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8FBBA-F78B-4149-9E93-B76CF49E24E2}" v="1" dt="2019-08-11T22:05:59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53" autoAdjust="0"/>
  </p:normalViewPr>
  <p:slideViewPr>
    <p:cSldViewPr snapToGrid="0">
      <p:cViewPr varScale="1">
        <p:scale>
          <a:sx n="86" d="100"/>
          <a:sy n="86" d="100"/>
        </p:scale>
        <p:origin x="13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D7509A-2621-4E0C-9A11-320C7FE32E2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76C04-3249-4667-93F6-28D289B6D61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3A95-512B-4ED3-AA8A-E1BBD1A46D3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5B22E-9222-4EF1-A92C-4CAF8F7C79C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9E7016-1F07-41C9-988F-2F2D9AD3E488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1521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5E83C2-DFAC-4494-AF19-1CACC7218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6E968-2C38-4751-AF52-1862630C8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975B51A-33CB-49E9-8B1F-4D1E2DEB571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D227-7921-492C-89A2-A9B0A91D6E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D91-0F1F-47D2-84B2-C234904180C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4A97-99E3-4A44-BCA0-74F892133F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fld id="{718D2A8F-90E2-4031-8C28-6565357FB9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52B6374-2F15-48B5-9B3F-7A15FD11458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1555C5-822D-4CB3-992B-703A2B18DD5A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85;p1:notes">
            <a:extLst>
              <a:ext uri="{FF2B5EF4-FFF2-40B4-BE49-F238E27FC236}">
                <a16:creationId xmlns:a16="http://schemas.microsoft.com/office/drawing/2014/main" id="{EA64311C-E0EC-49C2-BB26-148A4B5E31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86;p1:notes">
            <a:extLst>
              <a:ext uri="{FF2B5EF4-FFF2-40B4-BE49-F238E27FC236}">
                <a16:creationId xmlns:a16="http://schemas.microsoft.com/office/drawing/2014/main" id="{5B85DAF5-047B-48FB-9561-745131B44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084668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03781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29944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610993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78782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690071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55418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42691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632449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20B8644-C864-402F-94C4-705CE5122DD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77D91A-15B4-4959-95E4-BD144A7D3F44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159;p14:notes">
            <a:extLst>
              <a:ext uri="{FF2B5EF4-FFF2-40B4-BE49-F238E27FC236}">
                <a16:creationId xmlns:a16="http://schemas.microsoft.com/office/drawing/2014/main" id="{FBB92B05-23C9-42F4-8C00-5064B412CF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160;p14:notes">
            <a:extLst>
              <a:ext uri="{FF2B5EF4-FFF2-40B4-BE49-F238E27FC236}">
                <a16:creationId xmlns:a16="http://schemas.microsoft.com/office/drawing/2014/main" id="{DD7FD4F9-483C-44A6-A246-F09FBC289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12064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79916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18696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19795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00929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08254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17570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1EEE9C-409A-48AF-90DF-DD75686B5AA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43342-3465-43CA-8816-765482490F86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Linux Libertine G" pitchFamily="2"/>
            </a:endParaRPr>
          </a:p>
        </p:txBody>
      </p:sp>
      <p:sp>
        <p:nvSpPr>
          <p:cNvPr id="3" name="Google Shape;90;p2:notes">
            <a:extLst>
              <a:ext uri="{FF2B5EF4-FFF2-40B4-BE49-F238E27FC236}">
                <a16:creationId xmlns:a16="http://schemas.microsoft.com/office/drawing/2014/main" id="{5B679D60-00F0-4224-83C8-526580604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es-MX"/>
          </a:p>
        </p:txBody>
      </p:sp>
      <p:sp>
        <p:nvSpPr>
          <p:cNvPr id="4" name="Google Shape;91;p2:notes">
            <a:extLst>
              <a:ext uri="{FF2B5EF4-FFF2-40B4-BE49-F238E27FC236}">
                <a16:creationId xmlns:a16="http://schemas.microsoft.com/office/drawing/2014/main" id="{6949B1F5-E3BF-46CB-A2FC-BEF525300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70472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EFAC-4BB3-405C-9A59-071A329952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977B1-90D6-44D2-BD02-5BA8E6F27A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D809-D52D-4402-9458-234B63A917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3168-4D24-44E6-9923-4FC82BDB9C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88B2-A474-49B8-B1A9-F190C9501D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DED8A3-7257-4D1C-887B-06D56E39A3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C706-7ED1-45C4-ACC9-F72BAC4B33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DC304-A3C4-4063-9560-AE1DE3F670F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0295-ABB6-40C9-ADBC-5637A08E8E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1BB6-2DEC-4965-8AE1-AF0BB6EC6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3183-DC2C-4C72-B0A5-F4BA552C46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A231AD-298E-46A0-BD93-FE3225F68D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190AC-73E9-46DB-84DD-90B2BF97A24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1604964"/>
            <a:ext cx="2057400" cy="397668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8C5F-8C3D-4DC5-AE9E-41E47E52B5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1604964"/>
            <a:ext cx="6019796" cy="397668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E545-0613-4975-BBA1-AE62E34526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3099-B14C-49F6-ADAE-C833C3FA1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0B34-A164-4D59-81E0-D091E24F25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5A733-CD32-435C-A90E-EE6F934B8A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1FB7-4A0B-42E7-B5C5-7FC89E0278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C216-B929-4746-9572-00EECBFFF1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4710-C503-472E-8A3B-5E56C6D49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322D-F212-4CB2-AA38-BFC9F4D9E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BB01-65C2-4D55-B0F1-18A1CDE993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F5BAD-CCD3-4F3F-8655-B98B09DA40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719B-7E23-4378-AC5D-57513E7A6B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1FC4-EBA2-4645-83B6-66394C55839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17C1-B0DC-4F68-89E2-5FE729C924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CDECB-3379-427A-93E7-2861C691D9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B11D-E892-4FBF-A612-C261F64A49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9259D5-49C6-4EA0-A0EA-B67B64C43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50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5E84-095C-435B-80D7-DD5E00CBC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8916-54E6-47A2-81CF-E8097C336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4F53-2913-4646-BF72-CBB5C423F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CCD5-B60D-4FFE-A5FF-40E3B22064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7966-DFC1-4F1D-878D-6B44130B39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D144F2-8C7B-43D0-85F2-56A09F2E5B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3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BFA6-4689-48D3-8969-9819AD90D3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B846-8668-4C3A-9E7A-EBAC603423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A10B4-8A25-4FED-8A42-090E83D3C22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7926-0FC9-49AF-A580-6266CAAB5D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356E-70EC-48DE-A1C6-DD92B2E3BF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6C8BA-D5A0-437C-878B-E601787451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01745E-F15B-40C9-884A-E03082BC54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1646-1739-4C33-9FF2-33A64A9E7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5F44-43FA-4328-927A-BA9FBC606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7057C-0482-4ABC-A6C2-414E1E4C4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9A3C2-3A13-4F94-89FB-54335D4432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FC2DA-36B9-43F1-898B-06F0647DBF5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7ADE4-570F-4389-A1E9-F89084391B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46927-3533-4126-B3C8-2E6ED60DA1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67E04-C4A8-4F06-AED6-D9C92F591E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C466F5-F239-491C-8A2C-B6AF0B5967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1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E59C-6148-4E1B-9E16-49EF0F552E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EB843-8E51-4B29-820A-264C0EF6B4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D9C8F-538B-4A71-9FC4-9018C3F968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5507A-5BF5-481A-AF42-B88B19C8AE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819722-3F63-479C-B7CF-D3ECFBBC4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4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323BD-3FD1-4151-9F35-D4332BE607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D2C61-D1FC-4855-BC8B-4EC8B3755B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D2073-88F5-42B1-AA93-1B8DD4B2E4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08A242-2D95-406E-9F0C-0E08EC1668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65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C79E-0436-4654-A8A5-408C9FCF8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DA66-0D6C-4C7E-AD6C-CB5EAF5ECA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AFF99-3C00-4323-B7FB-EEF525E3A6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DB35F-02BD-453B-876B-061B2F94E5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A17A-BFDF-471E-B6BE-7918095C9D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AE90-3644-4CC3-8021-E5FB72FD74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F7926-F51D-4469-B68F-BF46F8B6B4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A8C5-7CDF-49D4-B2F1-F539B0DF51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D619-0B94-4060-9EC9-800C5D52801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6AE5-7BC2-4202-9B1B-A75DBBCA36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2C115-E19E-4C5F-8E24-9D5402A166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A6C6-E586-42EC-A570-152AEDB5D4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53CF8D-B1DE-4ACC-8D6E-27C848BA74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65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2DE8-D873-4AEF-A036-CE52536E1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5432-B78E-4D69-9C9E-CC32CAB0012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s-MX" sz="3200"/>
            </a:lvl1pPr>
          </a:lstStyle>
          <a:p>
            <a:pPr lvl="0"/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7B5A-697A-43F1-BFCC-6B44CC40DFC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544B-1072-49B5-9F2B-4CA27A0DA7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C04E4-0659-42CE-A4F2-4668BDA4C5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E24C2-A617-4822-857D-21A7B4280F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AD8E9B-8B32-47EF-9747-0B8B799487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98F5-BD91-462F-9383-87AB13D5EC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C98F1-04BF-4F47-B271-D6995973377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542A-F92E-4E8B-9251-2C08B7E53A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80A0-A227-4F1D-9943-1276EEA7A3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889C-83F8-4321-BBA4-4F60540989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B5AA8-0C8D-404A-8858-9D613BE03C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C8FC3-0A30-4452-B7FD-8C5723279C3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8E9F-EC33-4175-A724-0C40DEB3F2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5017-596D-4D1D-8D1B-031824240F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75EC-55AF-460A-8D2E-00F0288151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41D6-3BB1-4901-B385-91974AF965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098DBE-081C-4772-9885-E9F26849C6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5FDC-C1AF-4CAB-A616-077053FA4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40CF-B402-477F-A376-61612B22F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0283-3F43-4F89-8108-75B6757EFF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C84B-C82B-4F3C-A03D-B1CDEDF5BE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CC1E-7E49-4630-98C3-5E37293D3A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648658-0815-47F3-B0B7-06710E2881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301E-BAF8-48E0-B379-1017C4B490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ADE-1CBA-4ADF-A5DB-7759BA167A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407E8-365C-4B06-A4D7-5703ACABFE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22F67-3F4D-4BAA-BDDC-301B4E284A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D0A3-0109-46E7-B83B-AB38849A55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97C4-B6DD-42C0-9F20-F8030CA4B1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3664A5-765B-4C62-B05F-16B87F7A1E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9524-3DAB-41F5-A3D8-742F8BFA78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D5B95-6404-4EC5-9CC5-CB8BDE482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22FA4-42CF-4E92-8E94-4A39D06C88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8C635-A75A-4923-87F6-71103AF8EF7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45ECF-3234-4954-A177-714D79647DE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6B674-7E6A-4012-8ABE-76C140AD73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D00E1-1280-45C9-83AD-7CCA465655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45C24-2137-4F0A-B243-E468C224D4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679759-4833-4AF1-BCD1-5763E5053F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5EC3-2B01-425A-83AA-234795EC84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C4FA9-0F30-4DAC-A253-378458E9B3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5146E-6602-4F90-B88B-DFA05C15F5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5AAB3-A312-4B00-A986-5F07E8B1B3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4F867F-2917-4B0D-A44E-83EF7C5CFA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C0174-7DB7-4671-97F3-CEE48EB6DC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33FC1-9550-42E0-AFE8-1F9E83A91B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64331-1B9C-48CE-BDC9-F1628F84FB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860B6-7DE0-4533-9EE7-D0666AFD7F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79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5777-AFC7-497C-9731-B6E45F50F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66D9-B8D9-4535-BAEA-DB6E56B057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0671-64E8-487A-9F4F-F2CDBFE69A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F590-79B3-4D7C-97CE-07AB6185C1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DD437-A42E-4517-8147-FE0422D811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40E7-213C-4B63-9464-CF133971B7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8A8D48-33C5-4DB4-80E7-85392261CB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152D-CDC2-4A33-B8BF-775E81260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00ED-8050-4928-98E0-461CFA88CE2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s-MX" sz="3200"/>
            </a:lvl1pPr>
          </a:lstStyle>
          <a:p>
            <a:pPr lvl="0"/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5041E-4F03-4A7A-80E7-FEF484B5231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007E-8170-460C-BA28-05D5A317F6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FC1E-4D82-4FF4-8BB7-FD54B2E800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1FD9C-622C-4D59-B685-21D14F083C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146673-7500-4C31-B8F3-7A9E4CADDE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A7FD910C-1F70-4E7C-AE10-067645285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130478"/>
            <a:ext cx="7772043" cy="14695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18;p2">
            <a:extLst>
              <a:ext uri="{FF2B5EF4-FFF2-40B4-BE49-F238E27FC236}">
                <a16:creationId xmlns:a16="http://schemas.microsoft.com/office/drawing/2014/main" id="{50E8A44A-A0D5-4813-8B62-06302D7423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Google Shape;19;p2">
            <a:extLst>
              <a:ext uri="{FF2B5EF4-FFF2-40B4-BE49-F238E27FC236}">
                <a16:creationId xmlns:a16="http://schemas.microsoft.com/office/drawing/2014/main" id="{EAB4AE56-678E-4864-8BCC-FBE9BBE81DC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Google Shape;20;p2">
            <a:extLst>
              <a:ext uri="{FF2B5EF4-FFF2-40B4-BE49-F238E27FC236}">
                <a16:creationId xmlns:a16="http://schemas.microsoft.com/office/drawing/2014/main" id="{F9965927-EA9E-4145-A318-91B5497F2B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73A71C80-3B86-490A-A332-2E9516B848F3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CD9BB-C392-47CF-9C09-AFE1B74FD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/>
          <a:cs typeface="Arial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/>
          <a:cs typeface="Arial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3F395410-1113-4330-9610-CDB567AC1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76"/>
            <a:ext cx="8229243" cy="11426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23;p3">
            <a:extLst>
              <a:ext uri="{FF2B5EF4-FFF2-40B4-BE49-F238E27FC236}">
                <a16:creationId xmlns:a16="http://schemas.microsoft.com/office/drawing/2014/main" id="{1C6F0497-6958-4F67-9169-36F6F82AD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3" cy="45255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24;p3">
            <a:extLst>
              <a:ext uri="{FF2B5EF4-FFF2-40B4-BE49-F238E27FC236}">
                <a16:creationId xmlns:a16="http://schemas.microsoft.com/office/drawing/2014/main" id="{6C2BF52A-58AB-4CAB-B46B-220D4A159B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Google Shape;25;p3">
            <a:extLst>
              <a:ext uri="{FF2B5EF4-FFF2-40B4-BE49-F238E27FC236}">
                <a16:creationId xmlns:a16="http://schemas.microsoft.com/office/drawing/2014/main" id="{E66096DF-36BA-447B-A250-D2EB67E34C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Google Shape;26;p3">
            <a:extLst>
              <a:ext uri="{FF2B5EF4-FFF2-40B4-BE49-F238E27FC236}">
                <a16:creationId xmlns:a16="http://schemas.microsoft.com/office/drawing/2014/main" id="{A5C8D090-429C-461B-9FA9-98DE8EB695C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8DAE85AB-DA7A-4DE0-AFDF-87E2A209CB6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/>
          <a:cs typeface="Arial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1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/>
          <a:cs typeface="Arial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3">
            <a:extLst>
              <a:ext uri="{FF2B5EF4-FFF2-40B4-BE49-F238E27FC236}">
                <a16:creationId xmlns:a16="http://schemas.microsoft.com/office/drawing/2014/main" id="{95810CC0-623E-4321-B3DA-58C86BBC56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636885"/>
            <a:ext cx="7016044" cy="4684891"/>
          </a:xfrm>
        </p:spPr>
        <p:txBody>
          <a:bodyPr lIns="91440" tIns="45720" rIns="91440" bIns="45720"/>
          <a:lstStyle/>
          <a:p>
            <a:pPr lvl="0"/>
            <a:r>
              <a:rPr lang="es-ES" sz="2400" b="1" dirty="0"/>
              <a:t>        </a:t>
            </a:r>
            <a:r>
              <a:rPr lang="es-ES" sz="2400" b="1" dirty="0">
                <a:solidFill>
                  <a:srgbClr val="843C0C"/>
                </a:solidFill>
              </a:rPr>
              <a:t>Sistemas embebidos</a:t>
            </a:r>
            <a:endParaRPr lang="es-MX" dirty="0">
              <a:solidFill>
                <a:srgbClr val="843C0C"/>
              </a:solidFill>
            </a:endParaRPr>
          </a:p>
          <a:p>
            <a:pPr lvl="0"/>
            <a:r>
              <a:rPr lang="es-ES" b="1" dirty="0">
                <a:solidFill>
                  <a:srgbClr val="843C0C"/>
                </a:solidFill>
              </a:rPr>
              <a:t>                   </a:t>
            </a:r>
            <a:r>
              <a:rPr lang="es-ES" sz="2000" b="1" dirty="0">
                <a:solidFill>
                  <a:srgbClr val="843C0C"/>
                </a:solidFill>
              </a:rPr>
              <a:t>Maestría en Ciencias Computacionales</a:t>
            </a:r>
          </a:p>
          <a:p>
            <a:pPr lvl="0"/>
            <a:endParaRPr lang="es-MX" dirty="0"/>
          </a:p>
          <a:p>
            <a:pPr lvl="0" algn="ctr"/>
            <a:r>
              <a:rPr lang="es-ES" sz="1600" b="1" dirty="0">
                <a:solidFill>
                  <a:srgbClr val="843C0C"/>
                </a:solidFill>
                <a:effectLst>
                  <a:outerShdw dist="38096" dir="2700000">
                    <a:srgbClr val="000000"/>
                  </a:outerShdw>
                </a:effectLst>
                <a:latin typeface="Calibri" pitchFamily="18"/>
              </a:rPr>
              <a:t>    </a:t>
            </a:r>
            <a:r>
              <a:rPr lang="es-ES" sz="2400" b="1" dirty="0">
                <a:solidFill>
                  <a:srgbClr val="843C0C"/>
                </a:solidFill>
                <a:effectLst>
                  <a:outerShdw dist="38096" dir="2700000">
                    <a:srgbClr val="000000"/>
                  </a:outerShdw>
                </a:effectLst>
                <a:latin typeface="Calibri" pitchFamily="18"/>
              </a:rPr>
              <a:t>Identificador RFID</a:t>
            </a:r>
            <a:endParaRPr lang="es-MX" dirty="0"/>
          </a:p>
          <a:p>
            <a:pPr lvl="0" algn="ctr"/>
            <a:r>
              <a:rPr lang="es-ES" sz="1600" b="1" dirty="0">
                <a:solidFill>
                  <a:srgbClr val="3B3838"/>
                </a:solidFill>
              </a:rPr>
              <a:t>Dr. Gerardo.</a:t>
            </a:r>
            <a:endParaRPr lang="es-MX" sz="1600" dirty="0">
              <a:solidFill>
                <a:srgbClr val="3B3838"/>
              </a:solidFill>
            </a:endParaRPr>
          </a:p>
          <a:p>
            <a:pPr lvl="0" algn="ctr"/>
            <a:r>
              <a:rPr lang="es-ES" sz="1600" b="1" dirty="0"/>
              <a:t>Integrantes:</a:t>
            </a:r>
            <a:endParaRPr lang="es-MX" sz="1600" dirty="0"/>
          </a:p>
          <a:p>
            <a:pPr lvl="0" algn="ctr"/>
            <a:r>
              <a:rPr lang="es-ES" sz="1600" b="1" dirty="0">
                <a:solidFill>
                  <a:srgbClr val="3B3838"/>
                </a:solidFill>
              </a:rPr>
              <a:t>Salvador Alejandro Enríquez Sánchez</a:t>
            </a:r>
          </a:p>
          <a:p>
            <a:pPr lvl="0" algn="ctr"/>
            <a:r>
              <a:rPr lang="es-ES" sz="1600" b="1" dirty="0">
                <a:solidFill>
                  <a:srgbClr val="3B3838"/>
                </a:solidFill>
              </a:rPr>
              <a:t>Miguel Presa Hernandez</a:t>
            </a:r>
          </a:p>
          <a:p>
            <a:pPr lvl="0" algn="ctr"/>
            <a:r>
              <a:rPr lang="es-ES" sz="1600" b="1" dirty="0">
                <a:solidFill>
                  <a:srgbClr val="3B3838"/>
                </a:solidFill>
              </a:rPr>
              <a:t>Julio César Gómez Gracia</a:t>
            </a:r>
          </a:p>
          <a:p>
            <a:pPr lvl="0"/>
            <a:endParaRPr lang="es-ES" sz="3200" b="1" dirty="0">
              <a:solidFill>
                <a:srgbClr val="843C0C"/>
              </a:solidFill>
              <a:latin typeface="Calibri" pitchFamily="18"/>
            </a:endParaRPr>
          </a:p>
        </p:txBody>
      </p:sp>
      <p:sp>
        <p:nvSpPr>
          <p:cNvPr id="3" name="Google Shape;100;p15">
            <a:extLst>
              <a:ext uri="{FF2B5EF4-FFF2-40B4-BE49-F238E27FC236}">
                <a16:creationId xmlns:a16="http://schemas.microsoft.com/office/drawing/2014/main" id="{75F92BD2-CF61-4F80-A3CE-AEC83F418E8A}"/>
              </a:ext>
            </a:extLst>
          </p:cNvPr>
          <p:cNvSpPr txBox="1"/>
          <p:nvPr/>
        </p:nvSpPr>
        <p:spPr>
          <a:xfrm>
            <a:off x="457200" y="105348"/>
            <a:ext cx="6203243" cy="605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200" b="1" i="0" u="none" strike="noStrike" kern="1200" cap="none" spc="0" baseline="0" dirty="0">
                <a:solidFill>
                  <a:srgbClr val="F2F2F2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/>
                <a:cs typeface="Arial"/>
              </a:rPr>
              <a:t> Proyecto Final.</a:t>
            </a:r>
            <a:endParaRPr lang="es-MX" sz="1400" b="0" i="0" u="none" strike="noStrike" kern="1200" cap="none" spc="0" baseline="0" dirty="0">
              <a:solidFill>
                <a:srgbClr val="F2F2F2"/>
              </a:solidFill>
              <a:highlight>
                <a:scrgbClr r="0" g="0" b="0">
                  <a:alpha val="0"/>
                </a:scrgbClr>
              </a:highlight>
              <a:uFillTx/>
              <a:latin typeface="Arial"/>
              <a:cs typeface="Arial"/>
            </a:endParaRPr>
          </a:p>
        </p:txBody>
      </p:sp>
      <p:pic>
        <p:nvPicPr>
          <p:cNvPr id="4" name="image4.jpg">
            <a:extLst>
              <a:ext uri="{FF2B5EF4-FFF2-40B4-BE49-F238E27FC236}">
                <a16:creationId xmlns:a16="http://schemas.microsoft.com/office/drawing/2014/main" id="{9926714E-1D35-4D5B-94F5-19716A4B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79531" y="3923681"/>
            <a:ext cx="2764468" cy="259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Selección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de software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n-US" sz="2000" dirty="0"/>
              <a:t>Para la </a:t>
            </a:r>
            <a:r>
              <a:rPr lang="en-US" sz="2000" dirty="0" err="1"/>
              <a:t>programación</a:t>
            </a:r>
            <a:r>
              <a:rPr lang="en-US" sz="2000" dirty="0"/>
              <a:t> del </a:t>
            </a:r>
            <a:r>
              <a:rPr lang="en-US" sz="2000" dirty="0" err="1"/>
              <a:t>arduino</a:t>
            </a:r>
            <a:r>
              <a:rPr lang="en-US" sz="2000" dirty="0"/>
              <a:t> se </a:t>
            </a:r>
            <a:r>
              <a:rPr lang="en-US" sz="2000" dirty="0" err="1"/>
              <a:t>utilizará</a:t>
            </a:r>
            <a:r>
              <a:rPr lang="en-US" sz="2000" dirty="0"/>
              <a:t> el IDE </a:t>
            </a:r>
            <a:r>
              <a:rPr lang="en-US" sz="2000" dirty="0" err="1"/>
              <a:t>oficial</a:t>
            </a:r>
            <a:r>
              <a:rPr lang="en-US" sz="2000" dirty="0"/>
              <a:t> de Arduino.</a:t>
            </a:r>
          </a:p>
          <a:p>
            <a:pPr>
              <a:spcBef>
                <a:spcPts val="0"/>
              </a:spcBef>
              <a:tabLst>
                <a:tab pos="0" algn="l"/>
              </a:tabLst>
            </a:pPr>
            <a:endParaRPr lang="en-US" sz="2000" dirty="0"/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01524ECD-9192-4EE6-AD29-D17143DE6F1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89772" y="2940242"/>
            <a:ext cx="2561117" cy="15607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1246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Arquitectura</a:t>
            </a:r>
            <a:endParaRPr lang="en-US" sz="4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n-US" sz="2000" dirty="0"/>
              <a:t>El </a:t>
            </a:r>
            <a:r>
              <a:rPr lang="en-US" sz="2000" dirty="0" err="1"/>
              <a:t>desarrollo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proyecto</a:t>
            </a:r>
            <a:r>
              <a:rPr lang="en-US" sz="2000" dirty="0"/>
              <a:t> se </a:t>
            </a:r>
            <a:r>
              <a:rPr lang="en-US" sz="2000" dirty="0" err="1"/>
              <a:t>planteó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una </a:t>
            </a:r>
            <a:r>
              <a:rPr lang="en-US" sz="2000" dirty="0" err="1"/>
              <a:t>arquitectura</a:t>
            </a:r>
            <a:r>
              <a:rPr lang="en-US" sz="2000" dirty="0"/>
              <a:t> de </a:t>
            </a:r>
            <a:r>
              <a:rPr lang="en-US" sz="2000" dirty="0" err="1"/>
              <a:t>coneccion</a:t>
            </a:r>
            <a:r>
              <a:rPr lang="en-US" sz="2000" dirty="0"/>
              <a:t> de punto a punto por las </a:t>
            </a:r>
            <a:r>
              <a:rPr lang="en-US" sz="2000" dirty="0" err="1"/>
              <a:t>características</a:t>
            </a:r>
            <a:r>
              <a:rPr lang="en-US" sz="2000" dirty="0"/>
              <a:t> que </a:t>
            </a:r>
            <a:r>
              <a:rPr lang="en-US" sz="2000" dirty="0" err="1"/>
              <a:t>maneja</a:t>
            </a:r>
            <a:r>
              <a:rPr lang="en-US" sz="2000" dirty="0"/>
              <a:t> la </a:t>
            </a:r>
            <a:r>
              <a:rPr lang="en-US" sz="2000" dirty="0" err="1"/>
              <a:t>comunicación</a:t>
            </a:r>
            <a:r>
              <a:rPr lang="en-US" sz="2000" dirty="0"/>
              <a:t> serial que se </a:t>
            </a:r>
            <a:r>
              <a:rPr lang="en-US" sz="2000" dirty="0" err="1"/>
              <a:t>plantea</a:t>
            </a:r>
            <a:r>
              <a:rPr lang="en-US" sz="2000" dirty="0"/>
              <a:t> para la </a:t>
            </a:r>
            <a:r>
              <a:rPr lang="en-US" sz="2000" dirty="0" err="1"/>
              <a:t>comunicación</a:t>
            </a:r>
            <a:r>
              <a:rPr lang="en-US" sz="2000" dirty="0"/>
              <a:t> entre el </a:t>
            </a:r>
            <a:r>
              <a:rPr lang="en-US" sz="2000" dirty="0" err="1"/>
              <a:t>transceptor</a:t>
            </a:r>
            <a:r>
              <a:rPr lang="en-US" sz="2000" dirty="0"/>
              <a:t> y el </a:t>
            </a:r>
            <a:r>
              <a:rPr lang="en-US" sz="2000" dirty="0" err="1"/>
              <a:t>subsistema</a:t>
            </a:r>
            <a:r>
              <a:rPr lang="en-US" sz="2000" dirty="0"/>
              <a:t> </a:t>
            </a:r>
            <a:r>
              <a:rPr lang="en-US" sz="2000" dirty="0" err="1"/>
              <a:t>gestionador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leídos</a:t>
            </a:r>
            <a:r>
              <a:rPr lang="en-US" sz="2000" dirty="0"/>
              <a:t>. </a:t>
            </a:r>
            <a:r>
              <a:rPr lang="en-US" sz="2000" dirty="0" err="1"/>
              <a:t>Contemplando</a:t>
            </a:r>
            <a:r>
              <a:rPr lang="en-US" sz="2000" dirty="0"/>
              <a:t> el principal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uso</a:t>
            </a:r>
            <a:r>
              <a:rPr lang="en-US" sz="2000" dirty="0"/>
              <a:t> del </a:t>
            </a:r>
            <a:r>
              <a:rPr lang="en-US" sz="2000" dirty="0" err="1"/>
              <a:t>usuario</a:t>
            </a:r>
            <a:r>
              <a:rPr lang="en-US" sz="2000" dirty="0"/>
              <a:t> que </a:t>
            </a:r>
            <a:r>
              <a:rPr lang="en-US" sz="2000" dirty="0" err="1"/>
              <a:t>escanee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tarjeta</a:t>
            </a:r>
            <a:r>
              <a:rPr lang="en-US" sz="2000" dirty="0"/>
              <a:t> RFID y se </a:t>
            </a:r>
            <a:r>
              <a:rPr lang="en-US" sz="2000" dirty="0" err="1"/>
              <a:t>notifique</a:t>
            </a:r>
            <a:r>
              <a:rPr lang="en-US" sz="2000" dirty="0"/>
              <a:t> al </a:t>
            </a:r>
            <a:r>
              <a:rPr lang="en-US" sz="2000" dirty="0" err="1"/>
              <a:t>administrador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muestra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vista.</a:t>
            </a:r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B4E64506-2EED-48DE-B18E-11F8CB8DCCD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27790" y="3879541"/>
            <a:ext cx="5246703" cy="29163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8426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Resultados</a:t>
            </a:r>
            <a:endParaRPr lang="en-US" sz="4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n-US" sz="2000" dirty="0"/>
              <a:t>La </a:t>
            </a:r>
            <a:r>
              <a:rPr lang="en-US" sz="2000" dirty="0" err="1"/>
              <a:t>implementación</a:t>
            </a:r>
            <a:r>
              <a:rPr lang="en-US" sz="2000" dirty="0"/>
              <a:t> del </a:t>
            </a:r>
            <a:r>
              <a:rPr lang="en-US" sz="2000" dirty="0" err="1"/>
              <a:t>arduino</a:t>
            </a:r>
            <a:r>
              <a:rPr lang="en-US" sz="2000" dirty="0"/>
              <a:t> </a:t>
            </a:r>
            <a:r>
              <a:rPr lang="en-US" sz="2000" dirty="0" err="1"/>
              <a:t>facilitó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aspectos</a:t>
            </a:r>
            <a:r>
              <a:rPr lang="en-US" sz="2000" dirty="0"/>
              <a:t> el </a:t>
            </a:r>
            <a:r>
              <a:rPr lang="en-US" sz="2000" dirty="0" err="1"/>
              <a:t>uso</a:t>
            </a:r>
            <a:r>
              <a:rPr lang="en-US" sz="2000" dirty="0"/>
              <a:t> del </a:t>
            </a:r>
            <a:r>
              <a:rPr lang="en-US" sz="2000" dirty="0" err="1"/>
              <a:t>módulo</a:t>
            </a:r>
            <a:r>
              <a:rPr lang="en-US" sz="2000" dirty="0"/>
              <a:t> lector de RFID, con el simple </a:t>
            </a:r>
            <a:r>
              <a:rPr lang="en-US" sz="2000" dirty="0" err="1"/>
              <a:t>hecho</a:t>
            </a:r>
            <a:r>
              <a:rPr lang="en-US" sz="2000" dirty="0"/>
              <a:t> que con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plataforma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 un gran </a:t>
            </a:r>
            <a:r>
              <a:rPr lang="en-US" sz="2000" dirty="0" err="1"/>
              <a:t>soporte</a:t>
            </a:r>
            <a:r>
              <a:rPr lang="en-US" sz="2000" dirty="0"/>
              <a:t> para </a:t>
            </a:r>
            <a:r>
              <a:rPr lang="en-US" sz="2000" dirty="0" err="1"/>
              <a:t>este</a:t>
            </a:r>
            <a:r>
              <a:rPr lang="en-US" sz="2000" dirty="0"/>
              <a:t> y mas </a:t>
            </a:r>
            <a:r>
              <a:rPr lang="en-US" sz="2000" dirty="0" err="1"/>
              <a:t>modulos</a:t>
            </a:r>
            <a:r>
              <a:rPr lang="en-US" sz="2000" dirty="0"/>
              <a:t>. </a:t>
            </a:r>
            <a:endParaRPr lang="en-US" sz="44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DDE3789F-E054-4596-B029-16488D93AE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91775" y="2521258"/>
            <a:ext cx="2885242" cy="38972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4463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Resultados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r>
              <a:rPr lang="en-US" sz="2000" dirty="0"/>
              <a:t>Como </a:t>
            </a:r>
            <a:r>
              <a:rPr lang="en-US" sz="2000" dirty="0" err="1"/>
              <a:t>parte</a:t>
            </a:r>
            <a:r>
              <a:rPr lang="en-US" sz="2000" dirty="0"/>
              <a:t> del </a:t>
            </a:r>
            <a:r>
              <a:rPr lang="en-US" sz="2000" dirty="0" err="1"/>
              <a:t>desarrollo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se </a:t>
            </a:r>
            <a:r>
              <a:rPr lang="en-US" sz="2000" dirty="0" err="1"/>
              <a:t>verificó</a:t>
            </a:r>
            <a:r>
              <a:rPr lang="en-US" sz="2000" dirty="0"/>
              <a:t> la </a:t>
            </a:r>
            <a:r>
              <a:rPr lang="en-US" sz="2000" dirty="0" err="1"/>
              <a:t>conexión</a:t>
            </a:r>
            <a:r>
              <a:rPr lang="en-US" sz="2000" dirty="0"/>
              <a:t> serial entre los </a:t>
            </a:r>
            <a:r>
              <a:rPr lang="en-US" sz="2000" dirty="0" err="1"/>
              <a:t>dispositivos</a:t>
            </a:r>
            <a:r>
              <a:rPr lang="en-US" sz="2000" dirty="0"/>
              <a:t> por medio del </a:t>
            </a:r>
            <a:r>
              <a:rPr lang="en-US" sz="2000" dirty="0" err="1"/>
              <a:t>uso</a:t>
            </a:r>
            <a:r>
              <a:rPr lang="en-US" sz="2000" dirty="0"/>
              <a:t> de cat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instalado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raspberry pi, </a:t>
            </a:r>
            <a:r>
              <a:rPr lang="en-US" sz="2000" dirty="0" err="1"/>
              <a:t>teniendo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positivos</a:t>
            </a:r>
            <a:r>
              <a:rPr lang="en-US" sz="2000" dirty="0"/>
              <a:t>.</a:t>
            </a:r>
            <a:endParaRPr lang="es-MX" sz="2000" dirty="0"/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7089B0CE-2E55-44F6-B937-E56296D79CC2}"/>
              </a:ext>
            </a:extLst>
          </p:cNvPr>
          <p:cNvPicPr/>
          <p:nvPr/>
        </p:nvPicPr>
        <p:blipFill rotWithShape="1">
          <a:blip r:embed="rId3"/>
          <a:srcRect b="53968"/>
          <a:stretch/>
        </p:blipFill>
        <p:spPr>
          <a:xfrm>
            <a:off x="2262187" y="2525693"/>
            <a:ext cx="4014325" cy="446725"/>
          </a:xfrm>
          <a:prstGeom prst="rect">
            <a:avLst/>
          </a:prstGeom>
          <a:ln/>
        </p:spPr>
      </p:pic>
      <p:pic>
        <p:nvPicPr>
          <p:cNvPr id="5" name="image13.png">
            <a:extLst>
              <a:ext uri="{FF2B5EF4-FFF2-40B4-BE49-F238E27FC236}">
                <a16:creationId xmlns:a16="http://schemas.microsoft.com/office/drawing/2014/main" id="{8839DEC2-51EB-45FA-A4BC-B826BBBC3D6A}"/>
              </a:ext>
            </a:extLst>
          </p:cNvPr>
          <p:cNvPicPr/>
          <p:nvPr/>
        </p:nvPicPr>
        <p:blipFill rotWithShape="1">
          <a:blip r:embed="rId4"/>
          <a:srcRect t="5785" r="30376" b="14533"/>
          <a:stretch/>
        </p:blipFill>
        <p:spPr>
          <a:xfrm>
            <a:off x="2262188" y="3082155"/>
            <a:ext cx="2949004" cy="1232393"/>
          </a:xfrm>
          <a:prstGeom prst="rect">
            <a:avLst/>
          </a:prstGeom>
          <a:ln/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A93BBF40-C047-471D-AE42-5467EDFE4DFB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262188" y="4424284"/>
            <a:ext cx="2949004" cy="20741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531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Resultados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n-US" sz="2000" dirty="0" err="1"/>
              <a:t>Comprobando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correcto</a:t>
            </a:r>
            <a:r>
              <a:rPr lang="en-US" sz="2000" dirty="0"/>
              <a:t> </a:t>
            </a:r>
            <a:r>
              <a:rPr lang="en-US" sz="2000" dirty="0" err="1"/>
              <a:t>funcionamiento</a:t>
            </a:r>
            <a:r>
              <a:rPr lang="en-US" sz="2000" dirty="0"/>
              <a:t> se </a:t>
            </a:r>
            <a:r>
              <a:rPr lang="en-US" sz="2000" dirty="0" err="1"/>
              <a:t>prosiguió</a:t>
            </a:r>
            <a:r>
              <a:rPr lang="en-US" sz="2000" dirty="0"/>
              <a:t> a la </a:t>
            </a:r>
            <a:r>
              <a:rPr lang="en-US" sz="2000" dirty="0" err="1"/>
              <a:t>elaboración</a:t>
            </a:r>
            <a:r>
              <a:rPr lang="en-US" sz="2000" dirty="0"/>
              <a:t> de la GUI del </a:t>
            </a:r>
            <a:r>
              <a:rPr lang="en-US" sz="2000" dirty="0" err="1"/>
              <a:t>sistema</a:t>
            </a:r>
            <a:r>
              <a:rPr lang="en-US" sz="2000" dirty="0"/>
              <a:t>, </a:t>
            </a:r>
            <a:r>
              <a:rPr lang="en-US" sz="2000" dirty="0" err="1"/>
              <a:t>utilizando</a:t>
            </a:r>
            <a:r>
              <a:rPr lang="en-US" sz="2000" dirty="0"/>
              <a:t> GKT,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la </a:t>
            </a:r>
            <a:r>
              <a:rPr lang="en-US" sz="2000" dirty="0" err="1"/>
              <a:t>iniciación</a:t>
            </a:r>
            <a:r>
              <a:rPr lang="en-US" sz="2000" dirty="0"/>
              <a:t> de la GUI del </a:t>
            </a:r>
            <a:r>
              <a:rPr lang="en-US" sz="2000" dirty="0" err="1"/>
              <a:t>subsistema</a:t>
            </a:r>
            <a:r>
              <a:rPr lang="en-US" sz="2000" dirty="0"/>
              <a:t> raspberry pi.</a:t>
            </a:r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86E510BF-5479-4B86-A3E5-31570C8484C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61896" y="3135359"/>
            <a:ext cx="5962182" cy="32299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1848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Resultados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n-US" sz="2000" dirty="0"/>
              <a:t>Una </a:t>
            </a:r>
            <a:r>
              <a:rPr lang="en-US" sz="2000" dirty="0" err="1"/>
              <a:t>vez</a:t>
            </a:r>
            <a:r>
              <a:rPr lang="en-US" sz="2000" dirty="0"/>
              <a:t> el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inicializado</a:t>
            </a:r>
            <a:r>
              <a:rPr lang="en-US" sz="2000" dirty="0"/>
              <a:t> la GUI </a:t>
            </a:r>
            <a:r>
              <a:rPr lang="en-US" sz="2000" dirty="0" err="1"/>
              <a:t>está</a:t>
            </a:r>
            <a:r>
              <a:rPr lang="en-US" sz="2000" dirty="0"/>
              <a:t> disponible para la </a:t>
            </a:r>
            <a:r>
              <a:rPr lang="en-US" sz="2000" dirty="0" err="1"/>
              <a:t>obtención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 RFID.</a:t>
            </a:r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20AC6301-DEBE-4EFC-8361-EB65E9A0E02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54652" y="2601435"/>
            <a:ext cx="6140447" cy="378160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9893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Resultados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n-US" sz="2000" dirty="0"/>
              <a:t>Por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lado</a:t>
            </a:r>
            <a:r>
              <a:rPr lang="en-US" sz="2000" dirty="0"/>
              <a:t> para la </a:t>
            </a:r>
            <a:r>
              <a:rPr lang="en-US" sz="2000" dirty="0" err="1"/>
              <a:t>comprobación</a:t>
            </a:r>
            <a:r>
              <a:rPr lang="en-US" sz="2000" dirty="0"/>
              <a:t> de la </a:t>
            </a:r>
            <a:r>
              <a:rPr lang="en-US" sz="2000" dirty="0" err="1"/>
              <a:t>conexión</a:t>
            </a:r>
            <a:r>
              <a:rPr lang="en-US" sz="2000" dirty="0"/>
              <a:t> MQTT, se </a:t>
            </a:r>
            <a:r>
              <a:rPr lang="en-US" sz="2000" dirty="0" err="1"/>
              <a:t>hizo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de una </a:t>
            </a:r>
            <a:r>
              <a:rPr lang="en-US" sz="2000" dirty="0" err="1"/>
              <a:t>aplicación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android, </a:t>
            </a:r>
            <a:r>
              <a:rPr lang="en-US" sz="2000" dirty="0" err="1"/>
              <a:t>donde</a:t>
            </a:r>
            <a:r>
              <a:rPr lang="en-US" sz="2000" dirty="0"/>
              <a:t> se </a:t>
            </a:r>
            <a:r>
              <a:rPr lang="en-US" sz="2000" dirty="0" err="1"/>
              <a:t>presenta</a:t>
            </a:r>
            <a:r>
              <a:rPr lang="en-US" sz="2000" dirty="0"/>
              <a:t> la </a:t>
            </a:r>
            <a:r>
              <a:rPr lang="en-US" sz="2000" dirty="0" err="1"/>
              <a:t>respuesta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. </a:t>
            </a:r>
            <a:r>
              <a:rPr lang="en-US" sz="2000" dirty="0" err="1"/>
              <a:t>Mostrando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es </a:t>
            </a:r>
            <a:r>
              <a:rPr lang="en-US" sz="2000" dirty="0" err="1"/>
              <a:t>valido</a:t>
            </a:r>
            <a:r>
              <a:rPr lang="en-US" sz="2000" dirty="0"/>
              <a:t> o no.</a:t>
            </a:r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F12407FC-2D9E-4645-9D0B-0BACA257EA7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16200000">
            <a:off x="2765391" y="1558317"/>
            <a:ext cx="3204845" cy="57124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834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Problemas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/>
              </a:rPr>
              <a:t>enfrentados</a:t>
            </a:r>
            <a:endParaRPr lang="en-US" sz="4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/>
              <a:t>Se </a:t>
            </a:r>
            <a:r>
              <a:rPr lang="en-US" sz="2000" dirty="0" err="1"/>
              <a:t>presentó</a:t>
            </a:r>
            <a:r>
              <a:rPr lang="en-US" sz="2000" dirty="0"/>
              <a:t> el </a:t>
            </a:r>
            <a:r>
              <a:rPr lang="en-US" sz="2000" dirty="0" err="1"/>
              <a:t>replanteamiento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, </a:t>
            </a:r>
            <a:r>
              <a:rPr lang="en-US" sz="2000" dirty="0" err="1"/>
              <a:t>ya</a:t>
            </a:r>
            <a:r>
              <a:rPr lang="en-US" sz="2000" dirty="0"/>
              <a:t> que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mencionaba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objetivo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se </a:t>
            </a:r>
            <a:r>
              <a:rPr lang="en-US" sz="2000" dirty="0" err="1"/>
              <a:t>tenía</a:t>
            </a:r>
            <a:r>
              <a:rPr lang="en-US" sz="2000" dirty="0"/>
              <a:t> </a:t>
            </a:r>
            <a:r>
              <a:rPr lang="en-US" sz="2000" dirty="0" err="1"/>
              <a:t>planteado</a:t>
            </a:r>
            <a:r>
              <a:rPr lang="en-US" sz="2000" dirty="0"/>
              <a:t> el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bluetooth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tecnología</a:t>
            </a:r>
            <a:r>
              <a:rPr lang="en-US" sz="2000" dirty="0"/>
              <a:t> de </a:t>
            </a:r>
            <a:r>
              <a:rPr lang="en-US" sz="2000" dirty="0" err="1"/>
              <a:t>comunicación</a:t>
            </a:r>
            <a:r>
              <a:rPr lang="en-US" sz="2000" dirty="0"/>
              <a:t> entre el </a:t>
            </a:r>
            <a:r>
              <a:rPr lang="en-US" sz="2000" dirty="0" err="1"/>
              <a:t>transceptor</a:t>
            </a:r>
            <a:r>
              <a:rPr lang="en-US" sz="2000" dirty="0"/>
              <a:t> y el </a:t>
            </a:r>
            <a:r>
              <a:rPr lang="en-US" sz="2000" dirty="0" err="1"/>
              <a:t>subsistema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</a:t>
            </a:r>
            <a:r>
              <a:rPr lang="en-US" sz="2000" dirty="0" err="1"/>
              <a:t>esto</a:t>
            </a:r>
            <a:r>
              <a:rPr lang="en-US" sz="2000" dirty="0"/>
              <a:t> no se </a:t>
            </a:r>
            <a:r>
              <a:rPr lang="en-US" sz="2000" dirty="0" err="1"/>
              <a:t>había</a:t>
            </a:r>
            <a:r>
              <a:rPr lang="en-US" sz="2000" dirty="0"/>
              <a:t> </a:t>
            </a:r>
            <a:r>
              <a:rPr lang="en-US" sz="2000" dirty="0" err="1"/>
              <a:t>valorado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eficiencia</a:t>
            </a:r>
            <a:r>
              <a:rPr lang="en-US" sz="2000" dirty="0"/>
              <a:t> para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/>
              <a:t>Al no </a:t>
            </a:r>
            <a:r>
              <a:rPr lang="en-US" sz="2000" dirty="0" err="1"/>
              <a:t>valorar</a:t>
            </a:r>
            <a:r>
              <a:rPr lang="en-US" sz="2000" dirty="0"/>
              <a:t> el </a:t>
            </a:r>
            <a:r>
              <a:rPr lang="en-US" sz="2000" dirty="0" err="1"/>
              <a:t>uso</a:t>
            </a:r>
            <a:r>
              <a:rPr lang="en-US" sz="2000" dirty="0"/>
              <a:t> de la </a:t>
            </a:r>
            <a:r>
              <a:rPr lang="en-US" sz="2000" dirty="0" err="1"/>
              <a:t>tecnología</a:t>
            </a:r>
            <a:r>
              <a:rPr lang="en-US" sz="2000" dirty="0"/>
              <a:t> primero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llevó</a:t>
            </a:r>
            <a:r>
              <a:rPr lang="en-US" sz="2000" dirty="0"/>
              <a:t> al </a:t>
            </a:r>
            <a:r>
              <a:rPr lang="en-US" sz="2000" dirty="0" err="1"/>
              <a:t>grado</a:t>
            </a:r>
            <a:r>
              <a:rPr lang="en-US" sz="2000" dirty="0"/>
              <a:t> de </a:t>
            </a:r>
            <a:r>
              <a:rPr lang="en-US" sz="2000" dirty="0" err="1"/>
              <a:t>replantear</a:t>
            </a:r>
            <a:r>
              <a:rPr lang="en-US" sz="2000" dirty="0"/>
              <a:t> el </a:t>
            </a:r>
            <a:r>
              <a:rPr lang="en-US" sz="2000" dirty="0" err="1"/>
              <a:t>sistema</a:t>
            </a:r>
            <a:r>
              <a:rPr lang="en-US" sz="2000" dirty="0"/>
              <a:t>. </a:t>
            </a:r>
            <a:r>
              <a:rPr lang="en-US" sz="2000" dirty="0" err="1"/>
              <a:t>Teniendo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terminar</a:t>
            </a:r>
            <a:r>
              <a:rPr lang="en-US" sz="2000" dirty="0"/>
              <a:t> el </a:t>
            </a:r>
            <a:r>
              <a:rPr lang="en-US" sz="2000" dirty="0" err="1"/>
              <a:t>desarrollo</a:t>
            </a:r>
            <a:r>
              <a:rPr lang="en-US" sz="2000" dirty="0"/>
              <a:t> del </a:t>
            </a:r>
            <a:r>
              <a:rPr lang="en-US" sz="2000" dirty="0" err="1"/>
              <a:t>proyecto</a:t>
            </a:r>
            <a:r>
              <a:rPr lang="en-US" sz="2000" dirty="0"/>
              <a:t>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4400" dirty="0">
              <a:solidFill>
                <a:srgbClr val="888888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2774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Conclusión</a:t>
            </a:r>
            <a:endParaRPr lang="en-US" sz="4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proyecto</a:t>
            </a:r>
            <a:r>
              <a:rPr lang="en-US" sz="2000" dirty="0"/>
              <a:t> se </a:t>
            </a:r>
            <a:r>
              <a:rPr lang="en-US" sz="2000" dirty="0" err="1"/>
              <a:t>pudo</a:t>
            </a:r>
            <a:r>
              <a:rPr lang="en-US" sz="2000" dirty="0"/>
              <a:t> </a:t>
            </a:r>
            <a:r>
              <a:rPr lang="en-US" sz="2000" dirty="0" err="1"/>
              <a:t>conocer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cómo</a:t>
            </a:r>
            <a:r>
              <a:rPr lang="en-US" sz="2000" dirty="0"/>
              <a:t> los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embebidos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conjunto a las </a:t>
            </a:r>
            <a:r>
              <a:rPr lang="en-US" sz="2000" dirty="0" err="1"/>
              <a:t>tecnologías</a:t>
            </a:r>
            <a:r>
              <a:rPr lang="en-US" sz="2000" dirty="0"/>
              <a:t> de </a:t>
            </a:r>
            <a:r>
              <a:rPr lang="en-US" sz="2000" dirty="0" err="1"/>
              <a:t>comunicación</a:t>
            </a:r>
            <a:r>
              <a:rPr lang="en-US" sz="2000" dirty="0"/>
              <a:t> que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</a:t>
            </a:r>
            <a:r>
              <a:rPr lang="en-US" sz="2000" dirty="0" err="1"/>
              <a:t>integrados</a:t>
            </a:r>
            <a:r>
              <a:rPr lang="en-US" sz="2000" dirty="0"/>
              <a:t>, las </a:t>
            </a:r>
            <a:r>
              <a:rPr lang="en-US" sz="2000" dirty="0" err="1"/>
              <a:t>cuales</a:t>
            </a:r>
            <a:r>
              <a:rPr lang="en-US" sz="2000" dirty="0"/>
              <a:t> son de gran </a:t>
            </a:r>
            <a:r>
              <a:rPr lang="en-US" sz="2000" dirty="0" err="1"/>
              <a:t>ayuda</a:t>
            </a:r>
            <a:r>
              <a:rPr lang="en-US" sz="2000" dirty="0"/>
              <a:t> para el </a:t>
            </a:r>
            <a:r>
              <a:rPr lang="en-US" sz="2000" dirty="0" err="1"/>
              <a:t>desarrollo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complejos</a:t>
            </a:r>
            <a:r>
              <a:rPr lang="en-US" sz="2000" dirty="0"/>
              <a:t>. Durante el </a:t>
            </a:r>
            <a:r>
              <a:rPr lang="en-US" sz="2000" dirty="0" err="1"/>
              <a:t>desarrollo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se </a:t>
            </a:r>
            <a:r>
              <a:rPr lang="en-US" sz="2000" dirty="0" err="1"/>
              <a:t>aprendió</a:t>
            </a:r>
            <a:r>
              <a:rPr lang="en-US" sz="2000" dirty="0"/>
              <a:t> que una de las </a:t>
            </a:r>
            <a:r>
              <a:rPr lang="en-US" sz="2000" dirty="0" err="1"/>
              <a:t>partes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importantes</a:t>
            </a:r>
            <a:r>
              <a:rPr lang="en-US" sz="2000" dirty="0"/>
              <a:t> de un </a:t>
            </a:r>
            <a:r>
              <a:rPr lang="en-US" sz="2000" dirty="0" err="1"/>
              <a:t>sistema</a:t>
            </a:r>
            <a:r>
              <a:rPr lang="en-US" sz="2000" dirty="0"/>
              <a:t> es la </a:t>
            </a:r>
            <a:r>
              <a:rPr lang="en-US" sz="2000" dirty="0" err="1"/>
              <a:t>valoración</a:t>
            </a:r>
            <a:r>
              <a:rPr lang="en-US" sz="2000" dirty="0"/>
              <a:t> del </a:t>
            </a:r>
            <a:r>
              <a:rPr lang="en-US" sz="2000" dirty="0" err="1"/>
              <a:t>uso</a:t>
            </a:r>
            <a:r>
              <a:rPr lang="en-US" sz="2000" dirty="0"/>
              <a:t> de la </a:t>
            </a:r>
            <a:r>
              <a:rPr lang="en-US" sz="2000" dirty="0" err="1"/>
              <a:t>tecnología</a:t>
            </a:r>
            <a:r>
              <a:rPr lang="en-US" sz="2000" dirty="0"/>
              <a:t> que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cumpla</a:t>
            </a:r>
            <a:r>
              <a:rPr lang="en-US" sz="2000" dirty="0"/>
              <a:t> con el </a:t>
            </a:r>
            <a:r>
              <a:rPr lang="en-US" sz="2000" dirty="0" err="1"/>
              <a:t>objetivo</a:t>
            </a:r>
            <a:r>
              <a:rPr lang="en-US" sz="2000" dirty="0"/>
              <a:t>. </a:t>
            </a:r>
            <a:r>
              <a:rPr lang="en-US" sz="2000" dirty="0" err="1"/>
              <a:t>Retomando</a:t>
            </a:r>
            <a:r>
              <a:rPr lang="en-US" sz="2000" dirty="0"/>
              <a:t> el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enfrentado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planteó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un principio, </a:t>
            </a:r>
            <a:r>
              <a:rPr lang="en-US" sz="2000" dirty="0" err="1"/>
              <a:t>si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lograr</a:t>
            </a:r>
            <a:r>
              <a:rPr lang="en-US" sz="2000" dirty="0"/>
              <a:t> la </a:t>
            </a:r>
            <a:r>
              <a:rPr lang="en-US" sz="2000" dirty="0" err="1"/>
              <a:t>topología</a:t>
            </a:r>
            <a:r>
              <a:rPr lang="en-US" sz="2000" dirty="0"/>
              <a:t> </a:t>
            </a:r>
            <a:r>
              <a:rPr lang="en-US" sz="2000" dirty="0" err="1"/>
              <a:t>planteada</a:t>
            </a:r>
            <a:r>
              <a:rPr lang="en-US" sz="2000" dirty="0"/>
              <a:t> con el </a:t>
            </a:r>
            <a:r>
              <a:rPr lang="en-US" sz="2000" dirty="0" err="1"/>
              <a:t>uso</a:t>
            </a:r>
            <a:r>
              <a:rPr lang="en-US" sz="2000" dirty="0"/>
              <a:t> de una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tecnología</a:t>
            </a:r>
            <a:r>
              <a:rPr lang="en-US" sz="2000" dirty="0"/>
              <a:t> de </a:t>
            </a:r>
            <a:r>
              <a:rPr lang="en-US" sz="2000" dirty="0" err="1"/>
              <a:t>comunicación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para el </a:t>
            </a:r>
            <a:r>
              <a:rPr lang="en-US" sz="2000" dirty="0" err="1"/>
              <a:t>propósito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.</a:t>
            </a:r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47194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6">
            <a:extLst>
              <a:ext uri="{FF2B5EF4-FFF2-40B4-BE49-F238E27FC236}">
                <a16:creationId xmlns:a16="http://schemas.microsoft.com/office/drawing/2014/main" id="{78D2C9B6-35C0-4F78-9DFD-008963E55D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996842"/>
            <a:ext cx="8229243" cy="3891247"/>
          </a:xfrm>
        </p:spPr>
        <p:txBody>
          <a:bodyPr lIns="91440" tIns="45720" rIns="91440" bIns="45720"/>
          <a:lstStyle/>
          <a:p>
            <a:pPr lvl="0">
              <a:lnSpc>
                <a:spcPct val="90000"/>
              </a:lnSpc>
              <a:spcBef>
                <a:spcPts val="0"/>
              </a:spcBef>
              <a:tabLst>
                <a:tab pos="0" algn="l"/>
              </a:tabLst>
            </a:pPr>
            <a:endParaRPr lang="en-US" sz="5400" dirty="0">
              <a:latin typeface="Calibri"/>
            </a:endParaRPr>
          </a:p>
          <a:p>
            <a:pPr lvl="0">
              <a:lnSpc>
                <a:spcPct val="90000"/>
              </a:lnSpc>
              <a:spcBef>
                <a:spcPts val="1080"/>
              </a:spcBef>
              <a:tabLst>
                <a:tab pos="0" algn="l"/>
              </a:tabLst>
            </a:pPr>
            <a:r>
              <a:rPr lang="en-US" sz="5400" dirty="0">
                <a:latin typeface="Calibri"/>
              </a:rPr>
              <a:t>							</a:t>
            </a:r>
          </a:p>
          <a:p>
            <a:pPr lvl="0" algn="ctr">
              <a:lnSpc>
                <a:spcPct val="90000"/>
              </a:lnSpc>
              <a:spcBef>
                <a:spcPts val="1080"/>
              </a:spcBef>
              <a:tabLst>
                <a:tab pos="0" algn="l"/>
              </a:tabLst>
            </a:pPr>
            <a:r>
              <a:rPr lang="en-US" sz="5400" dirty="0">
                <a:latin typeface="Calibri"/>
              </a:rPr>
              <a:t>GRACIAS</a:t>
            </a: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marL="343082" lvl="0" indent="-253800">
              <a:lnSpc>
                <a:spcPct val="90000"/>
              </a:lnSpc>
              <a:spcBef>
                <a:spcPts val="280"/>
              </a:spcBef>
              <a:tabLst>
                <a:tab pos="343082" algn="l"/>
              </a:tabLst>
            </a:pPr>
            <a:endParaRPr lang="en-US" b="1" dirty="0">
              <a:latin typeface="Calibri"/>
            </a:endParaRPr>
          </a:p>
          <a:p>
            <a:pPr lvl="0" algn="r">
              <a:lnSpc>
                <a:spcPct val="9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1" dirty="0">
              <a:latin typeface="Calibri"/>
            </a:endParaRPr>
          </a:p>
          <a:p>
            <a:pPr lvl="0">
              <a:lnSpc>
                <a:spcPct val="90000"/>
              </a:lnSpc>
              <a:spcBef>
                <a:spcPts val="640"/>
              </a:spcBef>
              <a:tabLst>
                <a:tab pos="0" algn="l"/>
              </a:tabLst>
            </a:pPr>
            <a:endParaRPr lang="en-US" sz="3200" dirty="0">
              <a:latin typeface="Calibri"/>
            </a:endParaRPr>
          </a:p>
        </p:txBody>
      </p:sp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E1561E52-36FA-446E-8347-CAB3158A422E}"/>
              </a:ext>
            </a:extLst>
          </p:cNvPr>
          <p:cNvSpPr txBox="1"/>
          <p:nvPr/>
        </p:nvSpPr>
        <p:spPr>
          <a:xfrm>
            <a:off x="6592714" y="5338267"/>
            <a:ext cx="2364656" cy="7300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 hangingPunct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Salvador Alejandro </a:t>
            </a:r>
            <a:r>
              <a:rPr lang="en-US" sz="1400" b="1" dirty="0" err="1">
                <a:solidFill>
                  <a:srgbClr val="000000"/>
                </a:solidFill>
                <a:cs typeface="Calibri"/>
              </a:rPr>
              <a:t>Enríquez</a:t>
            </a:r>
            <a:r>
              <a:rPr lang="en-US" sz="1400" b="1" dirty="0">
                <a:solidFill>
                  <a:srgbClr val="000000"/>
                </a:solidFill>
                <a:cs typeface="Calibri"/>
              </a:rPr>
              <a:t> Sánchez</a:t>
            </a:r>
          </a:p>
          <a:p>
            <a:pPr lvl="0" hangingPunct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Miguel Presa Hernandez</a:t>
            </a:r>
          </a:p>
          <a:p>
            <a:pPr lvl="0" hangingPunct="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cs typeface="Calibri"/>
              </a:rPr>
              <a:t>Julio César Gómez </a:t>
            </a:r>
            <a:r>
              <a:rPr lang="en-US" sz="1400" b="1" dirty="0" err="1">
                <a:solidFill>
                  <a:srgbClr val="000000"/>
                </a:solidFill>
                <a:cs typeface="Calibri"/>
              </a:rPr>
              <a:t>Gracia</a:t>
            </a:r>
            <a:endParaRPr lang="en-US" sz="1400" b="1" dirty="0">
              <a:solidFill>
                <a:srgbClr val="000000"/>
              </a:solidFill>
              <a:cs typeface="Calibri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rgbClr val="F2F2F2"/>
                </a:solidFill>
                <a:latin typeface="Calibri"/>
              </a:rPr>
              <a:t>Objetivo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ES" dirty="0"/>
          </a:p>
          <a:p>
            <a:pPr lvl="0"/>
            <a:r>
              <a:rPr lang="es-ES" sz="2000" dirty="0"/>
              <a:t>El proyecto consistirá en el desarrollo de un sistema de identificación RFID basado en dos unidades:</a:t>
            </a:r>
          </a:p>
          <a:p>
            <a:pPr lvl="0"/>
            <a:r>
              <a:rPr lang="es-ES" sz="2000" dirty="0"/>
              <a:t>·         Sistema de manejo de tecnología RFID y accionamiento.</a:t>
            </a:r>
          </a:p>
          <a:p>
            <a:pPr lvl="0"/>
            <a:r>
              <a:rPr lang="es-ES" sz="2000" dirty="0"/>
              <a:t>·         Sistema central de procesamiento y consulta de datos.</a:t>
            </a:r>
          </a:p>
          <a:p>
            <a:pPr lvl="0"/>
            <a:endParaRPr lang="es-MX" dirty="0"/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799" y="90306"/>
            <a:ext cx="6869097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Requerimientos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/>
              </a:rPr>
              <a:t>funcionales</a:t>
            </a:r>
            <a:endParaRPr lang="en-US" sz="44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 marL="457200" indent="-457200">
              <a:buAutoNum type="arabicPeriod"/>
            </a:pPr>
            <a:r>
              <a:rPr lang="es-ES" sz="2000" dirty="0"/>
              <a:t>Módulo de identificador por medio de RFID.</a:t>
            </a:r>
          </a:p>
          <a:p>
            <a:endParaRPr lang="es-ES" sz="2000" dirty="0"/>
          </a:p>
          <a:p>
            <a:pPr marL="457200" indent="-457200">
              <a:buAutoNum type="arabicPeriod" startAt="2"/>
            </a:pPr>
            <a:r>
              <a:rPr lang="es-ES" sz="2000" dirty="0"/>
              <a:t>Comunicación del microcontrolador gestor del módulo RFID por puerto serial.</a:t>
            </a:r>
          </a:p>
          <a:p>
            <a:pPr marL="457200" indent="-457200">
              <a:buAutoNum type="arabicPeriod" startAt="2"/>
            </a:pPr>
            <a:endParaRPr lang="es-ES" sz="2000" dirty="0"/>
          </a:p>
          <a:p>
            <a:pPr marL="457200" indent="-457200">
              <a:buAutoNum type="arabicPeriod" startAt="3"/>
            </a:pPr>
            <a:r>
              <a:rPr lang="es-ES" sz="2000" dirty="0"/>
              <a:t>Sistema central gestor de códigos de identificación.</a:t>
            </a:r>
          </a:p>
          <a:p>
            <a:pPr marL="457200" indent="-457200">
              <a:buAutoNum type="arabicPeriod" startAt="3"/>
            </a:pPr>
            <a:endParaRPr lang="es-ES" sz="2000" dirty="0"/>
          </a:p>
          <a:p>
            <a:r>
              <a:rPr lang="es-ES" sz="2000" dirty="0"/>
              <a:t>4.       Accionamiento de LED correspondiente de a la orden del sistema central.</a:t>
            </a:r>
          </a:p>
          <a:p>
            <a:br>
              <a:rPr lang="es-ES" sz="3200" dirty="0"/>
            </a:b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040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5309" y="134694"/>
            <a:ext cx="7510508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Requerimientos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no </a:t>
            </a:r>
            <a:r>
              <a:rPr lang="en-US" sz="4400" dirty="0" err="1">
                <a:solidFill>
                  <a:schemeClr val="bg1"/>
                </a:solidFill>
                <a:latin typeface="Calibri"/>
              </a:rPr>
              <a:t>funcionales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.</a:t>
            </a: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r>
              <a:rPr lang="es-ES" sz="2000" dirty="0"/>
              <a:t>1.       Resiliencia.</a:t>
            </a:r>
            <a:endParaRPr lang="es-ES" sz="4400" dirty="0"/>
          </a:p>
          <a:p>
            <a:r>
              <a:rPr lang="es-ES" sz="2000" dirty="0"/>
              <a:t>	1.1.    Respaldo de base de códigos registrados</a:t>
            </a:r>
            <a:endParaRPr lang="es-ES" sz="4400" dirty="0"/>
          </a:p>
          <a:p>
            <a:r>
              <a:rPr lang="es-ES" sz="2000" dirty="0"/>
              <a:t>2.       Confiabilidad:</a:t>
            </a:r>
            <a:endParaRPr lang="es-ES" sz="4400" dirty="0"/>
          </a:p>
          <a:p>
            <a:r>
              <a:rPr lang="es-ES" sz="2000" dirty="0"/>
              <a:t>	2.1.    Los sistemas a pesar de no estar conectados 	a fuentes de alimentación, estas deberán de trabajar 	de igual manera al ser reconectadas nuevamente.</a:t>
            </a:r>
            <a:endParaRPr lang="es-ES" sz="4400" dirty="0"/>
          </a:p>
          <a:p>
            <a:r>
              <a:rPr lang="es-ES" sz="2000" dirty="0"/>
              <a:t>3.       Usabilidad:</a:t>
            </a:r>
            <a:endParaRPr lang="es-ES" sz="4400" dirty="0"/>
          </a:p>
          <a:p>
            <a:r>
              <a:rPr lang="es-ES" sz="2000" dirty="0"/>
              <a:t>	3.1.    Sistema simple de utilizar para cualquier 	usuario</a:t>
            </a:r>
            <a:r>
              <a:rPr lang="es-ES" dirty="0"/>
              <a:t>.</a:t>
            </a: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9886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Selección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de Hardware</a:t>
            </a: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n-US" sz="2000" b="1" dirty="0"/>
              <a:t>Lector de RFID o </a:t>
            </a:r>
            <a:r>
              <a:rPr lang="en-US" sz="2000" b="1" dirty="0" err="1"/>
              <a:t>transceptor</a:t>
            </a:r>
            <a:r>
              <a:rPr lang="en-US" sz="2000" b="1" dirty="0"/>
              <a:t>: </a:t>
            </a:r>
            <a:r>
              <a:rPr lang="es-ES" sz="2000" dirty="0"/>
              <a:t>El lector está compuesto por una antena, un transceptor y un decodificador. El lector envía unas señales, cuando éste capta una señal de una etiqueta, extrae la información y se la pasa al subsistema de procesamiento de datos.</a:t>
            </a:r>
            <a:endParaRPr lang="en-US" sz="44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2050" name="Picture 2" descr="Resultado de imagen para lector rfid">
            <a:extLst>
              <a:ext uri="{FF2B5EF4-FFF2-40B4-BE49-F238E27FC236}">
                <a16:creationId xmlns:a16="http://schemas.microsoft.com/office/drawing/2014/main" id="{1C02FEE7-C093-4E44-A6BB-0C1FB34F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08" y="3281271"/>
            <a:ext cx="33337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7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Selección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de Hardware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 lvl="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Subsistema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procesamiento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o Middleware:</a:t>
            </a:r>
          </a:p>
          <a:p>
            <a:pPr lvl="1"/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Proporciona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medios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almacenamiento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Se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trata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del software que reside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entre el lector y las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Filtra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pasar solo la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hacia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aplicaciones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Algunos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también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gestionar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la red de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lectores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4001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Selección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de Hardware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n-US" sz="2000" b="1" dirty="0" err="1"/>
              <a:t>Etiqueta</a:t>
            </a:r>
            <a:r>
              <a:rPr lang="en-US" sz="2000" b="1" dirty="0"/>
              <a:t> RFID, transponder o Tag:</a:t>
            </a:r>
          </a:p>
          <a:p>
            <a:pPr>
              <a:spcBef>
                <a:spcPts val="0"/>
              </a:spcBef>
              <a:tabLst>
                <a:tab pos="0" algn="l"/>
              </a:tabLst>
            </a:pPr>
            <a:r>
              <a:rPr lang="es-ES" sz="2000" dirty="0"/>
              <a:t>○La etiqueta RFID está compuesta por una antena, un transductor radio y un microchip. El propósito de la antena es permitirle al chip transmitir la información de identificación de la etiqueta. </a:t>
            </a:r>
          </a:p>
          <a:p>
            <a:pPr>
              <a:spcBef>
                <a:spcPts val="0"/>
              </a:spcBef>
              <a:tabLst>
                <a:tab pos="0" algn="l"/>
              </a:tabLst>
            </a:pPr>
            <a:endParaRPr lang="en-US" sz="2000" dirty="0"/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A33CD-92C5-45BF-866A-0195C125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70" y="3011750"/>
            <a:ext cx="367918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Selección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de Hardware</a:t>
            </a:r>
            <a:endParaRPr lang="en-US" sz="4400" dirty="0">
              <a:latin typeface="Calibri"/>
            </a:endParaRP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7D4E7-F1C0-4236-ADC2-E219507E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002" y="841030"/>
            <a:ext cx="5095781" cy="56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9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4">
            <a:extLst>
              <a:ext uri="{FF2B5EF4-FFF2-40B4-BE49-F238E27FC236}">
                <a16:creationId xmlns:a16="http://schemas.microsoft.com/office/drawing/2014/main" id="{AD8A17B5-D04F-4DE5-8CA1-2D91656CAA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800" y="90306"/>
            <a:ext cx="6223004" cy="609603"/>
          </a:xfrm>
        </p:spPr>
        <p:txBody>
          <a:bodyPr lIns="91440" tIns="45720" rIns="91440" bIns="45720" anchorCtr="1"/>
          <a:lstStyle/>
          <a:p>
            <a:pPr lvl="0" algn="ctr">
              <a:tabLst>
                <a:tab pos="0" algn="l"/>
              </a:tabLst>
            </a:pPr>
            <a:r>
              <a:rPr lang="en-US" sz="4400" dirty="0" err="1">
                <a:solidFill>
                  <a:schemeClr val="bg1"/>
                </a:solidFill>
                <a:latin typeface="Calibri"/>
              </a:rPr>
              <a:t>Selección</a:t>
            </a:r>
            <a:r>
              <a:rPr lang="en-US" sz="4400" dirty="0">
                <a:solidFill>
                  <a:schemeClr val="bg1"/>
                </a:solidFill>
                <a:latin typeface="Calibri"/>
              </a:rPr>
              <a:t> de software</a:t>
            </a:r>
          </a:p>
        </p:txBody>
      </p:sp>
      <p:sp>
        <p:nvSpPr>
          <p:cNvPr id="3" name="Google Shape;94;p14">
            <a:extLst>
              <a:ext uri="{FF2B5EF4-FFF2-40B4-BE49-F238E27FC236}">
                <a16:creationId xmlns:a16="http://schemas.microsoft.com/office/drawing/2014/main" id="{58E1AD67-3D90-42AA-A734-5A0C47B0B2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1478840"/>
            <a:ext cx="7086243" cy="4538130"/>
          </a:xfrm>
        </p:spPr>
        <p:txBody>
          <a:bodyPr lIns="91440" tIns="45720" rIns="91440" bIns="45720"/>
          <a:lstStyle/>
          <a:p>
            <a:pPr lvl="0"/>
            <a:endParaRPr lang="es-MX" dirty="0"/>
          </a:p>
          <a:p>
            <a:r>
              <a:rPr lang="en-US" sz="2000" dirty="0"/>
              <a:t>Se </a:t>
            </a:r>
            <a:r>
              <a:rPr lang="en-US" sz="2000" dirty="0" err="1"/>
              <a:t>decidió</a:t>
            </a:r>
            <a:r>
              <a:rPr lang="en-US" sz="2000" dirty="0"/>
              <a:t> el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b="1" dirty="0"/>
              <a:t>ARM toolchain</a:t>
            </a:r>
            <a:r>
              <a:rPr lang="en-US" sz="2000" dirty="0"/>
              <a:t> para </a:t>
            </a:r>
            <a:r>
              <a:rPr lang="en-US" sz="2000" dirty="0" err="1"/>
              <a:t>poder</a:t>
            </a:r>
            <a:r>
              <a:rPr lang="en-US" sz="2000" dirty="0"/>
              <a:t> </a:t>
            </a:r>
            <a:r>
              <a:rPr lang="en-US" sz="2000" dirty="0" err="1"/>
              <a:t>desarrollar</a:t>
            </a:r>
            <a:r>
              <a:rPr lang="en-US" sz="2000" dirty="0"/>
              <a:t> el </a:t>
            </a:r>
            <a:r>
              <a:rPr lang="en-US" sz="2000" dirty="0" err="1"/>
              <a:t>código</a:t>
            </a:r>
            <a:r>
              <a:rPr lang="en-US" sz="2000" dirty="0"/>
              <a:t> para el </a:t>
            </a:r>
            <a:r>
              <a:rPr lang="en-US" sz="2000" dirty="0" err="1"/>
              <a:t>sistema</a:t>
            </a:r>
            <a:r>
              <a:rPr lang="en-US" sz="2000" dirty="0"/>
              <a:t> de </a:t>
            </a:r>
            <a:r>
              <a:rPr lang="en-US" sz="2000" dirty="0" err="1"/>
              <a:t>procesamiento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con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eficiencia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orden</a:t>
            </a:r>
            <a:r>
              <a:rPr lang="en-US" sz="2000" dirty="0"/>
              <a:t> del </a:t>
            </a:r>
            <a:r>
              <a:rPr lang="en-US" sz="2000" dirty="0" err="1"/>
              <a:t>requerimiento</a:t>
            </a:r>
            <a:r>
              <a:rPr lang="en-US" sz="2000" dirty="0"/>
              <a:t> no </a:t>
            </a:r>
            <a:r>
              <a:rPr lang="en-US" sz="2000" dirty="0" err="1"/>
              <a:t>funcional</a:t>
            </a:r>
            <a:r>
              <a:rPr lang="en-US" sz="2000" dirty="0"/>
              <a:t> de la </a:t>
            </a:r>
            <a:r>
              <a:rPr lang="en-US" sz="2000" dirty="0" err="1"/>
              <a:t>usabilidad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, se </a:t>
            </a:r>
            <a:r>
              <a:rPr lang="en-US" sz="2000" dirty="0" err="1"/>
              <a:t>consideró</a:t>
            </a:r>
            <a:r>
              <a:rPr lang="en-US" sz="2000" dirty="0"/>
              <a:t> el </a:t>
            </a:r>
            <a:r>
              <a:rPr lang="en-US" sz="2000" dirty="0" err="1"/>
              <a:t>desarrollo</a:t>
            </a:r>
            <a:r>
              <a:rPr lang="en-US" sz="2000" dirty="0"/>
              <a:t> de una GUI para la raspberry pi, </a:t>
            </a:r>
            <a:r>
              <a:rPr lang="en-US" sz="2000" dirty="0" err="1"/>
              <a:t>eligiendo</a:t>
            </a:r>
            <a:r>
              <a:rPr lang="en-US" sz="2000" dirty="0"/>
              <a:t> GTK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herramienta</a:t>
            </a:r>
            <a:r>
              <a:rPr lang="en-US" sz="2000" dirty="0"/>
              <a:t> de </a:t>
            </a:r>
            <a:r>
              <a:rPr lang="en-US" sz="2000" dirty="0" err="1"/>
              <a:t>desarrollo</a:t>
            </a:r>
            <a:r>
              <a:rPr lang="en-US" sz="2000" dirty="0"/>
              <a:t> de </a:t>
            </a:r>
            <a:r>
              <a:rPr lang="en-US" sz="2000" dirty="0" err="1"/>
              <a:t>dicha</a:t>
            </a:r>
            <a:r>
              <a:rPr lang="en-US" sz="2000" dirty="0"/>
              <a:t> </a:t>
            </a:r>
            <a:r>
              <a:rPr lang="en-US" sz="2000" dirty="0" err="1"/>
              <a:t>interfaz</a:t>
            </a:r>
            <a:r>
              <a:rPr lang="en-US" sz="2000" dirty="0"/>
              <a:t>. </a:t>
            </a:r>
          </a:p>
          <a:p>
            <a:pPr lvl="0" algn="ctr">
              <a:spcBef>
                <a:spcPts val="0"/>
              </a:spcBef>
              <a:tabLst>
                <a:tab pos="0" algn="l"/>
              </a:tabLst>
            </a:pPr>
            <a:endParaRPr lang="en-US" sz="3200" dirty="0">
              <a:solidFill>
                <a:srgbClr val="888888"/>
              </a:solidFill>
              <a:latin typeface="Calibri" pitchFamily="18"/>
            </a:endParaRPr>
          </a:p>
        </p:txBody>
      </p:sp>
      <p:pic>
        <p:nvPicPr>
          <p:cNvPr id="4" name="image19.png">
            <a:extLst>
              <a:ext uri="{FF2B5EF4-FFF2-40B4-BE49-F238E27FC236}">
                <a16:creationId xmlns:a16="http://schemas.microsoft.com/office/drawing/2014/main" id="{7203C0C6-AA9D-4BFE-91C4-B2625E5F584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26598" y="4283420"/>
            <a:ext cx="1604645" cy="17335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958285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ro en tiempo real-lina" id="{7F14F242-DA94-4F70-94C1-B4CF0C384BAC}" vid="{251AD6AB-EDCE-418C-B399-3AD9C620E07D}"/>
    </a:ext>
  </a:extLst>
</a:theme>
</file>

<file path=ppt/theme/theme2.xml><?xml version="1.0" encoding="utf-8"?>
<a:theme xmlns:a="http://schemas.openxmlformats.org/drawingml/2006/main" name="OBJ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ro en tiempo real-lina" id="{7F14F242-DA94-4F70-94C1-B4CF0C384BAC}" vid="{E7E1A59B-9FF0-4C64-BFA8-90178173254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799</Words>
  <Application>Microsoft Office PowerPoint</Application>
  <PresentationFormat>On-screen Show (4:3)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Liberation Sans</vt:lpstr>
      <vt:lpstr>Liberation Serif</vt:lpstr>
      <vt:lpstr>TITLE</vt:lpstr>
      <vt:lpstr>OBJECT</vt:lpstr>
      <vt:lpstr>PowerPoint Presentation</vt:lpstr>
      <vt:lpstr>Objetivo</vt:lpstr>
      <vt:lpstr>Requerimientos funcionales</vt:lpstr>
      <vt:lpstr>Requerimientos no funcionales.</vt:lpstr>
      <vt:lpstr>Selección de Hardware</vt:lpstr>
      <vt:lpstr>Selección de Hardware</vt:lpstr>
      <vt:lpstr>Selección de Hardware</vt:lpstr>
      <vt:lpstr>Selección de Hardware</vt:lpstr>
      <vt:lpstr>Selección de software</vt:lpstr>
      <vt:lpstr>Selección de software</vt:lpstr>
      <vt:lpstr>Arquitectura</vt:lpstr>
      <vt:lpstr>Resultados</vt:lpstr>
      <vt:lpstr>Resultados</vt:lpstr>
      <vt:lpstr>Resultados</vt:lpstr>
      <vt:lpstr>Resultados</vt:lpstr>
      <vt:lpstr>Resultados</vt:lpstr>
      <vt:lpstr>Problemas enfrentados</vt:lpstr>
      <vt:lpstr>Conclusión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RAMIREZ</dc:creator>
  <cp:keywords>CTPClassification=CTP_NT</cp:keywords>
  <cp:lastModifiedBy>Gomez Garcia, Julio C</cp:lastModifiedBy>
  <cp:revision>64</cp:revision>
  <dcterms:created xsi:type="dcterms:W3CDTF">2019-08-04T23:22:21Z</dcterms:created>
  <dcterms:modified xsi:type="dcterms:W3CDTF">2019-12-06T13:32:27Z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988a93b0-2530-4255-89d3-188b90371018</vt:lpwstr>
  </property>
  <property fmtid="{D5CDD505-2E9C-101B-9397-08002B2CF9AE}" pid="3" name="CTP_TimeStamp">
    <vt:lpwstr>2019-12-06 13:32:27Z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