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6" r:id="rId2"/>
    <p:sldId id="277" r:id="rId3"/>
    <p:sldId id="281" r:id="rId4"/>
    <p:sldId id="282" r:id="rId5"/>
    <p:sldId id="283" r:id="rId6"/>
    <p:sldId id="284" r:id="rId7"/>
    <p:sldId id="285" r:id="rId8"/>
    <p:sldId id="287" r:id="rId9"/>
    <p:sldId id="288" r:id="rId10"/>
    <p:sldId id="274" r:id="rId11"/>
    <p:sldId id="289" r:id="rId12"/>
    <p:sldId id="290" r:id="rId13"/>
    <p:sldId id="280" r:id="rId14"/>
  </p:sldIdLst>
  <p:sldSz cx="9144000" cy="5143500" type="screen16x9"/>
  <p:notesSz cx="13004800" cy="9753600"/>
  <p:defaultTextStyle>
    <a:defPPr>
      <a:defRPr lang="de-DE"/>
    </a:defPPr>
    <a:lvl1pPr marL="0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6984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3969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60953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47938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34922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21907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08891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95876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28">
          <p15:clr>
            <a:srgbClr val="A4A3A4"/>
          </p15:clr>
        </p15:guide>
        <p15:guide id="2" pos="9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F96D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5048" autoAdjust="0"/>
    <p:restoredTop sz="94660"/>
  </p:normalViewPr>
  <p:slideViewPr>
    <p:cSldViewPr>
      <p:cViewPr varScale="1">
        <p:scale>
          <a:sx n="109" d="100"/>
          <a:sy n="109" d="100"/>
        </p:scale>
        <p:origin x="-1158" y="-78"/>
      </p:cViewPr>
      <p:guideLst>
        <p:guide orient="horz" pos="1428"/>
        <p:guide pos="9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ff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C248A-E294-104F-8549-45F3DC0426E3}" type="datetime1">
              <a:rPr lang="de-DE" smtClean="0"/>
              <a:pPr/>
              <a:t>10.09.2019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525CF-7212-804E-9855-29706471529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83912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ff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69745-F869-354D-93AB-31F3495071FA}" type="datetime1">
              <a:rPr lang="de-DE" smtClean="0"/>
              <a:pPr/>
              <a:t>10.09.2019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731838"/>
            <a:ext cx="65024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A433B-D369-FE47-BCB2-D5C24AAD91F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350361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86984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73969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60953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47938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34922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21907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08891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295876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10995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24101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37912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16153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10434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46223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05718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89541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95083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81526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50209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60797" y="3053953"/>
            <a:ext cx="6400800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defTabSz="512188">
              <a:buFont typeface="Times New Roman" charset="0"/>
              <a:buNone/>
              <a:defRPr sz="1500">
                <a:solidFill>
                  <a:srgbClr val="595959"/>
                </a:solidFill>
                <a:latin typeface="+mj-lt"/>
              </a:defRPr>
            </a:lvl1pPr>
          </a:lstStyle>
          <a:p>
            <a:pPr defTabSz="815975">
              <a:buFont typeface="Times New Roman" charset="0"/>
              <a:buNone/>
            </a:pPr>
            <a:endParaRPr lang="en-US" sz="1500" dirty="0">
              <a:solidFill>
                <a:schemeClr val="bg1">
                  <a:lumMod val="50000"/>
                </a:schemeClr>
              </a:solidFill>
              <a:latin typeface="+mj-lt"/>
              <a:ea typeface="Geneva" charset="0"/>
              <a:cs typeface="Geneva" charset="0"/>
            </a:endParaRPr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/>
              <a:t>Model for future science</a:t>
            </a:r>
            <a:endParaRPr lang="de-DE" dirty="0"/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2509-F23B-C64B-A803-42EE7C939400}" type="datetime1">
              <a:rPr lang="de-DE" smtClean="0"/>
              <a:pPr/>
              <a:t>10.09.2019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10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660797" y="2129731"/>
            <a:ext cx="7623279" cy="477054"/>
          </a:xfrm>
        </p:spPr>
        <p:txBody>
          <a:bodyPr vert="horz"/>
          <a:lstStyle>
            <a:lvl1pPr>
              <a:defRPr sz="3100">
                <a:solidFill>
                  <a:srgbClr val="0F96D4"/>
                </a:solidFill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74" name="Holder 3"/>
          <p:cNvSpPr>
            <a:spLocks noGrp="1"/>
          </p:cNvSpPr>
          <p:nvPr>
            <p:ph type="body" idx="1"/>
          </p:nvPr>
        </p:nvSpPr>
        <p:spPr>
          <a:xfrm>
            <a:off x="669726" y="1808262"/>
            <a:ext cx="5786438" cy="230832"/>
          </a:xfrm>
        </p:spPr>
        <p:txBody>
          <a:bodyPr lIns="0" tIns="0" rIns="0" bIns="0"/>
          <a:lstStyle>
            <a:lvl1pPr>
              <a:defRPr sz="1500" b="0" i="0" cap="small">
                <a:solidFill>
                  <a:srgbClr val="595959"/>
                </a:solidFill>
                <a:latin typeface="+mj-lt"/>
                <a:cs typeface="DINPro"/>
              </a:defRPr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660797" y="988760"/>
            <a:ext cx="7623279" cy="430887"/>
          </a:xfrm>
        </p:spPr>
        <p:txBody>
          <a:bodyPr lIns="0" tIns="0" rIns="0" bIns="0"/>
          <a:lstStyle>
            <a:lvl1pPr>
              <a:defRPr sz="2800" b="0" i="0">
                <a:solidFill>
                  <a:srgbClr val="0F96D4"/>
                </a:solidFill>
                <a:latin typeface="+mj-lt"/>
                <a:cs typeface="DINPro"/>
              </a:defRPr>
            </a:lvl1pPr>
          </a:lstStyle>
          <a:p>
            <a:r>
              <a:rPr lang="de-DE" sz="2800" dirty="0">
                <a:solidFill>
                  <a:srgbClr val="0F96D4"/>
                </a:solidFill>
              </a:rPr>
              <a:t>Folientitel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85937" y="1607344"/>
            <a:ext cx="5786438" cy="230832"/>
          </a:xfrm>
        </p:spPr>
        <p:txBody>
          <a:bodyPr lIns="0" tIns="0" rIns="0" bIns="0"/>
          <a:lstStyle>
            <a:lvl1pPr>
              <a:defRPr sz="1500" b="0" i="0">
                <a:solidFill>
                  <a:srgbClr val="595959"/>
                </a:solidFill>
                <a:latin typeface="+mj-lt"/>
                <a:cs typeface=""/>
              </a:defRPr>
            </a:lvl1pPr>
          </a:lstStyle>
          <a:p>
            <a:endParaRPr dirty="0"/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/>
              <a:t>Model for future science</a:t>
            </a:r>
            <a:endParaRPr lang="de-DE" dirty="0"/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66739-710B-D346-A76A-8EF9969DF470}" type="datetime1">
              <a:rPr lang="de-DE" smtClean="0"/>
              <a:pPr/>
              <a:t>10.09.2019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660797" y="988760"/>
            <a:ext cx="7623279" cy="430887"/>
          </a:xfrm>
        </p:spPr>
        <p:txBody>
          <a:bodyPr lIns="0" tIns="0" rIns="0" bIns="0"/>
          <a:lstStyle>
            <a:lvl1pPr>
              <a:defRPr sz="2800" b="0" i="0">
                <a:solidFill>
                  <a:srgbClr val="0F96D4"/>
                </a:solidFill>
                <a:latin typeface="+mj-lt"/>
                <a:cs typeface="DINPro"/>
              </a:defRPr>
            </a:lvl1pPr>
          </a:lstStyle>
          <a:p>
            <a:r>
              <a:rPr lang="de-DE" sz="2800" dirty="0">
                <a:solidFill>
                  <a:srgbClr val="0F96D4"/>
                </a:solidFill>
              </a:rPr>
              <a:t>Folientitel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85939" y="1607344"/>
            <a:ext cx="5811749" cy="230832"/>
          </a:xfrm>
        </p:spPr>
        <p:txBody>
          <a:bodyPr lIns="0" tIns="0" rIns="0" bIns="0"/>
          <a:lstStyle>
            <a:lvl1pPr>
              <a:spcAft>
                <a:spcPts val="377"/>
              </a:spcAft>
              <a:buClr>
                <a:srgbClr val="0F96D4"/>
              </a:buClr>
              <a:buSzPct val="104000"/>
              <a:buFont typeface="Wingdings" charset="2"/>
              <a:buChar char="§"/>
              <a:defRPr sz="1500" b="0" i="0" baseline="0">
                <a:solidFill>
                  <a:srgbClr val="595959"/>
                </a:solidFill>
                <a:latin typeface="+mj-lt"/>
                <a:cs typeface=""/>
              </a:defRPr>
            </a:lvl1pPr>
          </a:lstStyle>
          <a:p>
            <a:endParaRPr lang="de-DE" dirty="0"/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/>
              <a:t>Model for future science</a:t>
            </a:r>
            <a:endParaRPr lang="de-DE" dirty="0"/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25082-582E-244C-854F-D05B274BA6D7}" type="datetime1">
              <a:rPr lang="de-DE" smtClean="0"/>
              <a:pPr/>
              <a:t>10.09.2019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Holder 3"/>
          <p:cNvSpPr>
            <a:spLocks noGrp="1"/>
          </p:cNvSpPr>
          <p:nvPr>
            <p:ph sz="half" idx="10"/>
          </p:nvPr>
        </p:nvSpPr>
        <p:spPr>
          <a:xfrm>
            <a:off x="1" y="1244263"/>
            <a:ext cx="91439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68" name="object 61"/>
          <p:cNvSpPr/>
          <p:nvPr userDrawn="1"/>
        </p:nvSpPr>
        <p:spPr>
          <a:xfrm>
            <a:off x="5804297" y="730002"/>
            <a:ext cx="3339703" cy="21199"/>
          </a:xfrm>
          <a:custGeom>
            <a:avLst/>
            <a:gdLst/>
            <a:ahLst/>
            <a:cxnLst/>
            <a:rect l="l" t="t" r="r" b="b"/>
            <a:pathLst>
              <a:path w="9766300" h="88900">
                <a:moveTo>
                  <a:pt x="0" y="88900"/>
                </a:moveTo>
                <a:lnTo>
                  <a:pt x="9766300" y="88900"/>
                </a:lnTo>
                <a:lnTo>
                  <a:pt x="9766300" y="0"/>
                </a:lnTo>
                <a:lnTo>
                  <a:pt x="0" y="0"/>
                </a:lnTo>
                <a:lnTo>
                  <a:pt x="0" y="88900"/>
                </a:lnTo>
                <a:close/>
              </a:path>
            </a:pathLst>
          </a:custGeom>
          <a:solidFill>
            <a:srgbClr val="CFDFF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bk object 75"/>
          <p:cNvSpPr>
            <a:spLocks noChangeAspect="1"/>
          </p:cNvSpPr>
          <p:nvPr userDrawn="1"/>
        </p:nvSpPr>
        <p:spPr>
          <a:xfrm>
            <a:off x="0" y="737035"/>
            <a:ext cx="9144000" cy="508657"/>
          </a:xfrm>
          <a:custGeom>
            <a:avLst/>
            <a:gdLst/>
            <a:ahLst/>
            <a:cxnLst/>
            <a:rect l="l" t="t" r="r" b="b"/>
            <a:pathLst>
              <a:path w="13004800" h="964565">
                <a:moveTo>
                  <a:pt x="0" y="964196"/>
                </a:moveTo>
                <a:lnTo>
                  <a:pt x="13004800" y="964196"/>
                </a:lnTo>
                <a:lnTo>
                  <a:pt x="13004800" y="0"/>
                </a:lnTo>
                <a:lnTo>
                  <a:pt x="0" y="0"/>
                </a:lnTo>
                <a:lnTo>
                  <a:pt x="0" y="964196"/>
                </a:lnTo>
                <a:close/>
              </a:path>
            </a:pathLst>
          </a:custGeom>
          <a:solidFill>
            <a:srgbClr val="0096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5612" y="809040"/>
            <a:ext cx="7623279" cy="323165"/>
          </a:xfrm>
        </p:spPr>
        <p:txBody>
          <a:bodyPr lIns="0" tIns="0" rIns="0" bIns="0"/>
          <a:lstStyle>
            <a:lvl1pPr>
              <a:defRPr sz="2100" b="0" i="0" cap="small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C66E1-990F-8549-B27F-AF4A6CC69BA6}" type="datetime1">
              <a:rPr lang="de-DE" smtClean="0"/>
              <a:pPr/>
              <a:t>10.09.2019</a:t>
            </a:fld>
            <a:endParaRPr lang="en-US" dirty="0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 dirty="0"/>
              <a:t>Model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science</a:t>
            </a:r>
            <a:endParaRPr lang="de-DE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Holder 3"/>
          <p:cNvSpPr>
            <a:spLocks noGrp="1"/>
          </p:cNvSpPr>
          <p:nvPr>
            <p:ph sz="half" idx="10"/>
          </p:nvPr>
        </p:nvSpPr>
        <p:spPr>
          <a:xfrm>
            <a:off x="4464844" y="1250157"/>
            <a:ext cx="46908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68" name="object 61"/>
          <p:cNvSpPr/>
          <p:nvPr userDrawn="1"/>
        </p:nvSpPr>
        <p:spPr>
          <a:xfrm>
            <a:off x="5804297" y="730002"/>
            <a:ext cx="3339703" cy="21199"/>
          </a:xfrm>
          <a:custGeom>
            <a:avLst/>
            <a:gdLst/>
            <a:ahLst/>
            <a:cxnLst/>
            <a:rect l="l" t="t" r="r" b="b"/>
            <a:pathLst>
              <a:path w="9766300" h="88900">
                <a:moveTo>
                  <a:pt x="0" y="88900"/>
                </a:moveTo>
                <a:lnTo>
                  <a:pt x="9766300" y="88900"/>
                </a:lnTo>
                <a:lnTo>
                  <a:pt x="9766300" y="0"/>
                </a:lnTo>
                <a:lnTo>
                  <a:pt x="0" y="0"/>
                </a:lnTo>
                <a:lnTo>
                  <a:pt x="0" y="88900"/>
                </a:lnTo>
                <a:close/>
              </a:path>
            </a:pathLst>
          </a:custGeom>
          <a:solidFill>
            <a:srgbClr val="CFDFF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bk object 75"/>
          <p:cNvSpPr>
            <a:spLocks noChangeAspect="1"/>
          </p:cNvSpPr>
          <p:nvPr userDrawn="1"/>
        </p:nvSpPr>
        <p:spPr>
          <a:xfrm>
            <a:off x="0" y="737035"/>
            <a:ext cx="9144000" cy="508657"/>
          </a:xfrm>
          <a:custGeom>
            <a:avLst/>
            <a:gdLst/>
            <a:ahLst/>
            <a:cxnLst/>
            <a:rect l="l" t="t" r="r" b="b"/>
            <a:pathLst>
              <a:path w="13004800" h="964565">
                <a:moveTo>
                  <a:pt x="0" y="964196"/>
                </a:moveTo>
                <a:lnTo>
                  <a:pt x="13004800" y="964196"/>
                </a:lnTo>
                <a:lnTo>
                  <a:pt x="13004800" y="0"/>
                </a:lnTo>
                <a:lnTo>
                  <a:pt x="0" y="0"/>
                </a:lnTo>
                <a:lnTo>
                  <a:pt x="0" y="964196"/>
                </a:lnTo>
                <a:close/>
              </a:path>
            </a:pathLst>
          </a:custGeom>
          <a:solidFill>
            <a:srgbClr val="0096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645612" y="809040"/>
            <a:ext cx="7623279" cy="323165"/>
          </a:xfrm>
        </p:spPr>
        <p:txBody>
          <a:bodyPr lIns="0" tIns="0" rIns="0" bIns="0"/>
          <a:lstStyle>
            <a:lvl1pPr>
              <a:defRPr sz="2100" b="0" i="0" cap="small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Titel hinzufügen</a:t>
            </a:r>
            <a:endParaRPr dirty="0"/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69F1F-3B2D-2E43-ACEB-AE0978F89715}" type="datetime1">
              <a:rPr lang="de-DE" smtClean="0"/>
              <a:pPr/>
              <a:t>10.09.2019</a:t>
            </a:fld>
            <a:endParaRPr lang="en-US" dirty="0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/>
              <a:t>Model for future science</a:t>
            </a:r>
            <a:endParaRPr lang="de-DE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2" name="Holder 3"/>
          <p:cNvSpPr>
            <a:spLocks noGrp="1"/>
          </p:cNvSpPr>
          <p:nvPr>
            <p:ph type="body" idx="1"/>
          </p:nvPr>
        </p:nvSpPr>
        <p:spPr>
          <a:xfrm>
            <a:off x="714375" y="1607344"/>
            <a:ext cx="3214688" cy="230832"/>
          </a:xfrm>
        </p:spPr>
        <p:txBody>
          <a:bodyPr lIns="0" tIns="0" rIns="0" bIns="0"/>
          <a:lstStyle>
            <a:lvl1pPr>
              <a:defRPr sz="1500" b="0" i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"/>
              </a:defRPr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iß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0361" y="988761"/>
            <a:ext cx="7623279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DINPro"/>
                <a:cs typeface="DINPr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0557" y="1737887"/>
            <a:ext cx="452288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75756"/>
                </a:solidFill>
                <a:latin typeface="DINPro"/>
                <a:cs typeface="DINPro"/>
              </a:defRPr>
            </a:lvl1pPr>
          </a:lstStyle>
          <a:p>
            <a:endParaRPr dirty="0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/>
              <a:t>Model for future science</a:t>
            </a:r>
            <a:endParaRPr lang="de-DE" dirty="0"/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B2B95-229A-6C4B-A656-3D33B7154AAB}" type="datetime1">
              <a:rPr lang="de-DE" smtClean="0"/>
              <a:pPr/>
              <a:t>10.09.2019</a:t>
            </a:fld>
            <a:endParaRPr lang="en-US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Bild 9" descr="PPT_Campus_169_Göttingen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4" r:id="rId4"/>
    <p:sldLayoutId id="2147483667" r:id="rId5"/>
    <p:sldLayoutId id="2147483665" r:id="rId6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86984">
        <a:defRPr>
          <a:latin typeface="+mn-lt"/>
          <a:ea typeface="+mn-ea"/>
          <a:cs typeface="+mn-cs"/>
        </a:defRPr>
      </a:lvl2pPr>
      <a:lvl3pPr marL="573969">
        <a:defRPr>
          <a:latin typeface="+mn-lt"/>
          <a:ea typeface="+mn-ea"/>
          <a:cs typeface="+mn-cs"/>
        </a:defRPr>
      </a:lvl3pPr>
      <a:lvl4pPr marL="860953">
        <a:defRPr>
          <a:latin typeface="+mn-lt"/>
          <a:ea typeface="+mn-ea"/>
          <a:cs typeface="+mn-cs"/>
        </a:defRPr>
      </a:lvl4pPr>
      <a:lvl5pPr marL="1147938">
        <a:defRPr>
          <a:latin typeface="+mn-lt"/>
          <a:ea typeface="+mn-ea"/>
          <a:cs typeface="+mn-cs"/>
        </a:defRPr>
      </a:lvl5pPr>
      <a:lvl6pPr marL="1434922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86984">
        <a:defRPr>
          <a:latin typeface="+mn-lt"/>
          <a:ea typeface="+mn-ea"/>
          <a:cs typeface="+mn-cs"/>
        </a:defRPr>
      </a:lvl2pPr>
      <a:lvl3pPr marL="573969">
        <a:defRPr>
          <a:latin typeface="+mn-lt"/>
          <a:ea typeface="+mn-ea"/>
          <a:cs typeface="+mn-cs"/>
        </a:defRPr>
      </a:lvl3pPr>
      <a:lvl4pPr marL="860953">
        <a:defRPr>
          <a:latin typeface="+mn-lt"/>
          <a:ea typeface="+mn-ea"/>
          <a:cs typeface="+mn-cs"/>
        </a:defRPr>
      </a:lvl4pPr>
      <a:lvl5pPr marL="1147938">
        <a:defRPr>
          <a:latin typeface="+mn-lt"/>
          <a:ea typeface="+mn-ea"/>
          <a:cs typeface="+mn-cs"/>
        </a:defRPr>
      </a:lvl5pPr>
      <a:lvl6pPr marL="1434922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Untertitel 27"/>
          <p:cNvSpPr>
            <a:spLocks noGrp="1"/>
          </p:cNvSpPr>
          <p:nvPr>
            <p:ph type="subTitle" idx="4"/>
          </p:nvPr>
        </p:nvSpPr>
        <p:spPr>
          <a:xfrm>
            <a:off x="660796" y="3053952"/>
            <a:ext cx="6863531" cy="237877"/>
          </a:xfrm>
        </p:spPr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 </a:t>
            </a:r>
            <a:r>
              <a:rPr lang="de-DE" dirty="0" err="1"/>
              <a:t>Shiny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660796" y="2118979"/>
            <a:ext cx="7623279" cy="954107"/>
          </a:xfrm>
        </p:spPr>
        <p:txBody>
          <a:bodyPr/>
          <a:lstStyle/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Marginal </a:t>
            </a:r>
            <a:r>
              <a:rPr lang="de-DE" dirty="0" err="1"/>
              <a:t>Effects</a:t>
            </a:r>
            <a:r>
              <a:rPr lang="de-DE" dirty="0"/>
              <a:t> in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669726" y="1808262"/>
            <a:ext cx="5786438" cy="230832"/>
          </a:xfrm>
        </p:spPr>
        <p:txBody>
          <a:bodyPr/>
          <a:lstStyle/>
          <a:p>
            <a:r>
              <a:rPr lang="de-DE" b="1" dirty="0"/>
              <a:t>Alex Afanasev &amp; Jacqueline Seufert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10.09.2019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xmlns="" id="{1B191B0D-CA30-4F3D-8FCE-22E3D134F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Marginal </a:t>
            </a:r>
            <a:r>
              <a:rPr lang="de-DE" dirty="0" err="1"/>
              <a:t>Effects</a:t>
            </a:r>
            <a:r>
              <a:rPr lang="de-DE" dirty="0"/>
              <a:t> in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CC41551-2ECC-427A-AAC7-C01E6C772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NeuralNetworkVisualization</a:t>
            </a:r>
            <a:endParaRPr lang="en-GB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xmlns="" id="{065F3292-7E92-40EC-866E-132DF794CA17}"/>
              </a:ext>
            </a:extLst>
          </p:cNvPr>
          <p:cNvSpPr txBox="1"/>
          <p:nvPr/>
        </p:nvSpPr>
        <p:spPr>
          <a:xfrm>
            <a:off x="928662" y="1500180"/>
            <a:ext cx="735811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575756"/>
                </a:solidFill>
                <a:latin typeface="DINPro"/>
              </a:rPr>
              <a:t>A R Package for creating beautiful partial dependence plots for Neural Networks using ggplot2, </a:t>
            </a:r>
            <a:r>
              <a:rPr lang="en-US" sz="1800" b="1" dirty="0" err="1">
                <a:solidFill>
                  <a:srgbClr val="575756"/>
                </a:solidFill>
                <a:latin typeface="DINPro"/>
              </a:rPr>
              <a:t>plotly</a:t>
            </a:r>
            <a:r>
              <a:rPr lang="en-US" sz="1800" b="1" dirty="0">
                <a:solidFill>
                  <a:srgbClr val="575756"/>
                </a:solidFill>
                <a:latin typeface="DINPro"/>
              </a:rPr>
              <a:t> and shiny.</a:t>
            </a:r>
            <a:endParaRPr lang="en-GB" sz="1800" b="1" dirty="0">
              <a:solidFill>
                <a:srgbClr val="575756"/>
              </a:solidFill>
              <a:latin typeface="DINPro"/>
            </a:endParaRPr>
          </a:p>
          <a:p>
            <a:pPr algn="l"/>
            <a:endParaRPr lang="en-GB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2500312"/>
            <a:ext cx="4357718" cy="2178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282" y="2285998"/>
            <a:ext cx="4357718" cy="2527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10.09.2019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xmlns="" id="{1B191B0D-CA30-4F3D-8FCE-22E3D134F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Marginal </a:t>
            </a:r>
            <a:r>
              <a:rPr lang="de-DE" dirty="0" err="1"/>
              <a:t>Effects</a:t>
            </a:r>
            <a:r>
              <a:rPr lang="de-DE" dirty="0"/>
              <a:t> in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xmlns="" id="{065F3292-7E92-40EC-866E-132DF794CA17}"/>
              </a:ext>
            </a:extLst>
          </p:cNvPr>
          <p:cNvSpPr txBox="1"/>
          <p:nvPr/>
        </p:nvSpPr>
        <p:spPr>
          <a:xfrm>
            <a:off x="785786" y="1500180"/>
            <a:ext cx="7358114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575756"/>
                </a:solidFill>
                <a:latin typeface="DINPro"/>
              </a:rPr>
              <a:t>Step-by-step procedure:</a:t>
            </a:r>
          </a:p>
          <a:p>
            <a:pPr marL="629884" lvl="1" indent="-342900">
              <a:buFont typeface="+mj-lt"/>
              <a:buAutoNum type="arabicPeriod"/>
            </a:pPr>
            <a:r>
              <a:rPr lang="en-GB" sz="1800" dirty="0">
                <a:solidFill>
                  <a:srgbClr val="575756"/>
                </a:solidFill>
                <a:latin typeface="DINPro"/>
              </a:rPr>
              <a:t>Fit  a neural network using the </a:t>
            </a:r>
            <a:r>
              <a:rPr lang="en-GB" sz="1800" b="1" dirty="0" err="1">
                <a:solidFill>
                  <a:srgbClr val="575756"/>
                </a:solidFill>
                <a:latin typeface="DINPro"/>
              </a:rPr>
              <a:t>NeuralNetwork</a:t>
            </a:r>
            <a:r>
              <a:rPr lang="en-GB" sz="1800" dirty="0">
                <a:solidFill>
                  <a:srgbClr val="575756"/>
                </a:solidFill>
                <a:latin typeface="DINPro"/>
              </a:rPr>
              <a:t> class (uses the famous </a:t>
            </a:r>
            <a:r>
              <a:rPr lang="en-GB" sz="1800" dirty="0" err="1">
                <a:solidFill>
                  <a:srgbClr val="575756"/>
                </a:solidFill>
                <a:latin typeface="DINPro"/>
              </a:rPr>
              <a:t>neuralnet</a:t>
            </a:r>
            <a:r>
              <a:rPr lang="en-GB" sz="1800" dirty="0">
                <a:solidFill>
                  <a:srgbClr val="575756"/>
                </a:solidFill>
                <a:latin typeface="DINPro"/>
              </a:rPr>
              <a:t> package for fitting the model)</a:t>
            </a:r>
          </a:p>
          <a:p>
            <a:pPr marL="629884" lvl="1" indent="-342900">
              <a:buFont typeface="+mj-lt"/>
              <a:buAutoNum type="arabicPeriod"/>
            </a:pPr>
            <a:r>
              <a:rPr lang="en-GB" sz="1800" dirty="0">
                <a:solidFill>
                  <a:srgbClr val="575756"/>
                </a:solidFill>
                <a:latin typeface="DINPro"/>
              </a:rPr>
              <a:t>Create visualizations of the partial dependencies using the </a:t>
            </a:r>
            <a:r>
              <a:rPr lang="en-GB" sz="1800" b="1" dirty="0" err="1">
                <a:solidFill>
                  <a:srgbClr val="575756"/>
                </a:solidFill>
                <a:latin typeface="DINPro"/>
              </a:rPr>
              <a:t>plot_partial_dependencies</a:t>
            </a:r>
            <a:r>
              <a:rPr lang="en-GB" sz="1800" dirty="0">
                <a:solidFill>
                  <a:srgbClr val="575756"/>
                </a:solidFill>
                <a:latin typeface="DINPro"/>
              </a:rPr>
              <a:t> function (This creates visualizations in ggplot2 and if wanted in </a:t>
            </a:r>
            <a:r>
              <a:rPr lang="en-GB" sz="1800" dirty="0" err="1">
                <a:solidFill>
                  <a:srgbClr val="575756"/>
                </a:solidFill>
                <a:latin typeface="DINPro"/>
              </a:rPr>
              <a:t>plotly</a:t>
            </a:r>
            <a:r>
              <a:rPr lang="en-GB" sz="1800" dirty="0">
                <a:solidFill>
                  <a:srgbClr val="575756"/>
                </a:solidFill>
                <a:latin typeface="DINPro"/>
              </a:rPr>
              <a:t>, adds a confidence interval)</a:t>
            </a:r>
          </a:p>
          <a:p>
            <a:pPr marL="629884" lvl="1" indent="-342900">
              <a:buFont typeface="+mj-lt"/>
              <a:buAutoNum type="arabicPeriod"/>
            </a:pPr>
            <a:r>
              <a:rPr lang="en-GB" sz="1800" dirty="0">
                <a:solidFill>
                  <a:srgbClr val="575756"/>
                </a:solidFill>
                <a:latin typeface="DINPro"/>
              </a:rPr>
              <a:t>Visualize the plots inside a shiny app using the function </a:t>
            </a:r>
            <a:r>
              <a:rPr lang="en-GB" sz="1800" b="1" dirty="0" err="1">
                <a:solidFill>
                  <a:srgbClr val="575756"/>
                </a:solidFill>
                <a:latin typeface="DINPro"/>
              </a:rPr>
              <a:t>run_shiny_app</a:t>
            </a:r>
            <a:endParaRPr lang="en-GB" sz="1800" b="1" dirty="0">
              <a:solidFill>
                <a:srgbClr val="575756"/>
              </a:solidFill>
              <a:latin typeface="DINPro"/>
            </a:endParaRPr>
          </a:p>
          <a:p>
            <a:pPr marL="629884" lvl="1" indent="-342900">
              <a:buFont typeface="+mj-lt"/>
              <a:buAutoNum type="arabicPeriod"/>
            </a:pPr>
            <a:endParaRPr lang="en-GB" sz="1800" dirty="0">
              <a:solidFill>
                <a:srgbClr val="575756"/>
              </a:solidFill>
              <a:latin typeface="DINPro"/>
            </a:endParaRPr>
          </a:p>
          <a:p>
            <a:pPr marL="629884" lvl="1" indent="-342900">
              <a:buFont typeface="+mj-lt"/>
              <a:buAutoNum type="arabicPeriod"/>
            </a:pPr>
            <a:endParaRPr lang="en-GB" sz="1800" dirty="0">
              <a:solidFill>
                <a:srgbClr val="575756"/>
              </a:solidFill>
              <a:latin typeface="DINPro"/>
            </a:endParaRPr>
          </a:p>
          <a:p>
            <a:pPr algn="l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xmlns="" val="1335231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645612" y="809040"/>
            <a:ext cx="7623279" cy="323165"/>
          </a:xfrm>
        </p:spPr>
        <p:txBody>
          <a:bodyPr/>
          <a:lstStyle/>
          <a:p>
            <a:r>
              <a:rPr lang="de-DE" dirty="0" err="1" smtClean="0"/>
              <a:t>Recommendations</a:t>
            </a:r>
            <a:r>
              <a:rPr lang="de-DE" dirty="0" smtClean="0"/>
              <a:t> </a:t>
            </a:r>
            <a:r>
              <a:rPr lang="de-DE" dirty="0" err="1"/>
              <a:t>beyond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scope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NeuralNetworkVisualization</a:t>
            </a:r>
            <a:endParaRPr lang="de-DE" dirty="0"/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10.09.2019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xmlns="" id="{1B191B0D-CA30-4F3D-8FCE-22E3D134F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Marginal </a:t>
            </a:r>
            <a:r>
              <a:rPr lang="de-DE" dirty="0" err="1"/>
              <a:t>Effects</a:t>
            </a:r>
            <a:r>
              <a:rPr lang="de-DE" dirty="0"/>
              <a:t> in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xmlns="" id="{065F3292-7E92-40EC-866E-132DF794CA17}"/>
              </a:ext>
            </a:extLst>
          </p:cNvPr>
          <p:cNvSpPr txBox="1"/>
          <p:nvPr/>
        </p:nvSpPr>
        <p:spPr>
          <a:xfrm>
            <a:off x="285720" y="1364194"/>
            <a:ext cx="842968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575756"/>
                </a:solidFill>
                <a:latin typeface="DINPro"/>
              </a:rPr>
              <a:t>A PDP is not always appropriate. Thus, there are several methods which could help to extend the package’s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575756"/>
              </a:solidFill>
              <a:latin typeface="DINPro"/>
            </a:endParaRPr>
          </a:p>
          <a:p>
            <a:pPr marL="572734" lvl="1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575756"/>
                </a:solidFill>
                <a:latin typeface="DINPro"/>
              </a:rPr>
              <a:t>Interacting features: </a:t>
            </a:r>
            <a:r>
              <a:rPr lang="en-GB" sz="1600" dirty="0" err="1" smtClean="0">
                <a:solidFill>
                  <a:srgbClr val="575756"/>
                </a:solidFill>
                <a:latin typeface="DINPro"/>
              </a:rPr>
              <a:t>Dis</a:t>
            </a:r>
            <a:r>
              <a:rPr lang="en-US" sz="1600" dirty="0" smtClean="0">
                <a:solidFill>
                  <a:srgbClr val="575756"/>
                </a:solidFill>
                <a:latin typeface="DINPro"/>
              </a:rPr>
              <a:t>aggregating </a:t>
            </a:r>
            <a:r>
              <a:rPr lang="en-US" sz="1600" dirty="0">
                <a:solidFill>
                  <a:srgbClr val="575756"/>
                </a:solidFill>
                <a:latin typeface="DINPro"/>
              </a:rPr>
              <a:t>the global effect estimates of the partial dependence to local effect </a:t>
            </a:r>
            <a:r>
              <a:rPr lang="en-US" sz="1600" dirty="0" smtClean="0">
                <a:solidFill>
                  <a:srgbClr val="575756"/>
                </a:solidFill>
                <a:latin typeface="DINPro"/>
              </a:rPr>
              <a:t>estimates </a:t>
            </a:r>
            <a:r>
              <a:rPr lang="en-GB" sz="1600" dirty="0" smtClean="0">
                <a:solidFill>
                  <a:srgbClr val="575756"/>
                </a:solidFill>
                <a:latin typeface="DINPro"/>
              </a:rPr>
              <a:t>for </a:t>
            </a:r>
            <a:r>
              <a:rPr lang="en-GB" sz="1600" dirty="0">
                <a:solidFill>
                  <a:srgbClr val="575756"/>
                </a:solidFill>
                <a:latin typeface="DINPro"/>
              </a:rPr>
              <a:t>single observations </a:t>
            </a:r>
            <a:r>
              <a:rPr lang="en-GB" sz="1600" dirty="0">
                <a:solidFill>
                  <a:srgbClr val="575756"/>
                </a:solidFill>
                <a:latin typeface="DINPro"/>
                <a:sym typeface="Wingdings" panose="05000000000000000000" pitchFamily="2" charset="2"/>
              </a:rPr>
              <a:t> </a:t>
            </a:r>
            <a:r>
              <a:rPr lang="en-GB" sz="1600" b="1" dirty="0">
                <a:solidFill>
                  <a:srgbClr val="575756"/>
                </a:solidFill>
                <a:latin typeface="DINPro"/>
              </a:rPr>
              <a:t>ICE plot</a:t>
            </a:r>
          </a:p>
          <a:p>
            <a:pPr marL="572734" lvl="1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575756"/>
                </a:solidFill>
                <a:latin typeface="DINPro"/>
              </a:rPr>
              <a:t>Correlated features lead to extrapolation: </a:t>
            </a:r>
            <a:r>
              <a:rPr lang="en-US" sz="1600" dirty="0">
                <a:solidFill>
                  <a:srgbClr val="575756"/>
                </a:solidFill>
                <a:latin typeface="DINPro"/>
              </a:rPr>
              <a:t>Main effect of the feature at a certain value compared to the average prediction of the data</a:t>
            </a:r>
            <a:r>
              <a:rPr lang="en-GB" sz="1600" dirty="0">
                <a:solidFill>
                  <a:srgbClr val="575756"/>
                </a:solidFill>
                <a:latin typeface="DINPro"/>
              </a:rPr>
              <a:t> </a:t>
            </a:r>
            <a:r>
              <a:rPr lang="en-GB" sz="1600" dirty="0">
                <a:solidFill>
                  <a:srgbClr val="575756"/>
                </a:solidFill>
                <a:latin typeface="DINPro"/>
                <a:sym typeface="Wingdings" panose="05000000000000000000" pitchFamily="2" charset="2"/>
              </a:rPr>
              <a:t> </a:t>
            </a:r>
            <a:r>
              <a:rPr lang="en-GB" sz="1600" b="1" dirty="0">
                <a:solidFill>
                  <a:srgbClr val="575756"/>
                </a:solidFill>
                <a:latin typeface="DINPro"/>
                <a:sym typeface="Wingdings" panose="05000000000000000000" pitchFamily="2" charset="2"/>
              </a:rPr>
              <a:t>ALE plot</a:t>
            </a:r>
            <a:endParaRPr lang="en-GB" sz="1600" b="1" dirty="0">
              <a:solidFill>
                <a:srgbClr val="575756"/>
              </a:solidFill>
              <a:latin typeface="DINPro"/>
            </a:endParaRPr>
          </a:p>
          <a:p>
            <a:pPr marL="572734" lvl="1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575756"/>
                </a:solidFill>
                <a:latin typeface="DINPro"/>
              </a:rPr>
              <a:t>Nonlinear relationships: </a:t>
            </a:r>
            <a:r>
              <a:rPr lang="en-GB" sz="1600" dirty="0">
                <a:solidFill>
                  <a:srgbClr val="575756"/>
                </a:solidFill>
                <a:latin typeface="DINPro"/>
              </a:rPr>
              <a:t>Plot a snippet of the change in the predicted response for a unit change in the predictor of interest while keeping the remaining predictors constant</a:t>
            </a:r>
          </a:p>
          <a:p>
            <a:pPr marL="916869" lvl="2" indent="-342900">
              <a:buFont typeface="+mj-lt"/>
              <a:buAutoNum type="arabicPeriod"/>
            </a:pPr>
            <a:endParaRPr lang="en-GB" sz="1800" dirty="0">
              <a:solidFill>
                <a:srgbClr val="575756"/>
              </a:solidFill>
              <a:latin typeface="DINPro"/>
            </a:endParaRPr>
          </a:p>
          <a:p>
            <a:pPr marL="629884" lvl="1" indent="-342900">
              <a:buFont typeface="+mj-lt"/>
              <a:buAutoNum type="arabicPeriod"/>
            </a:pPr>
            <a:endParaRPr lang="en-GB" sz="1800" dirty="0">
              <a:solidFill>
                <a:srgbClr val="575756"/>
              </a:solidFill>
              <a:latin typeface="DINPro"/>
            </a:endParaRPr>
          </a:p>
          <a:p>
            <a:pPr algn="l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xmlns="" val="8235676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0"/>
          </p:nvPr>
        </p:nvSpPr>
        <p:spPr>
          <a:xfrm>
            <a:off x="539552" y="1500180"/>
            <a:ext cx="7920880" cy="249299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"Neural Network Primer: Part I" by Maureen Caudill, AI Expert, Feb. 1989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https://towardsdatascience.com/first-neural-network-for-beginners-explained-with-code-4cfd37e06eaf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https://www.datacamp.com/community/tutorials/neural-network-models-r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Friedman, J. H. (2001): Greedy function approximation: A gradient boosting machine. Annals </a:t>
            </a:r>
            <a:r>
              <a:rPr lang="en-GB" dirty="0"/>
              <a:t>of Statistics, 29, 1189 - 1232.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https://towardsdatascience.com/introducing-pdpbox-2aa820afd312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https://christophm.github.io/interpretable-ml-book/pdp.html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 </a:t>
            </a:r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10.09.2019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xmlns="" id="{4C6B876A-C589-428A-9486-D6EC20189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Marginal </a:t>
            </a:r>
            <a:r>
              <a:rPr lang="de-DE" dirty="0" err="1"/>
              <a:t>Effects</a:t>
            </a:r>
            <a:r>
              <a:rPr lang="de-DE" dirty="0"/>
              <a:t> in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xmlns="" val="16169678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0"/>
          </p:nvPr>
        </p:nvSpPr>
        <p:spPr>
          <a:xfrm>
            <a:off x="645613" y="1707654"/>
            <a:ext cx="7623278" cy="15841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Understanding and visualizing the effects of the predictor variables on the predicted response is essential in supervised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Black box models such as neural networks lack interpretability and transparency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common approach is a Partial Dependence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10.09.2019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Holder 4">
            <a:extLst>
              <a:ext uri="{FF2B5EF4-FFF2-40B4-BE49-F238E27FC236}">
                <a16:creationId xmlns:a16="http://schemas.microsoft.com/office/drawing/2014/main" xmlns="" id="{9E48CCCD-C5E7-419A-9896-997DBAE05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31963" y="4876800"/>
            <a:ext cx="6054725" cy="1460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Marginal </a:t>
            </a:r>
            <a:r>
              <a:rPr lang="de-DE" dirty="0" err="1"/>
              <a:t>Effects</a:t>
            </a:r>
            <a:r>
              <a:rPr lang="de-DE" dirty="0"/>
              <a:t> in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xmlns="" val="38939911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0"/>
          </p:nvPr>
        </p:nvSpPr>
        <p:spPr>
          <a:xfrm>
            <a:off x="645612" y="1491630"/>
            <a:ext cx="7623279" cy="31700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Definition</a:t>
            </a:r>
            <a:r>
              <a:rPr lang="de-DE" dirty="0"/>
              <a:t> </a:t>
            </a:r>
            <a:r>
              <a:rPr lang="de-DE" b="1" dirty="0" err="1">
                <a:solidFill>
                  <a:srgbClr val="0070C0"/>
                </a:solidFill>
              </a:rPr>
              <a:t>Neural</a:t>
            </a:r>
            <a:r>
              <a:rPr lang="de-DE" b="1" dirty="0">
                <a:solidFill>
                  <a:srgbClr val="0070C0"/>
                </a:solidFill>
              </a:rPr>
              <a:t> Network</a:t>
            </a:r>
            <a:r>
              <a:rPr lang="de-DE" b="1" dirty="0"/>
              <a:t>: </a:t>
            </a:r>
            <a:r>
              <a:rPr lang="en-US" i="1" dirty="0"/>
              <a:t>A computing system made up of a number of simple, highly interconnected processing elements, which process information by their dynamic state response to external inputs.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Applications:</a:t>
            </a:r>
          </a:p>
          <a:p>
            <a:r>
              <a:rPr lang="en-US" sz="1600" dirty="0"/>
              <a:t>     Id</a:t>
            </a:r>
            <a:r>
              <a:rPr lang="de-DE" sz="1600" dirty="0" err="1"/>
              <a:t>entifying</a:t>
            </a:r>
            <a:r>
              <a:rPr lang="de-DE" sz="1600" dirty="0"/>
              <a:t> </a:t>
            </a:r>
            <a:r>
              <a:rPr lang="en-US" sz="1600" dirty="0"/>
              <a:t>associations or detecting regularities within a set of patterns where:</a:t>
            </a:r>
          </a:p>
          <a:p>
            <a:pPr marL="573969" lvl="3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75756"/>
                </a:solidFill>
                <a:latin typeface="DINPro"/>
              </a:rPr>
              <a:t>the volume, number of variables or diversity of the data is large</a:t>
            </a:r>
          </a:p>
          <a:p>
            <a:pPr marL="573969" lvl="3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75756"/>
                </a:solidFill>
                <a:latin typeface="DINPro"/>
              </a:rPr>
              <a:t>the connections between variables are vaguely understood</a:t>
            </a:r>
          </a:p>
          <a:p>
            <a:pPr marL="573969" lvl="3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75756"/>
                </a:solidFill>
                <a:latin typeface="DINPro"/>
              </a:rPr>
              <a:t>the relationships are challenging to describe satisfactorily with standard approaches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Theory –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10.09.2019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xmlns="" id="{6D11A793-7F15-4E38-8B63-3316D295FA55}"/>
              </a:ext>
            </a:extLst>
          </p:cNvPr>
          <p:cNvSpPr txBox="1">
            <a:spLocks/>
          </p:cNvSpPr>
          <p:nvPr/>
        </p:nvSpPr>
        <p:spPr>
          <a:xfrm>
            <a:off x="1907704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ctr" defTabSz="286984" rtl="0" eaLnBrk="1" latinLnBrk="0" hangingPunct="1">
              <a:defRPr sz="900" kern="1200">
                <a:solidFill>
                  <a:srgbClr val="0F96D4"/>
                </a:solidFill>
                <a:latin typeface="+mn-lt"/>
                <a:ea typeface="+mn-ea"/>
                <a:cs typeface="+mn-cs"/>
              </a:defRPr>
            </a:lvl1pPr>
            <a:lvl2pPr marL="286984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969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0953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7938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34922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1907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8891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5876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Visualization of Marginal Effects in Neural Networks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6847660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Theory</a:t>
            </a:r>
            <a:r>
              <a:rPr lang="de-DE" dirty="0"/>
              <a:t> – </a:t>
            </a:r>
            <a:r>
              <a:rPr lang="de-DE" dirty="0" err="1"/>
              <a:t>Neural</a:t>
            </a:r>
            <a:r>
              <a:rPr lang="de-DE" dirty="0"/>
              <a:t> Networks </a:t>
            </a:r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10.09.2019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xmlns="" id="{6D11A793-7F15-4E38-8B63-3316D295FA55}"/>
              </a:ext>
            </a:extLst>
          </p:cNvPr>
          <p:cNvSpPr txBox="1">
            <a:spLocks/>
          </p:cNvSpPr>
          <p:nvPr/>
        </p:nvSpPr>
        <p:spPr>
          <a:xfrm>
            <a:off x="1907704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ctr" defTabSz="286984" rtl="0" eaLnBrk="1" latinLnBrk="0" hangingPunct="1">
              <a:defRPr sz="900" kern="1200">
                <a:solidFill>
                  <a:srgbClr val="0F96D4"/>
                </a:solidFill>
                <a:latin typeface="+mn-lt"/>
                <a:ea typeface="+mn-ea"/>
                <a:cs typeface="+mn-cs"/>
              </a:defRPr>
            </a:lvl1pPr>
            <a:lvl2pPr marL="286984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969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0953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7938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34922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1907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8891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5876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Visualization of Marginal Effects in Neural Networks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D4614DC-9848-4D9C-B08C-3952D842E29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028605" y="1346222"/>
            <a:ext cx="2190080" cy="276999"/>
          </a:xfrm>
        </p:spPr>
        <p:txBody>
          <a:bodyPr/>
          <a:lstStyle/>
          <a:p>
            <a:r>
              <a:rPr lang="en-GB" dirty="0"/>
              <a:t>Functionality: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69EE6BA-271C-4127-97F5-A5620869D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27" y="1782394"/>
            <a:ext cx="3240360" cy="243359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xmlns="" id="{07E8D168-23A7-44CC-8A08-1951FEE20A04}"/>
              </a:ext>
            </a:extLst>
          </p:cNvPr>
          <p:cNvSpPr/>
          <p:nvPr/>
        </p:nvSpPr>
        <p:spPr>
          <a:xfrm>
            <a:off x="3618902" y="2711161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14011B9-B35B-4B24-9F5B-CD135B1A6C46}"/>
              </a:ext>
            </a:extLst>
          </p:cNvPr>
          <p:cNvSpPr/>
          <p:nvPr/>
        </p:nvSpPr>
        <p:spPr>
          <a:xfrm>
            <a:off x="3889213" y="1346222"/>
            <a:ext cx="473472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75756"/>
                </a:solidFill>
                <a:latin typeface="DINPro"/>
              </a:rPr>
              <a:t>Simplified functionality: </a:t>
            </a:r>
          </a:p>
          <a:p>
            <a:pPr marL="572734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75756"/>
                </a:solidFill>
                <a:latin typeface="DINPro"/>
              </a:rPr>
              <a:t>The input nodes take in information (numeric activation values)</a:t>
            </a:r>
          </a:p>
          <a:p>
            <a:pPr marL="572734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75756"/>
                </a:solidFill>
                <a:latin typeface="DINPro"/>
              </a:rPr>
              <a:t>Based on weights and transfer functions, the activation value is passed from node to node.</a:t>
            </a:r>
          </a:p>
          <a:p>
            <a:pPr marL="572734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75756"/>
                </a:solidFill>
                <a:latin typeface="DINPro"/>
              </a:rPr>
              <a:t>Each node sums received activation values </a:t>
            </a:r>
            <a:r>
              <a:rPr lang="en-US" sz="1600" dirty="0">
                <a:solidFill>
                  <a:srgbClr val="575756"/>
                </a:solidFill>
                <a:latin typeface="DINPro"/>
                <a:sym typeface="Wingdings" panose="05000000000000000000" pitchFamily="2" charset="2"/>
              </a:rPr>
              <a:t>  </a:t>
            </a:r>
            <a:r>
              <a:rPr lang="en-US" sz="1600" dirty="0">
                <a:solidFill>
                  <a:srgbClr val="575756"/>
                </a:solidFill>
                <a:latin typeface="DINPro"/>
              </a:rPr>
              <a:t>modifies value based on transfer function</a:t>
            </a:r>
          </a:p>
          <a:p>
            <a:pPr marL="572734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75756"/>
                </a:solidFill>
                <a:latin typeface="DINPro"/>
              </a:rPr>
              <a:t>Activation flows through network, through hidden layers, until it reaches the output nodes.</a:t>
            </a:r>
          </a:p>
          <a:p>
            <a:pPr marL="572734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75756"/>
                </a:solidFill>
                <a:latin typeface="DINPro"/>
              </a:rPr>
              <a:t>The output nodes then reflect the input in a meaningful way to the outside world. </a:t>
            </a:r>
          </a:p>
        </p:txBody>
      </p:sp>
    </p:spTree>
    <p:extLst>
      <p:ext uri="{BB962C8B-B14F-4D97-AF65-F5344CB8AC3E}">
        <p14:creationId xmlns:p14="http://schemas.microsoft.com/office/powerpoint/2010/main" xmlns="" val="25708677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Theory – </a:t>
            </a:r>
            <a:r>
              <a:rPr lang="de-DE" dirty="0" err="1"/>
              <a:t>Neural</a:t>
            </a:r>
            <a:r>
              <a:rPr lang="de-DE" dirty="0"/>
              <a:t> Networks </a:t>
            </a:r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10.09.2019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xmlns="" id="{6D11A793-7F15-4E38-8B63-3316D295FA55}"/>
              </a:ext>
            </a:extLst>
          </p:cNvPr>
          <p:cNvSpPr txBox="1">
            <a:spLocks/>
          </p:cNvSpPr>
          <p:nvPr/>
        </p:nvSpPr>
        <p:spPr>
          <a:xfrm>
            <a:off x="1907704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ctr" defTabSz="286984" rtl="0" eaLnBrk="1" latinLnBrk="0" hangingPunct="1">
              <a:defRPr sz="900" kern="1200">
                <a:solidFill>
                  <a:srgbClr val="0F96D4"/>
                </a:solidFill>
                <a:latin typeface="+mn-lt"/>
                <a:ea typeface="+mn-ea"/>
                <a:cs typeface="+mn-cs"/>
              </a:defRPr>
            </a:lvl1pPr>
            <a:lvl2pPr marL="286984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969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0953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7938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34922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1907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8891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5876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Visualization of Marginal Effects in Neural Networks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C4B86F9-014A-4698-A747-1F8CF42ED7E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5611" y="2296156"/>
            <a:ext cx="3038195" cy="1235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6F61EDC-1102-41E7-9E41-5BB3EBF69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2340976"/>
            <a:ext cx="3840907" cy="160772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4F24E544-A263-4410-9578-9030FC3FD3EB}"/>
              </a:ext>
            </a:extLst>
          </p:cNvPr>
          <p:cNvSpPr/>
          <p:nvPr/>
        </p:nvSpPr>
        <p:spPr>
          <a:xfrm>
            <a:off x="3748300" y="2718508"/>
            <a:ext cx="648072" cy="323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50204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r>
              <a:rPr lang="de-DE" dirty="0"/>
              <a:t> – Partial </a:t>
            </a:r>
            <a:r>
              <a:rPr lang="de-DE" dirty="0" err="1"/>
              <a:t>Dependence</a:t>
            </a:r>
            <a:r>
              <a:rPr lang="de-DE" dirty="0"/>
              <a:t> Plots</a:t>
            </a:r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10.09.2019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xmlns="" id="{6D11A793-7F15-4E38-8B63-3316D295FA55}"/>
              </a:ext>
            </a:extLst>
          </p:cNvPr>
          <p:cNvSpPr txBox="1">
            <a:spLocks/>
          </p:cNvSpPr>
          <p:nvPr/>
        </p:nvSpPr>
        <p:spPr>
          <a:xfrm>
            <a:off x="1907704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ctr" defTabSz="286984" rtl="0" eaLnBrk="1" latinLnBrk="0" hangingPunct="1">
              <a:defRPr sz="900" kern="1200">
                <a:solidFill>
                  <a:srgbClr val="0F96D4"/>
                </a:solidFill>
                <a:latin typeface="+mn-lt"/>
                <a:ea typeface="+mn-ea"/>
                <a:cs typeface="+mn-cs"/>
              </a:defRPr>
            </a:lvl1pPr>
            <a:lvl2pPr marL="286984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969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0953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7938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34922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1907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8891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5876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Visualization of Marginal Effects in Neural Networks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Inhaltsplatzhalter 11">
                <a:extLst>
                  <a:ext uri="{FF2B5EF4-FFF2-40B4-BE49-F238E27FC236}">
                    <a16:creationId xmlns:a16="http://schemas.microsoft.com/office/drawing/2014/main" id="{23A184DC-A4A0-4335-AD33-44ED6F8EEA53}"/>
                  </a:ext>
                </a:extLst>
              </p:cNvPr>
              <p:cNvSpPr>
                <a:spLocks noGrp="1"/>
              </p:cNvSpPr>
              <p:nvPr>
                <p:ph sz="half" idx="10"/>
              </p:nvPr>
            </p:nvSpPr>
            <p:spPr>
              <a:xfrm>
                <a:off x="636855" y="1398525"/>
                <a:ext cx="7623280" cy="3609963"/>
              </a:xfrm>
            </p:spPr>
            <p:txBody>
              <a:bodyPr/>
              <a:lstStyle/>
              <a:p>
                <a:pPr marL="0" lvl="1"/>
                <a:r>
                  <a:rPr lang="en-US" b="1" dirty="0">
                    <a:solidFill>
                      <a:srgbClr val="575756"/>
                    </a:solidFill>
                    <a:latin typeface="DINPro"/>
                  </a:rPr>
                  <a:t>Friedman (2001):</a:t>
                </a:r>
              </a:p>
              <a:p>
                <a:pPr marL="572734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Let </a:t>
                </a:r>
                <a14:m>
                  <m:oMath xmlns:m="http://schemas.openxmlformats.org/officeDocument/2006/math">
                    <m:r>
                      <a:rPr lang="en-GB" sz="1600" b="0" i="1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𝑥</m:t>
                    </m:r>
                    <m:r>
                      <a:rPr lang="en-GB" sz="1600" b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={</m:t>
                    </m:r>
                    <m:sSub>
                      <m:sSubPr>
                        <m:ctrlPr>
                          <a:rPr lang="en-GB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𝑥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𝑥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𝑥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}  represent the predictors in a model whose prediction function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acc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𝑓</m:t>
                        </m:r>
                      </m:e>
                    </m:acc>
                    <m:r>
                      <a:rPr lang="en-GB" sz="1600" b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(</m:t>
                    </m:r>
                    <m:r>
                      <a:rPr lang="en-GB" sz="1600" b="0" i="1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𝑥</m:t>
                    </m:r>
                    <m:r>
                      <a:rPr lang="en-GB" sz="1600" b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. If we partition </a:t>
                </a:r>
                <a14:m>
                  <m:oMath xmlns:m="http://schemas.openxmlformats.org/officeDocument/2006/math">
                    <m:r>
                      <a:rPr lang="en-GB" sz="1600" b="0" i="1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𝑥</m:t>
                    </m:r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 into an interest set,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𝑧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, and its compliment,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𝑧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𝑐</m:t>
                        </m:r>
                      </m:sub>
                    </m:sSub>
                    <m:r>
                      <a:rPr lang="en-GB" sz="1600" b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=</m:t>
                    </m:r>
                    <m:r>
                      <a:rPr lang="en-GB" sz="1600" b="0" i="1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𝑥</m:t>
                    </m:r>
                    <m:r>
                      <a:rPr lang="en-GB" sz="1600" b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/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𝑧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, then the “partial dependence” of the response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𝑧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 is defined as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</m:ctrlPr>
                        </m:sSubPr>
                        <m:e>
                          <m:r>
                            <a:rPr lang="en-GB" sz="1600" b="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  <m:t>𝑓</m:t>
                          </m:r>
                        </m:e>
                        <m:sub>
                          <m:r>
                            <a:rPr lang="en-GB" sz="1600" b="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</m:ctrlPr>
                        </m:sSubPr>
                        <m:e>
                          <m:r>
                            <a:rPr lang="en-GB" sz="1600" b="0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  <m:t>(</m:t>
                          </m:r>
                          <m:r>
                            <a:rPr lang="en-GB" sz="1600" b="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  <m:t>𝑧</m:t>
                          </m:r>
                        </m:e>
                        <m:sub>
                          <m:r>
                            <a:rPr lang="en-GB" sz="1600" b="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  <m:t>𝑠</m:t>
                          </m:r>
                        </m:sub>
                      </m:sSub>
                      <m:r>
                        <a:rPr lang="en-GB" sz="1600" b="0">
                          <a:solidFill>
                            <a:srgbClr val="575756"/>
                          </a:solidFill>
                          <a:latin typeface="Cambria Math" panose="02040503050406030204" pitchFamily="18" charset="0"/>
                          <a:cs typeface="DINPro"/>
                        </a:rPr>
                        <m:t>)=</m:t>
                      </m:r>
                      <m:sSub>
                        <m:sSubPr>
                          <m:ctrlPr>
                            <a:rPr lang="en-GB" sz="160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</m:ctrlPr>
                        </m:sSubPr>
                        <m:e>
                          <m:r>
                            <a:rPr lang="en-GB" sz="1600" b="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</m:ctrlPr>
                            </m:sSubPr>
                            <m:e>
                              <m:r>
                                <a:rPr lang="en-GB" sz="1600" b="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1600" b="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160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</m:ctrlPr>
                            </m:accPr>
                            <m:e>
                              <m:r>
                                <a:rPr lang="en-GB" sz="1600" b="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GB" sz="1600" b="0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GB" sz="1600" b="0">
                          <a:solidFill>
                            <a:srgbClr val="575756"/>
                          </a:solidFill>
                          <a:latin typeface="Cambria Math" panose="02040503050406030204" pitchFamily="18" charset="0"/>
                          <a:cs typeface="DINPro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160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̂"/>
                              <m:ctrlP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</m:ctrlPr>
                            </m:accPr>
                            <m:e>
                              <m:r>
                                <a:rPr lang="en-GB" sz="1600" b="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GB" sz="1600" b="0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</m:ctrlPr>
                            </m:sSubPr>
                            <m:e>
                              <m:r>
                                <a:rPr lang="en-GB" sz="1600" b="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b="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</m:ctrlPr>
                            </m:sSubPr>
                            <m:e>
                              <m:r>
                                <a:rPr lang="en-GB" sz="1600" b="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  <m:t>𝑑𝑧</m:t>
                              </m:r>
                            </m:e>
                            <m:sub>
                              <m:r>
                                <a:rPr lang="en-GB" sz="1600" b="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>
                  <a:solidFill>
                    <a:srgbClr val="575756"/>
                  </a:solidFill>
                  <a:latin typeface="DINPro"/>
                  <a:cs typeface="DINPro"/>
                </a:endParaRPr>
              </a:p>
              <a:p>
                <a:pPr lvl="1"/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𝑝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GB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i="1">
                                <a:solidFill>
                                  <a:srgbClr val="575756"/>
                                </a:solidFill>
                                <a:latin typeface="Cambria Math" panose="02040503050406030204" pitchFamily="18" charset="0"/>
                                <a:cs typeface="DINPro"/>
                              </a:rPr>
                            </m:ctrlPr>
                          </m:sSubPr>
                          <m:e>
                            <m:r>
                              <a:rPr lang="en-GB" sz="1600" b="0" i="1">
                                <a:solidFill>
                                  <a:srgbClr val="575756"/>
                                </a:solidFill>
                                <a:latin typeface="Cambria Math" panose="02040503050406030204" pitchFamily="18" charset="0"/>
                                <a:cs typeface="DINPro"/>
                              </a:rPr>
                              <m:t>𝑧</m:t>
                            </m:r>
                          </m:e>
                          <m:sub>
                            <m:r>
                              <a:rPr lang="en-GB" sz="1600" b="0" i="1">
                                <a:solidFill>
                                  <a:srgbClr val="575756"/>
                                </a:solidFill>
                                <a:latin typeface="Cambria Math" panose="02040503050406030204" pitchFamily="18" charset="0"/>
                                <a:cs typeface="DINPro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GB" sz="1600" b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is the marginal probability density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𝑧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𝑐</m:t>
                        </m:r>
                      </m:sub>
                    </m:sSub>
                    <m:r>
                      <a:rPr lang="en-GB" sz="1600" b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𝑝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GB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i="1">
                                <a:solidFill>
                                  <a:srgbClr val="575756"/>
                                </a:solidFill>
                                <a:latin typeface="Cambria Math" panose="02040503050406030204" pitchFamily="18" charset="0"/>
                                <a:cs typeface="DINPro"/>
                              </a:rPr>
                            </m:ctrlPr>
                          </m:sSubPr>
                          <m:e>
                            <m:r>
                              <a:rPr lang="en-GB" sz="1600" b="0" i="1">
                                <a:solidFill>
                                  <a:srgbClr val="575756"/>
                                </a:solidFill>
                                <a:latin typeface="Cambria Math" panose="02040503050406030204" pitchFamily="18" charset="0"/>
                                <a:cs typeface="DINPro"/>
                              </a:rPr>
                              <m:t>𝑧</m:t>
                            </m:r>
                          </m:e>
                          <m:sub>
                            <m:r>
                              <a:rPr lang="en-GB" sz="1600" b="0" i="1">
                                <a:solidFill>
                                  <a:srgbClr val="575756"/>
                                </a:solidFill>
                                <a:latin typeface="Cambria Math" panose="02040503050406030204" pitchFamily="18" charset="0"/>
                                <a:cs typeface="DINPro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GB" sz="1600" i="1">
                                <a:solidFill>
                                  <a:srgbClr val="575756"/>
                                </a:solidFill>
                                <a:latin typeface="Cambria Math" panose="02040503050406030204" pitchFamily="18" charset="0"/>
                                <a:cs typeface="DINPro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GB" sz="1600" b="0" i="1">
                                <a:solidFill>
                                  <a:srgbClr val="575756"/>
                                </a:solidFill>
                                <a:latin typeface="Cambria Math" panose="02040503050406030204" pitchFamily="18" charset="0"/>
                                <a:cs typeface="DINPro"/>
                              </a:rPr>
                              <m:t>𝑝</m:t>
                            </m:r>
                            <m:r>
                              <a:rPr lang="en-GB" sz="1600" b="0">
                                <a:solidFill>
                                  <a:srgbClr val="575756"/>
                                </a:solidFill>
                                <a:latin typeface="Cambria Math" panose="02040503050406030204" pitchFamily="18" charset="0"/>
                                <a:cs typeface="DINPro"/>
                              </a:rPr>
                              <m:t>(</m:t>
                            </m:r>
                            <m:r>
                              <a:rPr lang="en-GB" sz="1600" b="0" i="1">
                                <a:solidFill>
                                  <a:srgbClr val="575756"/>
                                </a:solidFill>
                                <a:latin typeface="Cambria Math" panose="02040503050406030204" pitchFamily="18" charset="0"/>
                                <a:cs typeface="DINPro"/>
                              </a:rPr>
                              <m:t>𝑥</m:t>
                            </m:r>
                            <m:r>
                              <a:rPr lang="en-GB" sz="1600" b="0">
                                <a:solidFill>
                                  <a:srgbClr val="575756"/>
                                </a:solidFill>
                                <a:latin typeface="Cambria Math" panose="02040503050406030204" pitchFamily="18" charset="0"/>
                                <a:cs typeface="DINPro"/>
                              </a:rPr>
                              <m:t>)</m:t>
                            </m:r>
                          </m:e>
                        </m:nary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𝑑𝑧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𝑐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575756"/>
                  </a:solidFill>
                  <a:latin typeface="DINPro"/>
                  <a:cs typeface="DINPro"/>
                </a:endParaRPr>
              </a:p>
              <a:p>
                <a:pPr marL="572734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Estimated from a set of training data by 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</m:ctrlPr>
                            </m:accPr>
                            <m:e>
                              <m: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GB" sz="160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sz="160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rgbClr val="575756"/>
                          </a:solidFill>
                          <a:latin typeface="Cambria Math" panose="02040503050406030204" pitchFamily="18" charset="0"/>
                          <a:cs typeface="DINPro"/>
                        </a:rPr>
                        <m:t>= </m:t>
                      </m:r>
                      <m:f>
                        <m:fPr>
                          <m:ctrlPr>
                            <a:rPr lang="en-GB" sz="160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</m:ctrlPr>
                        </m:fPr>
                        <m:num>
                          <m:r>
                            <a:rPr lang="en-GB" sz="160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  <m:t>1</m:t>
                          </m:r>
                        </m:num>
                        <m:den>
                          <m:r>
                            <a:rPr lang="en-GB" sz="160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160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60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  <m:t>𝑖</m:t>
                          </m:r>
                          <m:r>
                            <a:rPr lang="en-GB" sz="160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  <m:t>=1</m:t>
                          </m:r>
                        </m:sub>
                        <m:sup>
                          <m:r>
                            <a:rPr lang="en-GB" sz="160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  <m:t>𝑛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</m:ctrlPr>
                            </m:accPr>
                            <m:e>
                              <m: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𝑖</m:t>
                                  </m:r>
                                  <m:r>
                                    <a:rPr lang="en-GB" sz="160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>
                  <a:solidFill>
                    <a:srgbClr val="575756"/>
                  </a:solidFill>
                  <a:latin typeface="DINPro"/>
                  <a:cs typeface="DINPro"/>
                </a:endParaRPr>
              </a:p>
              <a:p>
                <a:pPr lvl="1"/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𝑧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𝑖</m:t>
                        </m:r>
                        <m:r>
                          <a:rPr lang="en-GB" sz="1600" b="0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,</m:t>
                        </m:r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𝑐</m:t>
                        </m:r>
                      </m:sub>
                    </m:sSub>
                    <m:r>
                      <a:rPr lang="en-US" sz="1600" b="0" dirty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(</m:t>
                    </m:r>
                    <m:r>
                      <a:rPr lang="en-US" sz="1600" b="0" i="1" dirty="0" err="1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𝑖</m:t>
                    </m:r>
                    <m:r>
                      <a:rPr lang="en-US" sz="1600" b="0" dirty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=</m:t>
                    </m:r>
                    <m:r>
                      <a:rPr lang="en-US" sz="1600" b="0" i="1" dirty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1</m:t>
                    </m:r>
                    <m:r>
                      <a:rPr lang="en-US" sz="1600" b="0" dirty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,</m:t>
                    </m:r>
                    <m:r>
                      <a:rPr lang="en-US" sz="1600" b="0" i="1" dirty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2</m:t>
                    </m:r>
                    <m:r>
                      <a:rPr lang="en-US" sz="1600" b="0" dirty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,…,</m:t>
                    </m:r>
                    <m:r>
                      <a:rPr lang="en-US" sz="1600" b="0" i="1" dirty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𝑛</m:t>
                    </m:r>
                    <m:r>
                      <a:rPr lang="en-US" sz="1600" b="0" dirty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) </m:t>
                    </m:r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are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𝑧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 that 	occur in the training sample</a:t>
                </a:r>
              </a:p>
              <a:p>
                <a:pPr lvl="1"/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  <a:sym typeface="Wingdings" panose="05000000000000000000" pitchFamily="2" charset="2"/>
                  </a:rPr>
                  <a:t></a:t>
                </a:r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 we average out the effects of all the other predictors in the model.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b="1" dirty="0"/>
              </a:p>
            </p:txBody>
          </p:sp>
        </mc:Choice>
        <mc:Fallback>
          <p:sp>
            <p:nvSpPr>
              <p:cNvPr id="14" name="Inhaltsplatzhalter 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3A184DC-A4A0-4335-AD33-44ED6F8EE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0"/>
              </p:nvPr>
            </p:nvSpPr>
            <p:spPr>
              <a:xfrm>
                <a:off x="636855" y="1398525"/>
                <a:ext cx="7623280" cy="3609963"/>
              </a:xfrm>
              <a:blipFill>
                <a:blip r:embed="rId3"/>
                <a:stretch>
                  <a:fillRect l="-1839" t="-2192" r="-11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248759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r>
              <a:rPr lang="de-DE" dirty="0"/>
              <a:t> – Partial </a:t>
            </a:r>
            <a:r>
              <a:rPr lang="de-DE" err="1"/>
              <a:t>Dependence</a:t>
            </a:r>
            <a:r>
              <a:rPr lang="de-DE"/>
              <a:t> Plots</a:t>
            </a:r>
            <a:endParaRPr lang="de-DE" dirty="0"/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10.09.2019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xmlns="" id="{6D11A793-7F15-4E38-8B63-3316D295FA55}"/>
              </a:ext>
            </a:extLst>
          </p:cNvPr>
          <p:cNvSpPr txBox="1">
            <a:spLocks/>
          </p:cNvSpPr>
          <p:nvPr/>
        </p:nvSpPr>
        <p:spPr>
          <a:xfrm>
            <a:off x="1907704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ctr" defTabSz="286984" rtl="0" eaLnBrk="1" latinLnBrk="0" hangingPunct="1">
              <a:defRPr sz="900" kern="1200">
                <a:solidFill>
                  <a:srgbClr val="0F96D4"/>
                </a:solidFill>
                <a:latin typeface="+mn-lt"/>
                <a:ea typeface="+mn-ea"/>
                <a:cs typeface="+mn-cs"/>
              </a:defRPr>
            </a:lvl1pPr>
            <a:lvl2pPr marL="286984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969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0953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7938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34922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1907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8891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5876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Visualization of Marginal Effects in Neural Networks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Inhaltsplatzhalter 11">
                <a:extLst>
                  <a:ext uri="{FF2B5EF4-FFF2-40B4-BE49-F238E27FC236}">
                    <a16:creationId xmlns:a16="http://schemas.microsoft.com/office/drawing/2014/main" id="{23A184DC-A4A0-4335-AD33-44ED6F8EEA53}"/>
                  </a:ext>
                </a:extLst>
              </p:cNvPr>
              <p:cNvSpPr>
                <a:spLocks noGrp="1"/>
              </p:cNvSpPr>
              <p:nvPr>
                <p:ph sz="half" idx="10"/>
              </p:nvPr>
            </p:nvSpPr>
            <p:spPr>
              <a:xfrm>
                <a:off x="645289" y="1419622"/>
                <a:ext cx="7623280" cy="3330720"/>
              </a:xfrm>
            </p:spPr>
            <p:txBody>
              <a:bodyPr/>
              <a:lstStyle/>
              <a:p>
                <a:r>
                  <a:rPr lang="en-US" b="1" dirty="0"/>
                  <a:t>Practical approach: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the predictor variable of interest with unique values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}. </m:t>
                    </m:r>
                  </m:oMath>
                </a14:m>
                <a:r>
                  <a:rPr lang="en-US" dirty="0"/>
                  <a:t>The partial dependence of the response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constructed: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{1,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2,…,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629884" lvl="1" indent="-342900">
                  <a:buFont typeface="+mj-lt"/>
                  <a:buAutoNum type="arabicPeriod"/>
                </a:pPr>
                <a:r>
                  <a:rPr lang="en-US" dirty="0">
                    <a:solidFill>
                      <a:srgbClr val="575756"/>
                    </a:solidFill>
                    <a:latin typeface="DINPro"/>
                    <a:cs typeface="DINPro"/>
                  </a:rPr>
                  <a:t>Copy the training data and replace the original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r>
                          <a:rPr lang="en-GB" dirty="0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𝑥</m:t>
                        </m:r>
                      </m:e>
                      <m:sub>
                        <m:r>
                          <a:rPr lang="en-GB" dirty="0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1</m:t>
                        </m:r>
                      </m:sub>
                    </m:sSub>
                    <m:r>
                      <a:rPr lang="en-US" dirty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575756"/>
                    </a:solidFill>
                    <a:latin typeface="DINPro"/>
                    <a:cs typeface="DINPro"/>
                  </a:rPr>
                  <a:t>with the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r>
                          <a:rPr lang="en-GB" dirty="0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𝑥</m:t>
                        </m:r>
                      </m:e>
                      <m:sub>
                        <m:r>
                          <a:rPr lang="en-GB" dirty="0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1</m:t>
                        </m:r>
                        <m:r>
                          <a:rPr lang="en-GB" dirty="0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𝑖</m:t>
                        </m:r>
                      </m:sub>
                    </m:sSub>
                    <m:r>
                      <a:rPr lang="en-US" dirty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 </m:t>
                    </m:r>
                  </m:oMath>
                </a14:m>
                <a:endParaRPr lang="en-US" dirty="0">
                  <a:solidFill>
                    <a:srgbClr val="575756"/>
                  </a:solidFill>
                  <a:latin typeface="DINPro"/>
                  <a:cs typeface="DINPro"/>
                </a:endParaRPr>
              </a:p>
              <a:p>
                <a:pPr marL="629884" lvl="1" indent="-342900">
                  <a:buFont typeface="+mj-lt"/>
                  <a:buAutoNum type="arabicPeriod"/>
                </a:pPr>
                <a:r>
                  <a:rPr lang="en-US" dirty="0">
                    <a:solidFill>
                      <a:srgbClr val="575756"/>
                    </a:solidFill>
                    <a:latin typeface="DINPro"/>
                    <a:cs typeface="DINPro"/>
                  </a:rPr>
                  <a:t>Compute the vector of predicted values from the modified copy of the training data.</a:t>
                </a:r>
              </a:p>
              <a:p>
                <a:pPr marL="629884" lvl="1" indent="-342900">
                  <a:buFont typeface="+mj-lt"/>
                  <a:buAutoNum type="arabicPeriod"/>
                </a:pPr>
                <a:r>
                  <a:rPr lang="en-US" dirty="0">
                    <a:solidFill>
                      <a:srgbClr val="575756"/>
                    </a:solidFill>
                    <a:latin typeface="DINPro"/>
                    <a:cs typeface="DINPro"/>
                  </a:rPr>
                  <a:t>Compute the average prediction to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rgbClr val="575756"/>
                                </a:solidFill>
                                <a:latin typeface="Cambria Math" panose="02040503050406030204" pitchFamily="18" charset="0"/>
                                <a:cs typeface="DINPro"/>
                              </a:rPr>
                            </m:ctrlPr>
                          </m:accPr>
                          <m:e>
                            <m:r>
                              <a:rPr lang="en-GB">
                                <a:solidFill>
                                  <a:srgbClr val="575756"/>
                                </a:solidFill>
                                <a:latin typeface="Cambria Math" panose="02040503050406030204" pitchFamily="18" charset="0"/>
                                <a:cs typeface="DINPro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GB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1</m:t>
                        </m:r>
                      </m:sub>
                    </m:sSub>
                    <m:r>
                      <a:rPr lang="en-GB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(</m:t>
                    </m:r>
                    <m:sSub>
                      <m:sSubPr>
                        <m:ctrlPr>
                          <a:rPr lang="en-GB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r>
                          <a:rPr lang="en-GB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𝑥</m:t>
                        </m:r>
                      </m:e>
                      <m:sub>
                        <m:r>
                          <a:rPr lang="en-GB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1</m:t>
                        </m:r>
                        <m:r>
                          <a:rPr lang="en-GB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𝑖</m:t>
                        </m:r>
                      </m:sub>
                    </m:sSub>
                    <m:r>
                      <a:rPr lang="en-GB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)</m:t>
                    </m:r>
                  </m:oMath>
                </a14:m>
                <a:endParaRPr lang="en-US" dirty="0">
                  <a:solidFill>
                    <a:srgbClr val="575756"/>
                  </a:solidFill>
                  <a:latin typeface="DINPro"/>
                  <a:cs typeface="DINPro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Plot the pairs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}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{1,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2,…,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b="1" dirty="0"/>
              </a:p>
            </p:txBody>
          </p:sp>
        </mc:Choice>
        <mc:Fallback>
          <p:sp>
            <p:nvSpPr>
              <p:cNvPr id="14" name="Inhaltsplatzhalter 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3A184DC-A4A0-4335-AD33-44ED6F8EE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0"/>
              </p:nvPr>
            </p:nvSpPr>
            <p:spPr>
              <a:xfrm>
                <a:off x="645289" y="1419622"/>
                <a:ext cx="7623280" cy="3330720"/>
              </a:xfrm>
              <a:blipFill>
                <a:blip r:embed="rId3"/>
                <a:stretch>
                  <a:fillRect l="-1920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770350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Theory – Partial </a:t>
            </a:r>
            <a:r>
              <a:rPr lang="de-DE" dirty="0" err="1"/>
              <a:t>Dependence</a:t>
            </a:r>
            <a:r>
              <a:rPr lang="de-DE" dirty="0"/>
              <a:t> Plots</a:t>
            </a:r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10.09.2019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xmlns="" id="{6D11A793-7F15-4E38-8B63-3316D295FA55}"/>
              </a:ext>
            </a:extLst>
          </p:cNvPr>
          <p:cNvSpPr txBox="1">
            <a:spLocks/>
          </p:cNvSpPr>
          <p:nvPr/>
        </p:nvSpPr>
        <p:spPr>
          <a:xfrm>
            <a:off x="1907704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ctr" defTabSz="286984" rtl="0" eaLnBrk="1" latinLnBrk="0" hangingPunct="1">
              <a:defRPr sz="900" kern="1200">
                <a:solidFill>
                  <a:srgbClr val="0F96D4"/>
                </a:solidFill>
                <a:latin typeface="+mn-lt"/>
                <a:ea typeface="+mn-ea"/>
                <a:cs typeface="+mn-cs"/>
              </a:defRPr>
            </a:lvl1pPr>
            <a:lvl2pPr marL="286984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969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0953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7938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34922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1907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8891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5876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Visualization of Marginal Effects in Neural Networks</a:t>
            </a:r>
            <a:endParaRPr lang="de-DE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xmlns="" id="{A0018CCD-7D60-45CE-B465-A0C7B3BAFCDD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3"/>
          <a:stretch>
            <a:fillRect/>
          </a:stretch>
        </p:blipFill>
        <p:spPr>
          <a:xfrm>
            <a:off x="591517" y="3131364"/>
            <a:ext cx="3318843" cy="1152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88DAC61-5656-4D3A-B470-E5453ECCB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577" y="2648730"/>
            <a:ext cx="3142660" cy="2116988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AB55108D-47F3-4D22-88B8-A91940A3B7BF}"/>
              </a:ext>
            </a:extLst>
          </p:cNvPr>
          <p:cNvSpPr/>
          <p:nvPr/>
        </p:nvSpPr>
        <p:spPr>
          <a:xfrm>
            <a:off x="3941301" y="3562315"/>
            <a:ext cx="576064" cy="144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65F3292-7E92-40EC-866E-132DF794CA17}"/>
              </a:ext>
            </a:extLst>
          </p:cNvPr>
          <p:cNvSpPr txBox="1"/>
          <p:nvPr/>
        </p:nvSpPr>
        <p:spPr>
          <a:xfrm>
            <a:off x="703571" y="1429010"/>
            <a:ext cx="7690921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b="1" dirty="0">
                <a:solidFill>
                  <a:srgbClr val="575756"/>
                </a:solidFill>
                <a:latin typeface="DINPro"/>
              </a:rPr>
              <a:t>Illustration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575756"/>
                </a:solidFill>
                <a:latin typeface="DINPro"/>
              </a:rPr>
              <a:t>Combine every unique value of factor A with all combinations of the other factors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575756"/>
                </a:solidFill>
                <a:latin typeface="DINPro"/>
              </a:rPr>
              <a:t>Predict the response variable Y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575756"/>
                </a:solidFill>
                <a:latin typeface="DINPro"/>
              </a:rPr>
              <a:t>Calculate the mean for every unique value of A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357797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– Partial </a:t>
            </a:r>
            <a:r>
              <a:rPr lang="de-DE" dirty="0" err="1"/>
              <a:t>Dependence</a:t>
            </a:r>
            <a:r>
              <a:rPr lang="de-DE" dirty="0"/>
              <a:t> Plots</a:t>
            </a:r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10.09.2019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xmlns="" id="{6D11A793-7F15-4E38-8B63-3316D295FA55}"/>
              </a:ext>
            </a:extLst>
          </p:cNvPr>
          <p:cNvSpPr txBox="1">
            <a:spLocks/>
          </p:cNvSpPr>
          <p:nvPr/>
        </p:nvSpPr>
        <p:spPr>
          <a:xfrm>
            <a:off x="1907704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ctr" defTabSz="286984" rtl="0" eaLnBrk="1" latinLnBrk="0" hangingPunct="1">
              <a:defRPr sz="900" kern="1200">
                <a:solidFill>
                  <a:srgbClr val="0F96D4"/>
                </a:solidFill>
                <a:latin typeface="+mn-lt"/>
                <a:ea typeface="+mn-ea"/>
                <a:cs typeface="+mn-cs"/>
              </a:defRPr>
            </a:lvl1pPr>
            <a:lvl2pPr marL="286984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969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0953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7938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34922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1907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8891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5876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Visualization of Marginal Effects in Neural Networks</a:t>
            </a:r>
            <a:endParaRPr lang="de-DE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1A7781A9-C69E-404D-80D1-F7D372C11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0628098"/>
              </p:ext>
            </p:extLst>
          </p:nvPr>
        </p:nvGraphicFramePr>
        <p:xfrm>
          <a:off x="714348" y="1357304"/>
          <a:ext cx="7638901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6346">
                  <a:extLst>
                    <a:ext uri="{9D8B030D-6E8A-4147-A177-3AD203B41FA5}">
                      <a16:colId xmlns:a16="http://schemas.microsoft.com/office/drawing/2014/main" xmlns="" val="1280365671"/>
                    </a:ext>
                  </a:extLst>
                </a:gridCol>
                <a:gridCol w="3802555">
                  <a:extLst>
                    <a:ext uri="{9D8B030D-6E8A-4147-A177-3AD203B41FA5}">
                      <a16:colId xmlns:a16="http://schemas.microsoft.com/office/drawing/2014/main" xmlns="" val="2383897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bg2"/>
                          </a:solidFill>
                          <a:latin typeface="DINPro"/>
                          <a:ea typeface="+mn-ea"/>
                          <a:cs typeface="+mn-cs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bg2"/>
                          </a:solidFill>
                          <a:latin typeface="DINPro"/>
                          <a:ea typeface="+mn-ea"/>
                          <a:cs typeface="+mn-cs"/>
                        </a:rPr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1277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Intuitive: </a:t>
                      </a:r>
                      <a:r>
                        <a:rPr lang="en-US" sz="1600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Average prediction if all data points to assume a particular feature value</a:t>
                      </a:r>
                      <a:endParaRPr lang="en-GB" sz="1600" kern="1200" dirty="0">
                        <a:solidFill>
                          <a:srgbClr val="575756"/>
                        </a:solidFill>
                        <a:latin typeface="DIN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Maximum number of features: </a:t>
                      </a:r>
                      <a:r>
                        <a:rPr lang="en-US" sz="1600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2 due to the limited visualization possibilities</a:t>
                      </a:r>
                      <a:endParaRPr lang="en-GB" sz="1600" kern="1200" dirty="0">
                        <a:solidFill>
                          <a:srgbClr val="575756"/>
                        </a:solidFill>
                        <a:latin typeface="DINPro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463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Clear interpretation </a:t>
                      </a:r>
                      <a:r>
                        <a:rPr lang="en-US" sz="1600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in uncorrelated case: Partial dependence plot shows how the average prediction in dataset changes when  j-</a:t>
                      </a:r>
                      <a:r>
                        <a:rPr lang="en-US" sz="1600" kern="1200" dirty="0" err="1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600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 feature is changed.</a:t>
                      </a:r>
                      <a:endParaRPr lang="en-GB" sz="1600" kern="1200" dirty="0">
                        <a:solidFill>
                          <a:srgbClr val="575756"/>
                        </a:solidFill>
                        <a:latin typeface="DIN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Not always display feature distribution.</a:t>
                      </a:r>
                      <a:r>
                        <a:rPr lang="en-US" sz="1600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 Overinterpret regions with almost no data due to omitted distribution</a:t>
                      </a:r>
                      <a:endParaRPr lang="en-GB" sz="1600" kern="1200" dirty="0">
                        <a:solidFill>
                          <a:srgbClr val="575756"/>
                        </a:solidFill>
                        <a:latin typeface="DINPro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9557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Easy to implement.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Assumption of independence between feature</a:t>
                      </a:r>
                      <a:endParaRPr lang="en-GB" sz="1600" b="1" kern="1200" dirty="0">
                        <a:solidFill>
                          <a:srgbClr val="575756"/>
                        </a:solidFill>
                        <a:latin typeface="DINPro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453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Causal interpretation. </a:t>
                      </a:r>
                      <a:endParaRPr lang="en-GB" sz="1600" b="1" kern="1200" dirty="0">
                        <a:solidFill>
                          <a:srgbClr val="575756"/>
                        </a:solidFill>
                        <a:latin typeface="DIN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Hidden heterogeneity due to average marginal effect</a:t>
                      </a:r>
                      <a:endParaRPr lang="en-GB" sz="1600" b="1" kern="1200" dirty="0">
                        <a:solidFill>
                          <a:srgbClr val="575756"/>
                        </a:solidFill>
                        <a:latin typeface="DINPro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683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54057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725</Words>
  <Application>Microsoft Office PowerPoint</Application>
  <PresentationFormat>Bildschirmpräsentation (16:9)</PresentationFormat>
  <Paragraphs>114</Paragraphs>
  <Slides>13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Office Theme</vt:lpstr>
      <vt:lpstr>Visualization of Marginal Effects in Neural Networks</vt:lpstr>
      <vt:lpstr>Introduction</vt:lpstr>
      <vt:lpstr>Theory – Neural Networks</vt:lpstr>
      <vt:lpstr>Theory – Neural Networks </vt:lpstr>
      <vt:lpstr>Theory – Neural Networks </vt:lpstr>
      <vt:lpstr>Literature – Partial Dependence Plots</vt:lpstr>
      <vt:lpstr>Literature – Partial Dependence Plots</vt:lpstr>
      <vt:lpstr>Theory – Partial Dependence Plots</vt:lpstr>
      <vt:lpstr>Evaluation – Partial Dependence Plots</vt:lpstr>
      <vt:lpstr>NeuralNetworkVisualization</vt:lpstr>
      <vt:lpstr>Functions</vt:lpstr>
      <vt:lpstr>Recommendations beyond the scope of NeuralNetworkVisualization</vt:lpstr>
      <vt:lpstr>Sources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Lange, Regina (ZVW)</dc:creator>
  <cp:lastModifiedBy>Alex Afanasev</cp:lastModifiedBy>
  <cp:revision>134</cp:revision>
  <dcterms:created xsi:type="dcterms:W3CDTF">2017-08-09T09:54:54Z</dcterms:created>
  <dcterms:modified xsi:type="dcterms:W3CDTF">2019-09-10T11:36:46Z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2016-08-08T00:00:00Z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2016-08-08T00:00:00Z</vt:filetime>
  </property>
</Properties>
</file>