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277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74" r:id="rId11"/>
    <p:sldId id="289" r:id="rId12"/>
    <p:sldId id="280" r:id="rId13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8">
          <p15:clr>
            <a:srgbClr val="A4A3A4"/>
          </p15:clr>
        </p15:guide>
        <p15:guide id="2" pos="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96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048" autoAdjust="0"/>
    <p:restoredTop sz="94660"/>
  </p:normalViewPr>
  <p:slideViewPr>
    <p:cSldViewPr>
      <p:cViewPr>
        <p:scale>
          <a:sx n="80" d="100"/>
          <a:sy n="80" d="100"/>
        </p:scale>
        <p:origin x="-1680" y="-288"/>
      </p:cViewPr>
      <p:guideLst>
        <p:guide orient="horz" pos="1428"/>
        <p:guide pos="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C248A-E294-104F-8549-45F3DC0426E3}" type="datetime1">
              <a:rPr lang="de-DE" smtClean="0"/>
              <a:pPr/>
              <a:t>04.09.2019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391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9745-F869-354D-93AB-31F3495071FA}" type="datetime1">
              <a:rPr lang="de-DE" smtClean="0"/>
              <a:pPr/>
              <a:t>04.09.2019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35036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10995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41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1615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1043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622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571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954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50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8152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5020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595959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2509-F23B-C64B-A803-42EE7C939400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60797" y="2129731"/>
            <a:ext cx="7623279" cy="477054"/>
          </a:xfrm>
        </p:spPr>
        <p:txBody>
          <a:bodyPr vert="horz"/>
          <a:lstStyle>
            <a:lvl1pPr>
              <a:defRPr sz="3100">
                <a:solidFill>
                  <a:srgbClr val="0F96D4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 lIns="0" tIns="0" rIns="0" bIns="0"/>
          <a:lstStyle>
            <a:lvl1pPr>
              <a:defRPr sz="1500" b="0" i="0" cap="small">
                <a:solidFill>
                  <a:srgbClr val="595959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6739-710B-D346-A76A-8EF9969DF470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9" y="1607344"/>
            <a:ext cx="5811749" cy="230832"/>
          </a:xfrm>
        </p:spPr>
        <p:txBody>
          <a:bodyPr lIns="0" tIns="0" rIns="0" bIns="0"/>
          <a:lstStyle>
            <a:lvl1pPr>
              <a:spcAft>
                <a:spcPts val="377"/>
              </a:spcAft>
              <a:buClr>
                <a:srgbClr val="0F96D4"/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5082-582E-244C-854F-D05B274BA6D7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4263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66E1-990F-8549-B27F-AF4A6CC69BA6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50157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 hinzufügen</a:t>
            </a:r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F1F-3B2D-2E43-ACEB-AE0978F8971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2B95-229A-6C4B-A656-3D33B7154AAB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Bild 9" descr="PPT_Campus_169_Göttingen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7" r:id="rId5"/>
    <p:sldLayoutId id="2147483665" r:id="rId6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irst-neural-network-for-beginners-explained-with-code-4cfd37e06ea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hristophm.github.io/interpretable-ml-book/pdp.html" TargetMode="External"/><Relationship Id="rId5" Type="http://schemas.openxmlformats.org/officeDocument/2006/relationships/hyperlink" Target="https://towardsdatascience.com/introducing-pdpbox-2aa820afd312" TargetMode="External"/><Relationship Id="rId4" Type="http://schemas.openxmlformats.org/officeDocument/2006/relationships/hyperlink" Target="https://www.datacamp.com/community/tutorials/neural-network-models-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Untertitel 27"/>
          <p:cNvSpPr>
            <a:spLocks noGrp="1"/>
          </p:cNvSpPr>
          <p:nvPr>
            <p:ph type="subTitle" idx="4"/>
          </p:nvPr>
        </p:nvSpPr>
        <p:spPr>
          <a:xfrm>
            <a:off x="660796" y="3053952"/>
            <a:ext cx="6863531" cy="237877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Shiny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60796" y="2118979"/>
            <a:ext cx="7623279" cy="954107"/>
          </a:xfrm>
        </p:spPr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/>
          <a:lstStyle/>
          <a:p>
            <a:r>
              <a:rPr lang="de-DE" b="1" dirty="0"/>
              <a:t>Alex </a:t>
            </a:r>
            <a:r>
              <a:rPr lang="de-DE" b="1" dirty="0" smtClean="0"/>
              <a:t>Afanasev </a:t>
            </a:r>
            <a:r>
              <a:rPr lang="de-DE" b="1" dirty="0"/>
              <a:t>&amp; Jacqueline Seufert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CC41551-2ECC-427A-AAC7-C01E6C77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NeuralNetworkVisualization</a:t>
            </a:r>
            <a:endParaRPr lang="en-GB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065F3292-7E92-40EC-866E-132DF794CA17}"/>
              </a:ext>
            </a:extLst>
          </p:cNvPr>
          <p:cNvSpPr txBox="1"/>
          <p:nvPr/>
        </p:nvSpPr>
        <p:spPr>
          <a:xfrm>
            <a:off x="928662" y="1500180"/>
            <a:ext cx="735811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575756"/>
                </a:solidFill>
                <a:latin typeface="DINPro"/>
              </a:rPr>
              <a:t>A R Package for creating beautiful partial dependence plots for Neural Networks using ggplot2, </a:t>
            </a:r>
            <a:r>
              <a:rPr lang="en-US" sz="1800" b="1" dirty="0" err="1" smtClean="0">
                <a:solidFill>
                  <a:srgbClr val="575756"/>
                </a:solidFill>
                <a:latin typeface="DINPro"/>
              </a:rPr>
              <a:t>plotly</a:t>
            </a:r>
            <a:r>
              <a:rPr lang="en-US" sz="1800" b="1" dirty="0" smtClean="0">
                <a:solidFill>
                  <a:srgbClr val="575756"/>
                </a:solidFill>
                <a:latin typeface="DINPro"/>
              </a:rPr>
              <a:t> and shiny.</a:t>
            </a:r>
            <a:endParaRPr lang="en-GB" sz="1800" b="1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500312"/>
            <a:ext cx="4357718" cy="217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282" y="2285998"/>
            <a:ext cx="4357718" cy="252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065F3292-7E92-40EC-866E-132DF794CA17}"/>
              </a:ext>
            </a:extLst>
          </p:cNvPr>
          <p:cNvSpPr txBox="1"/>
          <p:nvPr/>
        </p:nvSpPr>
        <p:spPr>
          <a:xfrm>
            <a:off x="785786" y="1500180"/>
            <a:ext cx="735811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rgbClr val="575756"/>
                </a:solidFill>
                <a:latin typeface="DINPro"/>
              </a:rPr>
              <a:t>Step by step procedure: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 smtClean="0">
                <a:solidFill>
                  <a:srgbClr val="575756"/>
                </a:solidFill>
                <a:latin typeface="DINPro"/>
              </a:rPr>
              <a:t>Fit  a neural network using the </a:t>
            </a:r>
            <a:r>
              <a:rPr lang="en-GB" sz="1800" b="1" dirty="0" err="1" smtClean="0">
                <a:solidFill>
                  <a:srgbClr val="575756"/>
                </a:solidFill>
                <a:latin typeface="DINPro"/>
              </a:rPr>
              <a:t>NeuralNetwork</a:t>
            </a:r>
            <a:r>
              <a:rPr lang="en-GB" sz="1800" dirty="0" smtClean="0">
                <a:solidFill>
                  <a:srgbClr val="575756"/>
                </a:solidFill>
                <a:latin typeface="DINPro"/>
              </a:rPr>
              <a:t> class (uses the famous </a:t>
            </a:r>
            <a:r>
              <a:rPr lang="en-GB" sz="1800" dirty="0" err="1" smtClean="0">
                <a:solidFill>
                  <a:srgbClr val="575756"/>
                </a:solidFill>
                <a:latin typeface="DINPro"/>
              </a:rPr>
              <a:t>neuralnet</a:t>
            </a:r>
            <a:r>
              <a:rPr lang="en-GB" sz="1800" dirty="0" smtClean="0">
                <a:solidFill>
                  <a:srgbClr val="575756"/>
                </a:solidFill>
                <a:latin typeface="DINPro"/>
              </a:rPr>
              <a:t> package for fitting the model)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 smtClean="0">
                <a:solidFill>
                  <a:srgbClr val="575756"/>
                </a:solidFill>
                <a:latin typeface="DINPro"/>
              </a:rPr>
              <a:t>Create visualizations of the partial dependencies using the </a:t>
            </a:r>
            <a:r>
              <a:rPr lang="en-GB" sz="1800" b="1" dirty="0" err="1" smtClean="0">
                <a:solidFill>
                  <a:srgbClr val="575756"/>
                </a:solidFill>
                <a:latin typeface="DINPro"/>
              </a:rPr>
              <a:t>plot_partial_dependencies</a:t>
            </a:r>
            <a:r>
              <a:rPr lang="en-GB" sz="1800" dirty="0" smtClean="0">
                <a:solidFill>
                  <a:srgbClr val="575756"/>
                </a:solidFill>
                <a:latin typeface="DINPro"/>
              </a:rPr>
              <a:t> function (creates visualizations in ggplot2 and if wanted in </a:t>
            </a:r>
            <a:r>
              <a:rPr lang="en-GB" sz="1800" dirty="0" err="1" smtClean="0">
                <a:solidFill>
                  <a:srgbClr val="575756"/>
                </a:solidFill>
                <a:latin typeface="DINPro"/>
              </a:rPr>
              <a:t>plotly</a:t>
            </a:r>
            <a:r>
              <a:rPr lang="en-GB" sz="1800" dirty="0" smtClean="0">
                <a:solidFill>
                  <a:srgbClr val="575756"/>
                </a:solidFill>
                <a:latin typeface="DINPro"/>
              </a:rPr>
              <a:t>, adds a confidence interval)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 smtClean="0">
                <a:solidFill>
                  <a:srgbClr val="575756"/>
                </a:solidFill>
                <a:latin typeface="DINPro"/>
              </a:rPr>
              <a:t>Visualize the plots inside a shiny app using the function </a:t>
            </a:r>
            <a:r>
              <a:rPr lang="en-GB" sz="1800" b="1" dirty="0" err="1" smtClean="0">
                <a:solidFill>
                  <a:srgbClr val="575756"/>
                </a:solidFill>
                <a:latin typeface="DINPro"/>
              </a:rPr>
              <a:t>run_shiny_app</a:t>
            </a:r>
            <a:endParaRPr lang="en-GB" sz="1800" b="1" dirty="0" smtClean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 smtClean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1335231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285720" y="1500180"/>
            <a:ext cx="8501122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"Neural Network Primer: Part I" by Maureen Caudill, AI Expert, Feb.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https://towardsdatascience.com/first-neural-network-for-beginners-explained-with-code-4cfd37e06eaf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https://www.datacamp.com/community/tutorials/neural-network-models-r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Friedman, J. H. (2001) Greedy function approximation: A gradient boosting machine. Annals </a:t>
            </a:r>
            <a:r>
              <a:rPr lang="en-GB" dirty="0"/>
              <a:t>of Statistics, 29, 1189 - 1232.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https://towardsdatascience.com/introducing-pdpbox-2aa820afd312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christophm.github.io/interpretable-ml-book/pdp.html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4C6B876A-C589-428A-9486-D6EC2018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xmlns="" val="1616967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3" y="1707654"/>
            <a:ext cx="7623278" cy="158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and visualizing the effects of the predictor variables on the predicted response is essential in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box models such as neural networks lack interpretability and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approach is a Partial Dependence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xmlns="" id="{9E48CCCD-C5E7-419A-9896-997DBAE05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1963" y="4876800"/>
            <a:ext cx="6054725" cy="1460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xmlns="" val="389399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2" y="1491630"/>
            <a:ext cx="7623279" cy="31700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Definition</a:t>
            </a:r>
            <a:r>
              <a:rPr lang="de-DE" dirty="0"/>
              <a:t> </a:t>
            </a:r>
            <a:r>
              <a:rPr lang="de-DE" b="1" dirty="0" err="1">
                <a:solidFill>
                  <a:srgbClr val="0070C0"/>
                </a:solidFill>
              </a:rPr>
              <a:t>Neural</a:t>
            </a:r>
            <a:r>
              <a:rPr lang="de-DE" b="1" dirty="0">
                <a:solidFill>
                  <a:srgbClr val="0070C0"/>
                </a:solidFill>
              </a:rPr>
              <a:t> Network</a:t>
            </a:r>
            <a:r>
              <a:rPr lang="de-DE" b="1" dirty="0"/>
              <a:t>: </a:t>
            </a:r>
            <a:r>
              <a:rPr lang="en-US" i="1" dirty="0"/>
              <a:t>A computing system made up of a number of simple, highly interconnected processing elements, which process information by their dynamic state response to external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Applications:</a:t>
            </a:r>
          </a:p>
          <a:p>
            <a:r>
              <a:rPr lang="en-US" sz="1600" dirty="0" smtClean="0"/>
              <a:t>     Id</a:t>
            </a:r>
            <a:r>
              <a:rPr lang="de-DE" sz="1600" dirty="0" err="1"/>
              <a:t>entifying</a:t>
            </a:r>
            <a:r>
              <a:rPr lang="de-DE" sz="1600" dirty="0"/>
              <a:t> </a:t>
            </a:r>
            <a:r>
              <a:rPr lang="en-US" sz="1600" dirty="0"/>
              <a:t>associations or detecting regularities within a set of patterns where: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75756"/>
                </a:solidFill>
                <a:latin typeface="DINPro"/>
              </a:rPr>
              <a:t>the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volume, number of variables or diversity of the data is large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connections between variables are vaguely understood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relationships are challenging to describe satisfactorily with standard approaches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84766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Theory</a:t>
            </a:r>
            <a:r>
              <a:rPr lang="de-DE" dirty="0" smtClean="0"/>
              <a:t> 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D4614DC-9848-4D9C-B08C-3952D842E29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8605" y="1346222"/>
            <a:ext cx="2190080" cy="276999"/>
          </a:xfrm>
        </p:spPr>
        <p:txBody>
          <a:bodyPr/>
          <a:lstStyle/>
          <a:p>
            <a:r>
              <a:rPr lang="en-GB" dirty="0"/>
              <a:t>Functionality: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9EE6BA-271C-4127-97F5-A5620869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7" y="1782394"/>
            <a:ext cx="3240360" cy="243359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07E8D168-23A7-44CC-8A08-1951FEE20A04}"/>
              </a:ext>
            </a:extLst>
          </p:cNvPr>
          <p:cNvSpPr/>
          <p:nvPr/>
        </p:nvSpPr>
        <p:spPr>
          <a:xfrm>
            <a:off x="3618902" y="2711161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14011B9-B35B-4B24-9F5B-CD135B1A6C46}"/>
              </a:ext>
            </a:extLst>
          </p:cNvPr>
          <p:cNvSpPr/>
          <p:nvPr/>
        </p:nvSpPr>
        <p:spPr>
          <a:xfrm>
            <a:off x="3889213" y="1346222"/>
            <a:ext cx="47347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75756"/>
                </a:solidFill>
                <a:latin typeface="DINPro"/>
              </a:rPr>
              <a:t>Simplified functionality: 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75756"/>
                </a:solidFill>
                <a:latin typeface="DINPro"/>
              </a:rPr>
              <a:t>The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input nodes take in information (numeric activation values)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Based on weights and transfer functions, the activation value is passed from node to node.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Each node sums received activation values </a:t>
            </a:r>
            <a:r>
              <a:rPr lang="en-US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 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modifies value based on transfer function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Activation flows through network, through hidden layers, until it reaches the output nodes.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output nodes then reflect the input in a meaningful way to the outside world. </a:t>
            </a:r>
          </a:p>
        </p:txBody>
      </p:sp>
    </p:spTree>
    <p:extLst>
      <p:ext uri="{BB962C8B-B14F-4D97-AF65-F5344CB8AC3E}">
        <p14:creationId xmlns:p14="http://schemas.microsoft.com/office/powerpoint/2010/main" xmlns="" val="2570867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4B86F9-014A-4698-A747-1F8CF42ED7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611" y="2296156"/>
            <a:ext cx="3038195" cy="1235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F61EDC-1102-41E7-9E41-5BB3EBF69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340976"/>
            <a:ext cx="3840907" cy="16077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4F24E544-A263-4410-9578-9030FC3FD3EB}"/>
              </a:ext>
            </a:extLst>
          </p:cNvPr>
          <p:cNvSpPr/>
          <p:nvPr/>
        </p:nvSpPr>
        <p:spPr>
          <a:xfrm>
            <a:off x="3748300" y="2718508"/>
            <a:ext cx="648072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50204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</a:t>
            </a:r>
            <a:r>
              <a:rPr lang="de-DE" dirty="0" smtClean="0"/>
              <a:t>Partial </a:t>
            </a:r>
            <a:r>
              <a:rPr lang="de-DE" dirty="0" err="1" smtClean="0"/>
              <a:t>Dependence</a:t>
            </a:r>
            <a:r>
              <a:rPr lang="de-DE" dirty="0" smtClean="0"/>
              <a:t> 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609963"/>
              </a:xfrm>
            </p:spPr>
            <p:txBody>
              <a:bodyPr/>
              <a:lstStyle/>
              <a:p>
                <a:pPr marL="0" lvl="1"/>
                <a:r>
                  <a:rPr lang="en-US" b="1" dirty="0">
                    <a:solidFill>
                      <a:srgbClr val="575756"/>
                    </a:solidFill>
                    <a:latin typeface="DINPro"/>
                  </a:rPr>
                  <a:t>Friedman (2001):</a:t>
                </a: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={</m:t>
                    </m:r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</a:t>
                </a:r>
                <a:r>
                  <a:rPr lang="en-GB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…</a:t>
                </a:r>
                <a:r>
                  <a:rPr lang="en-GB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}  represent the predictors in a model whose prediction function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acc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𝑓</m:t>
                        </m:r>
                      </m:e>
                    </m:acc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(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. If we partition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into an interest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and its compliment,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=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/</m:t>
                    </m:r>
                    <m:sSub>
                      <m:sSubPr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then the “partial dependence”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is defined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(</m:t>
                          </m:r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𝑠</m:t>
                          </m:r>
                        </m:sub>
                      </m:sSub>
                      <m:r>
                        <a:rPr lang="en-GB" sz="1600" b="0">
                          <a:solidFill>
                            <a:srgbClr val="575756"/>
                          </a:solidFill>
                          <a:latin typeface="DINPro"/>
                          <a:cs typeface="DINPro"/>
                        </a:rPr>
                        <m:t>)=</m:t>
                      </m:r>
                      <m:sSub>
                        <m:sSubPr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sz="1600" b="0">
                          <a:solidFill>
                            <a:srgbClr val="575756"/>
                          </a:solidFill>
                          <a:latin typeface="DINPro"/>
                          <a:cs typeface="DINPro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𝑑𝑧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is the marginal probability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160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𝑝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(</m:t>
                            </m:r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𝑥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)</m:t>
                            </m:r>
                          </m:e>
                        </m:nary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𝑑𝑧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Estimated from a set of training data by  </a:t>
                </a: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GB" sz="160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= </m:t>
                    </m:r>
                    <m:f>
                      <m:f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𝑖</m:t>
                        </m:r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=1</m:t>
                        </m:r>
                      </m:sub>
                      <m:sup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𝑖</m:t>
                                </m:r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,</m:t>
                                </m:r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/>
                </a: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𝑖</m:t>
                        </m:r>
                        <m:r>
                          <a:rPr lang="en-GB" sz="1600" b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,</m:t>
                        </m:r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(</m:t>
                    </m:r>
                    <m:r>
                      <a:rPr lang="en-US" sz="1600" b="0" i="1" dirty="0" err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𝑖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=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1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2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,…,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𝑛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)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that 	occur in the training sample</a:t>
                </a: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  <a:sym typeface="Wingdings" panose="05000000000000000000" pitchFamily="2" charset="2"/>
                  </a:rPr>
                  <a:t></a:t>
                </a: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we average out the effects of all the other predictors in the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xmlns="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609963"/>
              </a:xfrm>
              <a:blipFill>
                <a:blip r:embed="rId3"/>
                <a:stretch>
                  <a:fillRect l="-1839" t="-2192" r="-1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4875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</a:t>
            </a:r>
            <a:r>
              <a:rPr lang="de-DE" dirty="0" smtClean="0"/>
              <a:t>Partial </a:t>
            </a:r>
            <a:r>
              <a:rPr lang="de-DE" err="1" smtClean="0"/>
              <a:t>Dependence</a:t>
            </a:r>
            <a:r>
              <a:rPr lang="de-DE" smtClean="0"/>
              <a:t> </a:t>
            </a:r>
            <a:r>
              <a:rPr lang="de-DE" smtClean="0"/>
              <a:t>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</p:spPr>
            <p:txBody>
              <a:bodyPr/>
              <a:lstStyle/>
              <a:p>
                <a:r>
                  <a:rPr lang="en-US" b="1" dirty="0"/>
                  <a:t>Practical approach: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predictor variable of interest with unique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The partial dependence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constructed: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Copy the training data and replace the original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with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 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vector of predicted values from the modified copy of the training data.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average prediction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accPr>
                          <m:e>
                            <m:r>
                              <a:rPr lang="en-GB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(</m:t>
                    </m:r>
                    <m:sSub>
                      <m:sSubPr>
                        <m:ctrlP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  <m: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)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Plot the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xmlns="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  <a:blipFill>
                <a:blip r:embed="rId3"/>
                <a:stretch>
                  <a:fillRect l="-1920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70350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smtClean="0"/>
              <a:t>Partial </a:t>
            </a:r>
            <a:r>
              <a:rPr lang="de-DE" dirty="0" err="1" smtClean="0"/>
              <a:t>Dependence</a:t>
            </a:r>
            <a:r>
              <a:rPr lang="de-DE" dirty="0" smtClean="0"/>
              <a:t> 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xmlns="" id="{A0018CCD-7D60-45CE-B465-A0C7B3BAFCD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591517" y="3131364"/>
            <a:ext cx="3318843" cy="115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8DAC61-5656-4D3A-B470-E5453ECC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577" y="2648730"/>
            <a:ext cx="3142660" cy="211698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AB55108D-47F3-4D22-88B8-A91940A3B7BF}"/>
              </a:ext>
            </a:extLst>
          </p:cNvPr>
          <p:cNvSpPr/>
          <p:nvPr/>
        </p:nvSpPr>
        <p:spPr>
          <a:xfrm>
            <a:off x="3941301" y="3562315"/>
            <a:ext cx="576064" cy="14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5F3292-7E92-40EC-866E-132DF794CA17}"/>
              </a:ext>
            </a:extLst>
          </p:cNvPr>
          <p:cNvSpPr txBox="1"/>
          <p:nvPr/>
        </p:nvSpPr>
        <p:spPr>
          <a:xfrm>
            <a:off x="703571" y="1429010"/>
            <a:ext cx="769092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dirty="0">
                <a:solidFill>
                  <a:srgbClr val="575756"/>
                </a:solidFill>
                <a:latin typeface="DINPro"/>
              </a:rPr>
              <a:t>Illustration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Combine every unique value of factor A with all combinations of the other factors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Predict the response variable 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Calculate the mean for every unique value of A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57797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</a:t>
            </a:r>
            <a:r>
              <a:rPr lang="de-DE" dirty="0"/>
              <a:t>– </a:t>
            </a:r>
            <a:r>
              <a:rPr lang="de-DE" dirty="0" smtClean="0"/>
              <a:t>Partial </a:t>
            </a:r>
            <a:r>
              <a:rPr lang="de-DE" dirty="0" err="1" smtClean="0"/>
              <a:t>Dependence</a:t>
            </a:r>
            <a:r>
              <a:rPr lang="de-DE" dirty="0" smtClean="0"/>
              <a:t> 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04.09.2019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1A7781A9-C69E-404D-80D1-F7D372C1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628098"/>
              </p:ext>
            </p:extLst>
          </p:nvPr>
        </p:nvGraphicFramePr>
        <p:xfrm>
          <a:off x="714348" y="1357304"/>
          <a:ext cx="7638901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346">
                  <a:extLst>
                    <a:ext uri="{9D8B030D-6E8A-4147-A177-3AD203B41FA5}">
                      <a16:colId xmlns:a16="http://schemas.microsoft.com/office/drawing/2014/main" xmlns="" val="1280365671"/>
                    </a:ext>
                  </a:extLst>
                </a:gridCol>
                <a:gridCol w="3802555">
                  <a:extLst>
                    <a:ext uri="{9D8B030D-6E8A-4147-A177-3AD203B41FA5}">
                      <a16:colId xmlns:a16="http://schemas.microsoft.com/office/drawing/2014/main" xmlns="" val="238389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127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Intuitive: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Average prediction if all data points to assume a particular feature value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Maximum number of features: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2 due to the limited visualization possibilities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46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Clear interpretation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 uncorrelated case: Partial dependence plot shows how the average prediction in dataset changes when  j-</a:t>
                      </a:r>
                      <a:r>
                        <a:rPr lang="en-US" sz="1600" kern="1200" dirty="0" err="1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feature is changed.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Not always display feature distribution.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Overinterpret regions with almost no data due to omitted distribution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55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Easy to implement.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Assumption of independence between feature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453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Causal interpretation. 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Hidden heterogeneity due to average marginal effect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683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5405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612</Words>
  <Application>Microsoft Office PowerPoint</Application>
  <PresentationFormat>Bildschirmpräsentation (16:9)</PresentationFormat>
  <Paragraphs>103</Paragraphs>
  <Slides>12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Visualization of Marginal Effects in Neural Networks</vt:lpstr>
      <vt:lpstr>Introduction</vt:lpstr>
      <vt:lpstr>Theory – Neural Networks</vt:lpstr>
      <vt:lpstr>Theory – Neural Networks </vt:lpstr>
      <vt:lpstr>Theory – Neural Networks </vt:lpstr>
      <vt:lpstr>Literature – Partial Dependence Plots</vt:lpstr>
      <vt:lpstr>Literature – Partial Dependence Plots</vt:lpstr>
      <vt:lpstr>Theory – Partial Dependence Plots</vt:lpstr>
      <vt:lpstr>Evaluation – Partial Dependence Plots</vt:lpstr>
      <vt:lpstr>NeuralNetworkVisualization</vt:lpstr>
      <vt:lpstr>Functions</vt:lpstr>
      <vt:lpstr>Sources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Alex Afanasev</cp:lastModifiedBy>
  <cp:revision>122</cp:revision>
  <dcterms:created xsi:type="dcterms:W3CDTF">2017-08-09T09:54:54Z</dcterms:created>
  <dcterms:modified xsi:type="dcterms:W3CDTF">2019-09-04T18:55:03Z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