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7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74" r:id="rId11"/>
    <p:sldId id="289" r:id="rId12"/>
    <p:sldId id="290" r:id="rId13"/>
    <p:sldId id="280" r:id="rId14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8">
          <p15:clr>
            <a:srgbClr val="A4A3A4"/>
          </p15:clr>
        </p15:guide>
        <p15:guide id="2" pos="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8" autoAdjust="0"/>
    <p:restoredTop sz="94660"/>
  </p:normalViewPr>
  <p:slideViewPr>
    <p:cSldViewPr>
      <p:cViewPr varScale="1">
        <p:scale>
          <a:sx n="90" d="100"/>
          <a:sy n="90" d="100"/>
        </p:scale>
        <p:origin x="1242" y="66"/>
      </p:cViewPr>
      <p:guideLst>
        <p:guide orient="horz" pos="1428"/>
        <p:guide pos="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C248A-E294-104F-8549-45F3DC0426E3}" type="datetime1">
              <a:rPr lang="de-DE" smtClean="0"/>
              <a:pPr/>
              <a:t>10.09.2019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91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9745-F869-354D-93AB-31F3495071FA}" type="datetime1">
              <a:rPr lang="de-DE" smtClean="0"/>
              <a:pPr/>
              <a:t>10.09.2019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036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9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91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15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43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2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71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4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0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52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0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595959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2509-F23B-C64B-A803-42EE7C939400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60797" y="2129731"/>
            <a:ext cx="7623279" cy="477054"/>
          </a:xfrm>
        </p:spPr>
        <p:txBody>
          <a:bodyPr vert="horz"/>
          <a:lstStyle>
            <a:lvl1pPr>
              <a:defRPr sz="3100">
                <a:solidFill>
                  <a:srgbClr val="0F96D4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 lIns="0" tIns="0" rIns="0" bIns="0"/>
          <a:lstStyle>
            <a:lvl1pPr>
              <a:defRPr sz="1500" b="0" i="0" cap="small">
                <a:solidFill>
                  <a:srgbClr val="595959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6739-710B-D346-A76A-8EF9969DF470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9" y="1607344"/>
            <a:ext cx="5811749" cy="230832"/>
          </a:xfrm>
        </p:spPr>
        <p:txBody>
          <a:bodyPr lIns="0" tIns="0" rIns="0" bIns="0"/>
          <a:lstStyle>
            <a:lvl1pPr>
              <a:spcAft>
                <a:spcPts val="377"/>
              </a:spcAft>
              <a:buClr>
                <a:srgbClr val="0F96D4"/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5082-582E-244C-854F-D05B274BA6D7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4263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66E1-990F-8549-B27F-AF4A6CC69BA6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50157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 hinzufügen</a:t>
            </a:r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F1F-3B2D-2E43-ACEB-AE0978F8971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2B95-229A-6C4B-A656-3D33B7154AAB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Bild 9" descr="PPT_Campus_169_Göttingen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7" r:id="rId5"/>
    <p:sldLayoutId id="2147483665" r:id="rId6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Untertitel 27"/>
          <p:cNvSpPr>
            <a:spLocks noGrp="1"/>
          </p:cNvSpPr>
          <p:nvPr>
            <p:ph type="subTitle" idx="4"/>
          </p:nvPr>
        </p:nvSpPr>
        <p:spPr>
          <a:xfrm>
            <a:off x="660796" y="3053952"/>
            <a:ext cx="6863531" cy="237877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Shiny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60796" y="2118979"/>
            <a:ext cx="7623279" cy="954107"/>
          </a:xfrm>
        </p:spPr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/>
          <a:lstStyle/>
          <a:p>
            <a:r>
              <a:rPr lang="de-DE" b="1" dirty="0"/>
              <a:t>Alex Afanasev &amp; Jacqueline Seufert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C41551-2ECC-427A-AAC7-C01E6C7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NeuralNetworkVisualization</a:t>
            </a:r>
            <a:endParaRPr lang="en-GB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928662" y="1500180"/>
            <a:ext cx="735811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575756"/>
                </a:solidFill>
                <a:latin typeface="DINPro"/>
              </a:rPr>
              <a:t>A R Package for creating beautiful partial dependence plots for Neural Networks using ggplot2, </a:t>
            </a:r>
            <a:r>
              <a:rPr lang="en-US" sz="1800" b="1" dirty="0" err="1">
                <a:solidFill>
                  <a:srgbClr val="575756"/>
                </a:solidFill>
                <a:latin typeface="DINPro"/>
              </a:rPr>
              <a:t>plotly</a:t>
            </a:r>
            <a:r>
              <a:rPr lang="en-US" sz="1800" b="1" dirty="0">
                <a:solidFill>
                  <a:srgbClr val="575756"/>
                </a:solidFill>
                <a:latin typeface="DINPro"/>
              </a:rPr>
              <a:t> and shiny.</a:t>
            </a:r>
            <a:endParaRPr lang="en-GB" sz="1800" b="1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500312"/>
            <a:ext cx="4357718" cy="217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282" y="2285998"/>
            <a:ext cx="4357718" cy="252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785786" y="1500180"/>
            <a:ext cx="735811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575756"/>
                </a:solidFill>
                <a:latin typeface="DINPro"/>
              </a:rPr>
              <a:t>Step-by-step procedure: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Fit  a neural network using the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NeuralNetwork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class (uses the famous </a:t>
            </a:r>
            <a:r>
              <a:rPr lang="en-GB" sz="1800" dirty="0" err="1">
                <a:solidFill>
                  <a:srgbClr val="575756"/>
                </a:solidFill>
                <a:latin typeface="DINPro"/>
              </a:rPr>
              <a:t>neuralnet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package for fitting the model)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Create visualizations of the partial dependencies using the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plot_partial_dependencies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function (This creates visualizations in ggplot2 and if wanted in </a:t>
            </a:r>
            <a:r>
              <a:rPr lang="en-GB" sz="1800" dirty="0" err="1">
                <a:solidFill>
                  <a:srgbClr val="575756"/>
                </a:solidFill>
                <a:latin typeface="DINPro"/>
              </a:rPr>
              <a:t>plotly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, adds a confidence interval)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Visualize the plots inside a shiny app using the function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run_shiny_app</a:t>
            </a:r>
            <a:endParaRPr lang="en-GB" sz="1800" b="1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35231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645612" y="809040"/>
            <a:ext cx="7623279" cy="323165"/>
          </a:xfrm>
        </p:spPr>
        <p:txBody>
          <a:bodyPr/>
          <a:lstStyle/>
          <a:p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beyond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NeuralNetworkVisualization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285720" y="1364194"/>
            <a:ext cx="842968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575756"/>
                </a:solidFill>
                <a:latin typeface="DINPro"/>
              </a:rPr>
              <a:t>A PDP is not always appropriate. Thus, there are several methods which could help to extend the package’s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575756"/>
              </a:solidFill>
              <a:latin typeface="DINPro"/>
            </a:endParaRP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Interacting features: </a:t>
            </a:r>
            <a:r>
              <a:rPr lang="en-GB" sz="1600" dirty="0" err="1">
                <a:solidFill>
                  <a:srgbClr val="575756"/>
                </a:solidFill>
                <a:latin typeface="DINPro"/>
              </a:rPr>
              <a:t>Dis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aggregating the global effect estimates of the partial dependence to local effect estimates 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for single observations </a:t>
            </a:r>
            <a:r>
              <a:rPr lang="en-GB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575756"/>
                </a:solidFill>
                <a:latin typeface="DINPro"/>
              </a:rPr>
              <a:t>ICE plot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Correlated features lead to extrapolation: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Main effect of the feature at a certain value compared to the average prediction of the data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 </a:t>
            </a:r>
            <a:r>
              <a:rPr lang="en-GB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ALE plot</a:t>
            </a:r>
            <a:endParaRPr lang="en-GB" sz="1600" b="1" dirty="0">
              <a:solidFill>
                <a:srgbClr val="575756"/>
              </a:solidFill>
              <a:latin typeface="DINPro"/>
            </a:endParaRP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Nonlinear relationships: 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Plot a snippet of the change in the predicted response for a unit change in the predictor of interest while keeping the remaining predictors constant</a:t>
            </a:r>
          </a:p>
          <a:p>
            <a:pPr marL="916869" lvl="2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23567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539552" y="1500180"/>
            <a:ext cx="792088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"Neural Network Primer: Part I" by Maureen Caudill, AI Expert, Feb.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https://towardsdatascience.com/first-neural-network-for-beginners-explained-with-code-4cfd37e06eaf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https://www.datacamp.com/community/tutorials/neural-network-models-r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Friedman, J. H. (2001): Greedy function approximation: A gradient boosting machine. Annals </a:t>
            </a:r>
            <a:r>
              <a:rPr lang="en-GB" dirty="0"/>
              <a:t>of Statistics, 29, 1189 - 1232.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https://towardsdatascience.com/introducing-pdpbox-2aa820afd312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https://christophm.github.io/interpretable-ml-book/pdp.html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4C6B876A-C589-428A-9486-D6EC2018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6169678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3" y="1707654"/>
            <a:ext cx="7623278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and visualizing the effects of the predictor variables on the predicted response is essential in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box models such as neural networks lack interpretability and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approach is a Partial Dependence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9E48CCCD-C5E7-419A-9896-997DBAE05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1963" y="4876800"/>
            <a:ext cx="6054725" cy="1460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38939911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2" y="1491630"/>
            <a:ext cx="7623279" cy="31700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Definition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70C0"/>
                </a:solidFill>
              </a:rPr>
              <a:t>Neural</a:t>
            </a:r>
            <a:r>
              <a:rPr lang="de-DE" b="1" dirty="0">
                <a:solidFill>
                  <a:srgbClr val="0070C0"/>
                </a:solidFill>
              </a:rPr>
              <a:t> Network</a:t>
            </a:r>
            <a:r>
              <a:rPr lang="de-DE" b="1" dirty="0"/>
              <a:t>: </a:t>
            </a:r>
            <a:r>
              <a:rPr lang="en-US" i="1" dirty="0"/>
              <a:t>A computing system made up of a number of simple, highly interconnected processing elements, which process information by their dynamic state response to external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Applications:</a:t>
            </a:r>
          </a:p>
          <a:p>
            <a:r>
              <a:rPr lang="en-US" sz="1600" dirty="0"/>
              <a:t>     Id</a:t>
            </a:r>
            <a:r>
              <a:rPr lang="de-DE" sz="1600" dirty="0" err="1"/>
              <a:t>entifying</a:t>
            </a:r>
            <a:r>
              <a:rPr lang="de-DE" sz="1600" dirty="0"/>
              <a:t> </a:t>
            </a:r>
            <a:r>
              <a:rPr lang="en-US" sz="1600" dirty="0"/>
              <a:t>associations or detecting regularities within a set of patterns where: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volume, number of variables or diversity of the data is large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connections between variables are vaguely understood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relationships are challenging to describe satisfactorily with standard approaches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7660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614DC-9848-4D9C-B08C-3952D842E29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8605" y="1346222"/>
            <a:ext cx="2190080" cy="276999"/>
          </a:xfrm>
        </p:spPr>
        <p:txBody>
          <a:bodyPr/>
          <a:lstStyle/>
          <a:p>
            <a:r>
              <a:rPr lang="en-GB" dirty="0"/>
              <a:t>Functionality: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EE6BA-271C-4127-97F5-A5620869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7" y="1782394"/>
            <a:ext cx="3240360" cy="243359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E8D168-23A7-44CC-8A08-1951FEE20A04}"/>
              </a:ext>
            </a:extLst>
          </p:cNvPr>
          <p:cNvSpPr/>
          <p:nvPr/>
        </p:nvSpPr>
        <p:spPr>
          <a:xfrm>
            <a:off x="3618902" y="271116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011B9-B35B-4B24-9F5B-CD135B1A6C46}"/>
              </a:ext>
            </a:extLst>
          </p:cNvPr>
          <p:cNvSpPr/>
          <p:nvPr/>
        </p:nvSpPr>
        <p:spPr>
          <a:xfrm>
            <a:off x="3889213" y="1346222"/>
            <a:ext cx="47347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75756"/>
                </a:solidFill>
                <a:latin typeface="DINPro"/>
              </a:rPr>
              <a:t>Simplified functionality: 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input nodes take in information (numeric activation values)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Based on weights and transfer functions, the activation value is passed from node to node.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Each node sums received activation values </a:t>
            </a:r>
            <a:r>
              <a:rPr lang="en-US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modifies value based on transfer function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Activation flows through network, through hidden layers, until it reaches the output nodes.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output nodes then reflect the input in a meaningful way to the outside world. </a:t>
            </a:r>
          </a:p>
        </p:txBody>
      </p:sp>
    </p:spTree>
    <p:extLst>
      <p:ext uri="{BB962C8B-B14F-4D97-AF65-F5344CB8AC3E}">
        <p14:creationId xmlns:p14="http://schemas.microsoft.com/office/powerpoint/2010/main" val="2570867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B86F9-014A-4698-A747-1F8CF42ED7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611" y="2296156"/>
            <a:ext cx="3038195" cy="1235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61EDC-1102-41E7-9E41-5BB3EBF6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340976"/>
            <a:ext cx="3840907" cy="16077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F24E544-A263-4410-9578-9030FC3FD3EB}"/>
              </a:ext>
            </a:extLst>
          </p:cNvPr>
          <p:cNvSpPr/>
          <p:nvPr/>
        </p:nvSpPr>
        <p:spPr>
          <a:xfrm>
            <a:off x="3748300" y="2718508"/>
            <a:ext cx="648072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04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954352"/>
              </a:xfrm>
            </p:spPr>
            <p:txBody>
              <a:bodyPr/>
              <a:lstStyle/>
              <a:p>
                <a:pPr marL="0" lvl="1"/>
                <a:r>
                  <a:rPr lang="en-US" b="1" dirty="0">
                    <a:solidFill>
                      <a:srgbClr val="575756"/>
                    </a:solidFill>
                    <a:latin typeface="DINPro"/>
                  </a:rPr>
                  <a:t>Friedman (2001):</a:t>
                </a: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={</m:t>
                    </m:r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}  represent the predictors in a model whose prediction function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acc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𝑓</m:t>
                        </m:r>
                      </m:e>
                    </m:acc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. If we partition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into an interest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and its compliment,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/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then the “partial dependence”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is defined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(</m:t>
                          </m:r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r>
                        <a:rPr lang="en-GB" sz="1600" b="0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)=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sz="1600" b="0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𝑑𝑧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is the marginal probability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𝑝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(</m:t>
                            </m:r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𝑥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)</m:t>
                            </m:r>
                          </m:e>
                        </m:nary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𝑑𝑧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Estimated from a set of training data by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fPr>
                        <m:num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  <m:r>
                          <a:rPr lang="en-GB" sz="1600" b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,</m:t>
                        </m:r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r>
                      <a:rPr lang="en-US" sz="1600" b="0" i="1" dirty="0" err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𝑖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1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2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,…,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𝑛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</a:t>
                </a:r>
                <a:r>
                  <a:rPr lang="en-US" sz="1600">
                    <a:solidFill>
                      <a:srgbClr val="575756"/>
                    </a:solidFill>
                    <a:latin typeface="DINPro"/>
                    <a:cs typeface="DINPro"/>
                  </a:rPr>
                  <a:t>that occur </a:t>
                </a: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in the training sample</a:t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  <a:sym typeface="Wingdings" panose="05000000000000000000" pitchFamily="2" charset="2"/>
                  </a:rPr>
                  <a:t></a:t>
                </a: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we average out the effects of all the other predictors in the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954352"/>
              </a:xfrm>
              <a:blipFill>
                <a:blip r:embed="rId3"/>
                <a:stretch>
                  <a:fillRect l="-1839" t="-2003" r="-1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592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Partial </a:t>
            </a:r>
            <a:r>
              <a:rPr lang="de-DE" err="1"/>
              <a:t>Dependence</a:t>
            </a:r>
            <a:r>
              <a:rPr lang="de-DE"/>
              <a:t> 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</p:spPr>
            <p:txBody>
              <a:bodyPr/>
              <a:lstStyle/>
              <a:p>
                <a:r>
                  <a:rPr lang="en-US" b="1" dirty="0"/>
                  <a:t>Practical approach: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predictor variable of interest with unique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The partial dependence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constructed: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Copy the training data and replace the original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with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vector of predicted values from the modified copy of the training data.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average prediction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sSub>
                      <m:sSubPr>
                        <m:ctrlPr>
                          <a:rPr lang="en-GB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Plot the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 xmlns="">
          <p:sp>
            <p:nvSpPr>
              <p:cNvPr id="14" name="Inhaltsplatzhalter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  <a:blipFill>
                <a:blip r:embed="rId3"/>
                <a:stretch>
                  <a:fillRect l="-1920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3501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0018CCD-7D60-45CE-B465-A0C7B3BAFCD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591517" y="3131364"/>
            <a:ext cx="3318843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DAC61-5656-4D3A-B470-E5453ECC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577" y="2648730"/>
            <a:ext cx="3142660" cy="211698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B55108D-47F3-4D22-88B8-A91940A3B7BF}"/>
              </a:ext>
            </a:extLst>
          </p:cNvPr>
          <p:cNvSpPr/>
          <p:nvPr/>
        </p:nvSpPr>
        <p:spPr>
          <a:xfrm>
            <a:off x="3941301" y="3562315"/>
            <a:ext cx="576064" cy="14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703571" y="1429010"/>
            <a:ext cx="769092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dirty="0">
                <a:solidFill>
                  <a:srgbClr val="575756"/>
                </a:solidFill>
                <a:latin typeface="DINPro"/>
              </a:rPr>
              <a:t>Illustration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Combine every unique value of factor A with combinations of the other factors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Predict the response variable 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Calculate the mean of the predicted response for every unique value of A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797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7781A9-C69E-404D-80D1-F7D372C1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098"/>
              </p:ext>
            </p:extLst>
          </p:nvPr>
        </p:nvGraphicFramePr>
        <p:xfrm>
          <a:off x="714348" y="1357304"/>
          <a:ext cx="7638901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346">
                  <a:extLst>
                    <a:ext uri="{9D8B030D-6E8A-4147-A177-3AD203B41FA5}">
                      <a16:colId xmlns:a16="http://schemas.microsoft.com/office/drawing/2014/main" val="1280365671"/>
                    </a:ext>
                  </a:extLst>
                </a:gridCol>
                <a:gridCol w="3802555">
                  <a:extLst>
                    <a:ext uri="{9D8B030D-6E8A-4147-A177-3AD203B41FA5}">
                      <a16:colId xmlns:a16="http://schemas.microsoft.com/office/drawing/2014/main" val="238389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7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Intuitive: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Average prediction if all data points to assume a particular feature value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Maximum number of features: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2 due to the limited visualization possibilities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Clear interpretation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 uncorrelated case: Partial dependence plot shows how the average prediction in dataset changes when  j-</a:t>
                      </a:r>
                      <a:r>
                        <a:rPr lang="en-US" sz="1600" kern="1200" dirty="0" err="1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feature is changed.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Not always display feature distribution.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Overinterpret regions with almost no data due to omitted distribution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Easy to implement.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Assumption of independence between feature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3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Causal interpretation. 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Hidden heterogeneity due to average marginal effect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3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576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1003</Words>
  <Application>Microsoft Office PowerPoint</Application>
  <PresentationFormat>On-screen Show (16:9)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DINPro</vt:lpstr>
      <vt:lpstr>Times New Roman</vt:lpstr>
      <vt:lpstr>Wingdings</vt:lpstr>
      <vt:lpstr>Office Theme</vt:lpstr>
      <vt:lpstr>Visualization of Marginal Effects in Neural Networks</vt:lpstr>
      <vt:lpstr>Introduction</vt:lpstr>
      <vt:lpstr>Theory – Neural Networks</vt:lpstr>
      <vt:lpstr>Theory – Neural Networks </vt:lpstr>
      <vt:lpstr>Theory – Neural Networks </vt:lpstr>
      <vt:lpstr>Literature – Partial Dependence Plots</vt:lpstr>
      <vt:lpstr>Literature – Partial Dependence Plots</vt:lpstr>
      <vt:lpstr>Theory – Partial Dependence Plots</vt:lpstr>
      <vt:lpstr>Evaluation – Partial Dependence Plots</vt:lpstr>
      <vt:lpstr>NeuralNetworkVisualization</vt:lpstr>
      <vt:lpstr>Functions</vt:lpstr>
      <vt:lpstr>Recommendations beyond the scope of NeuralNetworkVisualization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Jacqueline Seufert</cp:lastModifiedBy>
  <cp:revision>135</cp:revision>
  <dcterms:created xsi:type="dcterms:W3CDTF">2017-08-09T09:54:54Z</dcterms:created>
  <dcterms:modified xsi:type="dcterms:W3CDTF">2019-09-10T17:31:16Z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