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5"/>
  </p:notesMasterIdLst>
  <p:sldIdLst>
    <p:sldId id="256" r:id="rId2"/>
    <p:sldId id="258" r:id="rId3"/>
    <p:sldId id="259" r:id="rId4"/>
    <p:sldId id="260" r:id="rId5"/>
    <p:sldId id="257" r:id="rId6"/>
    <p:sldId id="261" r:id="rId7"/>
    <p:sldId id="262" r:id="rId8"/>
    <p:sldId id="263" r:id="rId9"/>
    <p:sldId id="632" r:id="rId10"/>
    <p:sldId id="633" r:id="rId11"/>
    <p:sldId id="634" r:id="rId12"/>
    <p:sldId id="635" r:id="rId13"/>
    <p:sldId id="63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71" d="100"/>
          <a:sy n="71" d="100"/>
        </p:scale>
        <p:origin x="69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E2F9D8-FBBA-4875-AB0B-F56043924C41}" type="datetimeFigureOut">
              <a:rPr lang="es-MX" smtClean="0"/>
              <a:t>01/11/2024</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7C72B5-33FE-4960-919A-7B1FE3F610AE}" type="slidenum">
              <a:rPr lang="es-MX" smtClean="0"/>
              <a:t>‹Nº›</a:t>
            </a:fld>
            <a:endParaRPr lang="es-MX"/>
          </a:p>
        </p:txBody>
      </p:sp>
    </p:spTree>
    <p:extLst>
      <p:ext uri="{BB962C8B-B14F-4D97-AF65-F5344CB8AC3E}">
        <p14:creationId xmlns:p14="http://schemas.microsoft.com/office/powerpoint/2010/main" val="181227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B47C72B5-33FE-4960-919A-7B1FE3F610AE}" type="slidenum">
              <a:rPr lang="es-MX" smtClean="0"/>
              <a:t>1</a:t>
            </a:fld>
            <a:endParaRPr lang="es-MX"/>
          </a:p>
        </p:txBody>
      </p:sp>
    </p:spTree>
    <p:extLst>
      <p:ext uri="{BB962C8B-B14F-4D97-AF65-F5344CB8AC3E}">
        <p14:creationId xmlns:p14="http://schemas.microsoft.com/office/powerpoint/2010/main" val="12577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E6109D39-C4A2-4DFF-9754-FFF75BA96E1C}" type="datetimeFigureOut">
              <a:rPr lang="es-MX" smtClean="0"/>
              <a:t>01/11/2024</a:t>
            </a:fld>
            <a:endParaRPr lang="es-MX"/>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s-MX"/>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16CEF5C0-35D3-42DA-BC30-9A30899FCCD9}" type="slidenum">
              <a:rPr lang="es-MX" smtClean="0"/>
              <a:t>‹Nº›</a:t>
            </a:fld>
            <a:endParaRPr lang="es-MX"/>
          </a:p>
        </p:txBody>
      </p:sp>
    </p:spTree>
    <p:extLst>
      <p:ext uri="{BB962C8B-B14F-4D97-AF65-F5344CB8AC3E}">
        <p14:creationId xmlns:p14="http://schemas.microsoft.com/office/powerpoint/2010/main" val="3802920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6109D39-C4A2-4DFF-9754-FFF75BA96E1C}" type="datetimeFigureOut">
              <a:rPr lang="es-MX" smtClean="0"/>
              <a:t>01/11/2024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6CEF5C0-35D3-42DA-BC30-9A30899FCCD9}" type="slidenum">
              <a:rPr lang="es-MX" smtClean="0"/>
              <a:t>‹Nº›</a:t>
            </a:fld>
            <a:endParaRPr lang="es-MX"/>
          </a:p>
        </p:txBody>
      </p:sp>
    </p:spTree>
    <p:extLst>
      <p:ext uri="{BB962C8B-B14F-4D97-AF65-F5344CB8AC3E}">
        <p14:creationId xmlns:p14="http://schemas.microsoft.com/office/powerpoint/2010/main" val="664658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6109D39-C4A2-4DFF-9754-FFF75BA96E1C}" type="datetimeFigureOut">
              <a:rPr lang="es-MX" smtClean="0"/>
              <a:t>01/11/2024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6CEF5C0-35D3-42DA-BC30-9A30899FCCD9}" type="slidenum">
              <a:rPr lang="es-MX" smtClean="0"/>
              <a:t>‹Nº›</a:t>
            </a:fld>
            <a:endParaRPr lang="es-MX"/>
          </a:p>
        </p:txBody>
      </p:sp>
    </p:spTree>
    <p:extLst>
      <p:ext uri="{BB962C8B-B14F-4D97-AF65-F5344CB8AC3E}">
        <p14:creationId xmlns:p14="http://schemas.microsoft.com/office/powerpoint/2010/main" val="1945341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6109D39-C4A2-4DFF-9754-FFF75BA96E1C}" type="datetimeFigureOut">
              <a:rPr lang="es-MX" smtClean="0"/>
              <a:t>01/11/2024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6CEF5C0-35D3-42DA-BC30-9A30899FCCD9}" type="slidenum">
              <a:rPr lang="es-MX" smtClean="0"/>
              <a:t>‹Nº›</a:t>
            </a:fld>
            <a:endParaRPr lang="es-MX"/>
          </a:p>
        </p:txBody>
      </p:sp>
    </p:spTree>
    <p:extLst>
      <p:ext uri="{BB962C8B-B14F-4D97-AF65-F5344CB8AC3E}">
        <p14:creationId xmlns:p14="http://schemas.microsoft.com/office/powerpoint/2010/main" val="3189769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6109D39-C4A2-4DFF-9754-FFF75BA96E1C}" type="datetimeFigureOut">
              <a:rPr lang="es-MX" smtClean="0"/>
              <a:t>01/11/2024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6CEF5C0-35D3-42DA-BC30-9A30899FCCD9}" type="slidenum">
              <a:rPr lang="es-MX" smtClean="0"/>
              <a:t>‹Nº›</a:t>
            </a:fld>
            <a:endParaRPr lang="es-MX"/>
          </a:p>
        </p:txBody>
      </p:sp>
    </p:spTree>
    <p:extLst>
      <p:ext uri="{BB962C8B-B14F-4D97-AF65-F5344CB8AC3E}">
        <p14:creationId xmlns:p14="http://schemas.microsoft.com/office/powerpoint/2010/main" val="13910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6109D39-C4A2-4DFF-9754-FFF75BA96E1C}" type="datetimeFigureOut">
              <a:rPr lang="es-MX" smtClean="0"/>
              <a:t>01/11/2024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6CEF5C0-35D3-42DA-BC30-9A30899FCCD9}" type="slidenum">
              <a:rPr lang="es-MX" smtClean="0"/>
              <a:t>‹Nº›</a:t>
            </a:fld>
            <a:endParaRPr lang="es-MX"/>
          </a:p>
        </p:txBody>
      </p:sp>
    </p:spTree>
    <p:extLst>
      <p:ext uri="{BB962C8B-B14F-4D97-AF65-F5344CB8AC3E}">
        <p14:creationId xmlns:p14="http://schemas.microsoft.com/office/powerpoint/2010/main" val="2249674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6109D39-C4A2-4DFF-9754-FFF75BA96E1C}" type="datetimeFigureOut">
              <a:rPr lang="es-MX" smtClean="0"/>
              <a:t>01/11/2024</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16CEF5C0-35D3-42DA-BC30-9A30899FCCD9}" type="slidenum">
              <a:rPr lang="es-MX" smtClean="0"/>
              <a:t>‹Nº›</a:t>
            </a:fld>
            <a:endParaRPr lang="es-MX"/>
          </a:p>
        </p:txBody>
      </p:sp>
    </p:spTree>
    <p:extLst>
      <p:ext uri="{BB962C8B-B14F-4D97-AF65-F5344CB8AC3E}">
        <p14:creationId xmlns:p14="http://schemas.microsoft.com/office/powerpoint/2010/main" val="3182891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6109D39-C4A2-4DFF-9754-FFF75BA96E1C}" type="datetimeFigureOut">
              <a:rPr lang="es-MX" smtClean="0"/>
              <a:t>01/11/2024</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16CEF5C0-35D3-42DA-BC30-9A30899FCCD9}" type="slidenum">
              <a:rPr lang="es-MX" smtClean="0"/>
              <a:t>‹Nº›</a:t>
            </a:fld>
            <a:endParaRPr lang="es-MX"/>
          </a:p>
        </p:txBody>
      </p:sp>
    </p:spTree>
    <p:extLst>
      <p:ext uri="{BB962C8B-B14F-4D97-AF65-F5344CB8AC3E}">
        <p14:creationId xmlns:p14="http://schemas.microsoft.com/office/powerpoint/2010/main" val="1763724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109D39-C4A2-4DFF-9754-FFF75BA96E1C}" type="datetimeFigureOut">
              <a:rPr lang="es-MX" smtClean="0"/>
              <a:t>01/11/2024</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16CEF5C0-35D3-42DA-BC30-9A30899FCCD9}" type="slidenum">
              <a:rPr lang="es-MX" smtClean="0"/>
              <a:t>‹Nº›</a:t>
            </a:fld>
            <a:endParaRPr lang="es-MX"/>
          </a:p>
        </p:txBody>
      </p:sp>
    </p:spTree>
    <p:extLst>
      <p:ext uri="{BB962C8B-B14F-4D97-AF65-F5344CB8AC3E}">
        <p14:creationId xmlns:p14="http://schemas.microsoft.com/office/powerpoint/2010/main" val="2570678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s-ES"/>
              <a:t>Haga clic para modificar los estilos de texto del patrón</a:t>
            </a:r>
          </a:p>
        </p:txBody>
      </p:sp>
      <p:sp>
        <p:nvSpPr>
          <p:cNvPr id="5" name="Date Placeholder 4"/>
          <p:cNvSpPr>
            <a:spLocks noGrp="1"/>
          </p:cNvSpPr>
          <p:nvPr>
            <p:ph type="dt" sz="half" idx="10"/>
          </p:nvPr>
        </p:nvSpPr>
        <p:spPr/>
        <p:txBody>
          <a:bodyPr/>
          <a:lstStyle/>
          <a:p>
            <a:fld id="{E6109D39-C4A2-4DFF-9754-FFF75BA96E1C}" type="datetimeFigureOut">
              <a:rPr lang="es-MX" smtClean="0"/>
              <a:t>01/11/2024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16CEF5C0-35D3-42DA-BC30-9A30899FCCD9}" type="slidenum">
              <a:rPr lang="es-MX" smtClean="0"/>
              <a:t>‹Nº›</a:t>
            </a:fld>
            <a:endParaRPr lang="es-MX"/>
          </a:p>
        </p:txBody>
      </p:sp>
    </p:spTree>
    <p:extLst>
      <p:ext uri="{BB962C8B-B14F-4D97-AF65-F5344CB8AC3E}">
        <p14:creationId xmlns:p14="http://schemas.microsoft.com/office/powerpoint/2010/main" val="2439362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E6109D39-C4A2-4DFF-9754-FFF75BA96E1C}" type="datetimeFigureOut">
              <a:rPr lang="es-MX" smtClean="0"/>
              <a:t>01/11/2024</a:t>
            </a:fld>
            <a:endParaRPr lang="es-MX"/>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s-MX"/>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16CEF5C0-35D3-42DA-BC30-9A30899FCCD9}" type="slidenum">
              <a:rPr lang="es-MX" smtClean="0"/>
              <a:t>‹Nº›</a:t>
            </a:fld>
            <a:endParaRPr lang="es-MX"/>
          </a:p>
        </p:txBody>
      </p:sp>
    </p:spTree>
    <p:extLst>
      <p:ext uri="{BB962C8B-B14F-4D97-AF65-F5344CB8AC3E}">
        <p14:creationId xmlns:p14="http://schemas.microsoft.com/office/powerpoint/2010/main" val="422673047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E6109D39-C4A2-4DFF-9754-FFF75BA96E1C}" type="datetimeFigureOut">
              <a:rPr lang="es-MX" smtClean="0"/>
              <a:t>01/11/2024</a:t>
            </a:fld>
            <a:endParaRPr lang="es-MX"/>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s-MX"/>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16CEF5C0-35D3-42DA-BC30-9A30899FCCD9}" type="slidenum">
              <a:rPr lang="es-MX" smtClean="0"/>
              <a:t>‹Nº›</a:t>
            </a:fld>
            <a:endParaRPr lang="es-MX"/>
          </a:p>
        </p:txBody>
      </p:sp>
    </p:spTree>
    <p:extLst>
      <p:ext uri="{BB962C8B-B14F-4D97-AF65-F5344CB8AC3E}">
        <p14:creationId xmlns:p14="http://schemas.microsoft.com/office/powerpoint/2010/main" val="428898054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68A5D2-21DB-D5AF-6686-BCC74C87D78F}"/>
              </a:ext>
            </a:extLst>
          </p:cNvPr>
          <p:cNvSpPr>
            <a:spLocks noGrp="1"/>
          </p:cNvSpPr>
          <p:nvPr>
            <p:ph type="ctrTitle"/>
          </p:nvPr>
        </p:nvSpPr>
        <p:spPr>
          <a:xfrm>
            <a:off x="1524000" y="694953"/>
            <a:ext cx="9144000" cy="2387600"/>
          </a:xfrm>
        </p:spPr>
        <p:txBody>
          <a:bodyPr/>
          <a:lstStyle/>
          <a:p>
            <a:r>
              <a:rPr lang="es-MX" b="1" dirty="0">
                <a:solidFill>
                  <a:schemeClr val="tx2"/>
                </a:solidFill>
              </a:rPr>
              <a:t>ASISTENTE VIRTUAL</a:t>
            </a:r>
          </a:p>
        </p:txBody>
      </p:sp>
      <p:sp>
        <p:nvSpPr>
          <p:cNvPr id="3" name="Subtítulo 2">
            <a:extLst>
              <a:ext uri="{FF2B5EF4-FFF2-40B4-BE49-F238E27FC236}">
                <a16:creationId xmlns:a16="http://schemas.microsoft.com/office/drawing/2014/main" id="{36167479-D512-9507-CF2B-2F9D3369C03D}"/>
              </a:ext>
            </a:extLst>
          </p:cNvPr>
          <p:cNvSpPr>
            <a:spLocks noGrp="1"/>
          </p:cNvSpPr>
          <p:nvPr>
            <p:ph type="subTitle" idx="1"/>
          </p:nvPr>
        </p:nvSpPr>
        <p:spPr>
          <a:xfrm>
            <a:off x="1524000" y="3429000"/>
            <a:ext cx="9144000" cy="916174"/>
          </a:xfrm>
        </p:spPr>
        <p:txBody>
          <a:bodyPr>
            <a:normAutofit fontScale="92500" lnSpcReduction="20000"/>
          </a:bodyPr>
          <a:lstStyle/>
          <a:p>
            <a:pPr algn="ctr"/>
            <a:r>
              <a:rPr lang="es-MX" b="1" dirty="0">
                <a:solidFill>
                  <a:schemeClr val="tx2"/>
                </a:solidFill>
              </a:rPr>
              <a:t>PROTOTIPO DE PROYECTO MODULAR 2</a:t>
            </a:r>
          </a:p>
          <a:p>
            <a:pPr algn="ctr"/>
            <a:r>
              <a:rPr lang="es-MX" b="1" dirty="0">
                <a:solidFill>
                  <a:schemeClr val="tx2"/>
                </a:solidFill>
              </a:rPr>
              <a:t>SISTEMAS INTELIGENTES</a:t>
            </a:r>
          </a:p>
        </p:txBody>
      </p:sp>
      <p:sp>
        <p:nvSpPr>
          <p:cNvPr id="4" name="Subtítulo 2">
            <a:extLst>
              <a:ext uri="{FF2B5EF4-FFF2-40B4-BE49-F238E27FC236}">
                <a16:creationId xmlns:a16="http://schemas.microsoft.com/office/drawing/2014/main" id="{BB633960-F69B-3188-FE2B-9A95C5E47E30}"/>
              </a:ext>
            </a:extLst>
          </p:cNvPr>
          <p:cNvSpPr txBox="1">
            <a:spLocks/>
          </p:cNvSpPr>
          <p:nvPr/>
        </p:nvSpPr>
        <p:spPr>
          <a:xfrm>
            <a:off x="1524000" y="5937155"/>
            <a:ext cx="9144000" cy="69383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MX" sz="1800" dirty="0"/>
              <a:t>AGUERO RODRIGUEZ CHRISTIAN ALEXANDRE</a:t>
            </a:r>
          </a:p>
          <a:p>
            <a:r>
              <a:rPr lang="es-MX" sz="1800" dirty="0"/>
              <a:t>7MO DE ING. EN COMPUTACIÓN</a:t>
            </a:r>
          </a:p>
        </p:txBody>
      </p:sp>
    </p:spTree>
    <p:extLst>
      <p:ext uri="{BB962C8B-B14F-4D97-AF65-F5344CB8AC3E}">
        <p14:creationId xmlns:p14="http://schemas.microsoft.com/office/powerpoint/2010/main" val="4178214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7F03B9-DD5A-0376-9462-F1716F72D273}"/>
              </a:ext>
            </a:extLst>
          </p:cNvPr>
          <p:cNvSpPr>
            <a:spLocks noGrp="1"/>
          </p:cNvSpPr>
          <p:nvPr>
            <p:ph type="title"/>
          </p:nvPr>
        </p:nvSpPr>
        <p:spPr/>
        <p:txBody>
          <a:bodyPr/>
          <a:lstStyle/>
          <a:p>
            <a:r>
              <a:rPr lang="es-MX" dirty="0"/>
              <a:t>Algoritmo Árbol de decisión</a:t>
            </a:r>
          </a:p>
        </p:txBody>
      </p:sp>
      <p:sp>
        <p:nvSpPr>
          <p:cNvPr id="3" name="Marcador de contenido 2">
            <a:extLst>
              <a:ext uri="{FF2B5EF4-FFF2-40B4-BE49-F238E27FC236}">
                <a16:creationId xmlns:a16="http://schemas.microsoft.com/office/drawing/2014/main" id="{754F666C-7278-0EB9-19B9-613CA1E0CEC9}"/>
              </a:ext>
            </a:extLst>
          </p:cNvPr>
          <p:cNvSpPr>
            <a:spLocks noGrp="1"/>
          </p:cNvSpPr>
          <p:nvPr>
            <p:ph idx="1"/>
          </p:nvPr>
        </p:nvSpPr>
        <p:spPr/>
        <p:txBody>
          <a:bodyPr/>
          <a:lstStyle/>
          <a:p>
            <a:pPr marL="0" indent="0">
              <a:buNone/>
            </a:pPr>
            <a:r>
              <a:rPr lang="es-MX" dirty="0">
                <a:solidFill>
                  <a:schemeClr val="bg2"/>
                </a:solidFill>
              </a:rPr>
              <a:t>Se usa el árbol de decisión por su capacidad de ofrecer una estructura de clasificación intuitiva. Este tipo de modelo nos permite visualizar cómo se asignan las prioridades de manera transparente, ayudándonos a interpretar los factores críticos que influyen en la urgencia de cada tarea.</a:t>
            </a:r>
          </a:p>
        </p:txBody>
      </p:sp>
    </p:spTree>
    <p:extLst>
      <p:ext uri="{BB962C8B-B14F-4D97-AF65-F5344CB8AC3E}">
        <p14:creationId xmlns:p14="http://schemas.microsoft.com/office/powerpoint/2010/main" val="1920140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1E03C-90D8-BA9D-7869-DC85C9D87507}"/>
              </a:ext>
            </a:extLst>
          </p:cNvPr>
          <p:cNvSpPr>
            <a:spLocks noGrp="1"/>
          </p:cNvSpPr>
          <p:nvPr>
            <p:ph type="title"/>
          </p:nvPr>
        </p:nvSpPr>
        <p:spPr/>
        <p:txBody>
          <a:bodyPr/>
          <a:lstStyle/>
          <a:p>
            <a:r>
              <a:rPr lang="es-MX" dirty="0"/>
              <a:t>Árbol de decisión</a:t>
            </a:r>
          </a:p>
        </p:txBody>
      </p:sp>
      <p:sp>
        <p:nvSpPr>
          <p:cNvPr id="3" name="Marcador de contenido 2">
            <a:extLst>
              <a:ext uri="{FF2B5EF4-FFF2-40B4-BE49-F238E27FC236}">
                <a16:creationId xmlns:a16="http://schemas.microsoft.com/office/drawing/2014/main" id="{49AF080A-6400-1685-B60D-A85827966FBC}"/>
              </a:ext>
            </a:extLst>
          </p:cNvPr>
          <p:cNvSpPr>
            <a:spLocks noGrp="1"/>
          </p:cNvSpPr>
          <p:nvPr>
            <p:ph idx="1"/>
          </p:nvPr>
        </p:nvSpPr>
        <p:spPr/>
        <p:txBody>
          <a:bodyPr/>
          <a:lstStyle/>
          <a:p>
            <a:pPr marL="0" indent="0">
              <a:buNone/>
            </a:pPr>
            <a:r>
              <a:rPr lang="es-MX" dirty="0">
                <a:solidFill>
                  <a:schemeClr val="bg2"/>
                </a:solidFill>
              </a:rPr>
              <a:t>Matemáticamente, el árbol de decisión opera de la siguiente manera:</a:t>
            </a:r>
          </a:p>
          <a:p>
            <a:pPr marL="0" indent="0">
              <a:buNone/>
            </a:pPr>
            <a:r>
              <a:rPr lang="es-MX" b="1" dirty="0">
                <a:solidFill>
                  <a:schemeClr val="bg2"/>
                </a:solidFill>
              </a:rPr>
              <a:t>Entropía e Impureza</a:t>
            </a:r>
            <a:r>
              <a:rPr lang="es-MX" dirty="0">
                <a:solidFill>
                  <a:schemeClr val="bg2"/>
                </a:solidFill>
              </a:rPr>
              <a:t>:</a:t>
            </a:r>
          </a:p>
          <a:p>
            <a:pPr marL="0" indent="0">
              <a:buNone/>
            </a:pPr>
            <a:r>
              <a:rPr lang="es-MX" dirty="0">
                <a:solidFill>
                  <a:schemeClr val="bg2"/>
                </a:solidFill>
              </a:rPr>
              <a:t>Para decidir cómo dividir los datos en cada nodo, el árbol utiliza medidas de "impureza" para evaluar la calidad de las divisiones. Dos medidas comunes son la </a:t>
            </a:r>
            <a:r>
              <a:rPr lang="es-MX" b="1" dirty="0">
                <a:solidFill>
                  <a:schemeClr val="bg2"/>
                </a:solidFill>
              </a:rPr>
              <a:t>entropía</a:t>
            </a:r>
            <a:r>
              <a:rPr lang="es-MX" dirty="0">
                <a:solidFill>
                  <a:schemeClr val="bg2"/>
                </a:solidFill>
              </a:rPr>
              <a:t> y el </a:t>
            </a:r>
            <a:r>
              <a:rPr lang="es-MX" b="1" dirty="0">
                <a:solidFill>
                  <a:schemeClr val="bg2"/>
                </a:solidFill>
              </a:rPr>
              <a:t>índice de Gini</a:t>
            </a:r>
            <a:r>
              <a:rPr lang="es-MX" dirty="0">
                <a:solidFill>
                  <a:schemeClr val="bg2"/>
                </a:solidFill>
              </a:rPr>
              <a:t>. Estas métricas miden el grado de mezcla de clases en cada nodo. Cuanto más homogéneo es el nodo en términos de clase, menor es su impureza.</a:t>
            </a:r>
          </a:p>
          <a:p>
            <a:pPr marL="0" indent="0">
              <a:buNone/>
            </a:pPr>
            <a:endParaRPr lang="es-MX" dirty="0">
              <a:solidFill>
                <a:schemeClr val="bg2"/>
              </a:solidFill>
            </a:endParaRPr>
          </a:p>
        </p:txBody>
      </p:sp>
    </p:spTree>
    <p:extLst>
      <p:ext uri="{BB962C8B-B14F-4D97-AF65-F5344CB8AC3E}">
        <p14:creationId xmlns:p14="http://schemas.microsoft.com/office/powerpoint/2010/main" val="2319056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D893B1-1618-6684-CD54-43912BBCCA56}"/>
              </a:ext>
            </a:extLst>
          </p:cNvPr>
          <p:cNvSpPr>
            <a:spLocks noGrp="1"/>
          </p:cNvSpPr>
          <p:nvPr>
            <p:ph type="title"/>
          </p:nvPr>
        </p:nvSpPr>
        <p:spPr/>
        <p:txBody>
          <a:bodyPr/>
          <a:lstStyle/>
          <a:p>
            <a:r>
              <a:rPr lang="es-MX" dirty="0"/>
              <a:t>Integrar modelo a </a:t>
            </a:r>
            <a:r>
              <a:rPr lang="es-MX" dirty="0" err="1"/>
              <a:t>Flask</a:t>
            </a:r>
            <a:endParaRPr lang="es-MX" dirty="0"/>
          </a:p>
        </p:txBody>
      </p:sp>
      <p:sp>
        <p:nvSpPr>
          <p:cNvPr id="3" name="Marcador de contenido 2">
            <a:extLst>
              <a:ext uri="{FF2B5EF4-FFF2-40B4-BE49-F238E27FC236}">
                <a16:creationId xmlns:a16="http://schemas.microsoft.com/office/drawing/2014/main" id="{101DF860-C962-4717-FC29-E87E70BD2510}"/>
              </a:ext>
            </a:extLst>
          </p:cNvPr>
          <p:cNvSpPr>
            <a:spLocks noGrp="1"/>
          </p:cNvSpPr>
          <p:nvPr>
            <p:ph idx="1"/>
          </p:nvPr>
        </p:nvSpPr>
        <p:spPr/>
        <p:txBody>
          <a:bodyPr/>
          <a:lstStyle/>
          <a:p>
            <a:pPr marL="0" indent="0">
              <a:buNone/>
            </a:pPr>
            <a:r>
              <a:rPr lang="es-MX" dirty="0">
                <a:solidFill>
                  <a:schemeClr val="bg2"/>
                </a:solidFill>
              </a:rPr>
              <a:t>Integramos el modelo en una API REST usando </a:t>
            </a:r>
            <a:r>
              <a:rPr lang="es-MX" dirty="0" err="1">
                <a:solidFill>
                  <a:schemeClr val="bg2"/>
                </a:solidFill>
              </a:rPr>
              <a:t>Flask</a:t>
            </a:r>
            <a:r>
              <a:rPr lang="es-MX" dirty="0">
                <a:solidFill>
                  <a:schemeClr val="bg2"/>
                </a:solidFill>
              </a:rPr>
              <a:t>, facilitando su uso y accesibilidad. Las rutas principales incluyen /</a:t>
            </a:r>
            <a:r>
              <a:rPr lang="es-MX" dirty="0" err="1">
                <a:solidFill>
                  <a:schemeClr val="bg2"/>
                </a:solidFill>
              </a:rPr>
              <a:t>tasks</a:t>
            </a:r>
            <a:r>
              <a:rPr lang="es-MX" dirty="0">
                <a:solidFill>
                  <a:schemeClr val="bg2"/>
                </a:solidFill>
              </a:rPr>
              <a:t> para añadir y clasificar tareas, /</a:t>
            </a:r>
            <a:r>
              <a:rPr lang="es-MX" dirty="0" err="1">
                <a:solidFill>
                  <a:schemeClr val="bg2"/>
                </a:solidFill>
              </a:rPr>
              <a:t>tasks</a:t>
            </a:r>
            <a:r>
              <a:rPr lang="es-MX" dirty="0">
                <a:solidFill>
                  <a:schemeClr val="bg2"/>
                </a:solidFill>
              </a:rPr>
              <a:t>/&lt;id&gt; para actualizaciones, y una ruta para retroalimentación. Esta estructura permite un fácil despliegue y pruebas del modelo.</a:t>
            </a:r>
          </a:p>
        </p:txBody>
      </p:sp>
    </p:spTree>
    <p:extLst>
      <p:ext uri="{BB962C8B-B14F-4D97-AF65-F5344CB8AC3E}">
        <p14:creationId xmlns:p14="http://schemas.microsoft.com/office/powerpoint/2010/main" val="3378977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49EECA-2F44-A9E9-B704-551172877BDC}"/>
              </a:ext>
            </a:extLst>
          </p:cNvPr>
          <p:cNvSpPr>
            <a:spLocks noGrp="1"/>
          </p:cNvSpPr>
          <p:nvPr>
            <p:ph type="title"/>
          </p:nvPr>
        </p:nvSpPr>
        <p:spPr/>
        <p:txBody>
          <a:bodyPr/>
          <a:lstStyle/>
          <a:p>
            <a:r>
              <a:rPr lang="es-MX" dirty="0"/>
              <a:t>Pruebas en </a:t>
            </a:r>
            <a:r>
              <a:rPr lang="es-MX" dirty="0" err="1"/>
              <a:t>Postman</a:t>
            </a:r>
            <a:endParaRPr lang="es-MX" dirty="0"/>
          </a:p>
        </p:txBody>
      </p:sp>
      <p:sp>
        <p:nvSpPr>
          <p:cNvPr id="3" name="Marcador de contenido 2">
            <a:extLst>
              <a:ext uri="{FF2B5EF4-FFF2-40B4-BE49-F238E27FC236}">
                <a16:creationId xmlns:a16="http://schemas.microsoft.com/office/drawing/2014/main" id="{B3269CC5-2DF4-3C99-06AA-A5E22F0ED3C3}"/>
              </a:ext>
            </a:extLst>
          </p:cNvPr>
          <p:cNvSpPr>
            <a:spLocks noGrp="1"/>
          </p:cNvSpPr>
          <p:nvPr>
            <p:ph idx="1"/>
          </p:nvPr>
        </p:nvSpPr>
        <p:spPr/>
        <p:txBody>
          <a:bodyPr/>
          <a:lstStyle/>
          <a:p>
            <a:pPr marL="0" indent="0">
              <a:buNone/>
            </a:pPr>
            <a:r>
              <a:rPr lang="es-MX" dirty="0">
                <a:solidFill>
                  <a:schemeClr val="bg2"/>
                </a:solidFill>
              </a:rPr>
              <a:t>Se probó la API con </a:t>
            </a:r>
            <a:r>
              <a:rPr lang="es-MX" dirty="0" err="1">
                <a:solidFill>
                  <a:schemeClr val="bg2"/>
                </a:solidFill>
              </a:rPr>
              <a:t>Postman</a:t>
            </a:r>
            <a:r>
              <a:rPr lang="es-MX" dirty="0">
                <a:solidFill>
                  <a:schemeClr val="bg2"/>
                </a:solidFill>
              </a:rPr>
              <a:t> para verificar su funcionamiento. A través de solicitudes POST y GET, se simuló diferentes clasificaciones de tareas y validamos que el modelo devuelva las prioridades correctamente en formato JSON. Este proceso asegura que el modelo responda de forma precisa y eficiente.</a:t>
            </a:r>
          </a:p>
        </p:txBody>
      </p:sp>
    </p:spTree>
    <p:extLst>
      <p:ext uri="{BB962C8B-B14F-4D97-AF65-F5344CB8AC3E}">
        <p14:creationId xmlns:p14="http://schemas.microsoft.com/office/powerpoint/2010/main" val="42090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5979CE6F-B2C4-2010-690F-964E4FD47E2F}"/>
              </a:ext>
            </a:extLst>
          </p:cNvPr>
          <p:cNvSpPr>
            <a:spLocks noGrp="1"/>
          </p:cNvSpPr>
          <p:nvPr>
            <p:ph type="title"/>
          </p:nvPr>
        </p:nvSpPr>
        <p:spPr>
          <a:xfrm>
            <a:off x="838200" y="500062"/>
            <a:ext cx="10515600" cy="1325563"/>
          </a:xfrm>
        </p:spPr>
        <p:txBody>
          <a:bodyPr/>
          <a:lstStyle/>
          <a:p>
            <a:r>
              <a:rPr lang="es-MX" dirty="0"/>
              <a:t> Impacto en la Productividad</a:t>
            </a:r>
          </a:p>
        </p:txBody>
      </p:sp>
      <p:sp>
        <p:nvSpPr>
          <p:cNvPr id="3" name="Marcador de contenido 2">
            <a:extLst>
              <a:ext uri="{FF2B5EF4-FFF2-40B4-BE49-F238E27FC236}">
                <a16:creationId xmlns:a16="http://schemas.microsoft.com/office/drawing/2014/main" id="{EAFE47BC-2749-5BD4-C581-6DFB01241388}"/>
              </a:ext>
            </a:extLst>
          </p:cNvPr>
          <p:cNvSpPr>
            <a:spLocks noGrp="1"/>
          </p:cNvSpPr>
          <p:nvPr>
            <p:ph idx="1"/>
          </p:nvPr>
        </p:nvSpPr>
        <p:spPr>
          <a:xfrm>
            <a:off x="838200" y="2444604"/>
            <a:ext cx="10515600" cy="3338046"/>
          </a:xfrm>
        </p:spPr>
        <p:txBody>
          <a:bodyPr/>
          <a:lstStyle/>
          <a:p>
            <a:r>
              <a:rPr lang="es-MX" dirty="0">
                <a:solidFill>
                  <a:schemeClr val="bg2"/>
                </a:solidFill>
              </a:rPr>
              <a:t>Estudios muestran que el cambio constante entre tareas y la multitarea pueden reducir la productividad entre un </a:t>
            </a:r>
            <a:r>
              <a:rPr lang="es-MX" b="1" dirty="0">
                <a:solidFill>
                  <a:schemeClr val="bg2"/>
                </a:solidFill>
              </a:rPr>
              <a:t>20% y un 40%</a:t>
            </a:r>
            <a:r>
              <a:rPr lang="es-MX" dirty="0">
                <a:solidFill>
                  <a:schemeClr val="bg2"/>
                </a:solidFill>
              </a:rPr>
              <a:t> debido a la "pérdida de enfoque" (American </a:t>
            </a:r>
            <a:r>
              <a:rPr lang="es-MX" dirty="0" err="1">
                <a:solidFill>
                  <a:schemeClr val="bg2"/>
                </a:solidFill>
              </a:rPr>
              <a:t>Psychological</a:t>
            </a:r>
            <a:r>
              <a:rPr lang="es-MX" dirty="0">
                <a:solidFill>
                  <a:schemeClr val="bg2"/>
                </a:solidFill>
              </a:rPr>
              <a:t> </a:t>
            </a:r>
            <a:r>
              <a:rPr lang="es-MX" dirty="0" err="1">
                <a:solidFill>
                  <a:schemeClr val="bg2"/>
                </a:solidFill>
              </a:rPr>
              <a:t>Association</a:t>
            </a:r>
            <a:r>
              <a:rPr lang="es-MX" dirty="0">
                <a:solidFill>
                  <a:schemeClr val="bg2"/>
                </a:solidFill>
              </a:rPr>
              <a:t>).</a:t>
            </a:r>
          </a:p>
          <a:p>
            <a:r>
              <a:rPr lang="es-MX" dirty="0">
                <a:solidFill>
                  <a:schemeClr val="bg2"/>
                </a:solidFill>
              </a:rPr>
              <a:t>Las personas dedican </a:t>
            </a:r>
            <a:r>
              <a:rPr lang="es-MX" b="1" dirty="0">
                <a:solidFill>
                  <a:schemeClr val="bg2"/>
                </a:solidFill>
              </a:rPr>
              <a:t>10-15 minutos en promedio</a:t>
            </a:r>
            <a:r>
              <a:rPr lang="es-MX" dirty="0">
                <a:solidFill>
                  <a:schemeClr val="bg2"/>
                </a:solidFill>
              </a:rPr>
              <a:t> solo para decidir cuál tarea es la más urgente y relevante en ese momento. Esto, sumado a los cambios frecuentes de tareas, impacta gravemente el rendimiento diario (</a:t>
            </a:r>
            <a:r>
              <a:rPr lang="es-MX" dirty="0" err="1">
                <a:solidFill>
                  <a:schemeClr val="bg2"/>
                </a:solidFill>
              </a:rPr>
              <a:t>University</a:t>
            </a:r>
            <a:r>
              <a:rPr lang="es-MX" dirty="0">
                <a:solidFill>
                  <a:schemeClr val="bg2"/>
                </a:solidFill>
              </a:rPr>
              <a:t> </a:t>
            </a:r>
            <a:r>
              <a:rPr lang="es-MX" dirty="0" err="1">
                <a:solidFill>
                  <a:schemeClr val="bg2"/>
                </a:solidFill>
              </a:rPr>
              <a:t>of</a:t>
            </a:r>
            <a:r>
              <a:rPr lang="es-MX" dirty="0">
                <a:solidFill>
                  <a:schemeClr val="bg2"/>
                </a:solidFill>
              </a:rPr>
              <a:t> California, Irvine).</a:t>
            </a:r>
          </a:p>
        </p:txBody>
      </p:sp>
    </p:spTree>
    <p:extLst>
      <p:ext uri="{BB962C8B-B14F-4D97-AF65-F5344CB8AC3E}">
        <p14:creationId xmlns:p14="http://schemas.microsoft.com/office/powerpoint/2010/main" val="3406011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110C16-F6F0-9157-9254-15C14ECF71FD}"/>
              </a:ext>
            </a:extLst>
          </p:cNvPr>
          <p:cNvSpPr>
            <a:spLocks noGrp="1"/>
          </p:cNvSpPr>
          <p:nvPr>
            <p:ph type="title"/>
          </p:nvPr>
        </p:nvSpPr>
        <p:spPr/>
        <p:txBody>
          <a:bodyPr/>
          <a:lstStyle/>
          <a:p>
            <a:r>
              <a:rPr lang="es-MX" dirty="0"/>
              <a:t>Estrés por una Mala Gestión de Tareas</a:t>
            </a:r>
          </a:p>
        </p:txBody>
      </p:sp>
      <p:sp>
        <p:nvSpPr>
          <p:cNvPr id="3" name="Marcador de contenido 2">
            <a:extLst>
              <a:ext uri="{FF2B5EF4-FFF2-40B4-BE49-F238E27FC236}">
                <a16:creationId xmlns:a16="http://schemas.microsoft.com/office/drawing/2014/main" id="{8494B136-C75F-17E2-A1E0-6FC477D17BE4}"/>
              </a:ext>
            </a:extLst>
          </p:cNvPr>
          <p:cNvSpPr>
            <a:spLocks noGrp="1"/>
          </p:cNvSpPr>
          <p:nvPr>
            <p:ph idx="1"/>
          </p:nvPr>
        </p:nvSpPr>
        <p:spPr/>
        <p:txBody>
          <a:bodyPr/>
          <a:lstStyle/>
          <a:p>
            <a:r>
              <a:rPr lang="es-MX" dirty="0">
                <a:solidFill>
                  <a:schemeClr val="bg2"/>
                </a:solidFill>
              </a:rPr>
              <a:t>Según la American </a:t>
            </a:r>
            <a:r>
              <a:rPr lang="es-MX" dirty="0" err="1">
                <a:solidFill>
                  <a:schemeClr val="bg2"/>
                </a:solidFill>
              </a:rPr>
              <a:t>Institute</a:t>
            </a:r>
            <a:r>
              <a:rPr lang="es-MX" dirty="0">
                <a:solidFill>
                  <a:schemeClr val="bg2"/>
                </a:solidFill>
              </a:rPr>
              <a:t> </a:t>
            </a:r>
            <a:r>
              <a:rPr lang="es-MX" dirty="0" err="1">
                <a:solidFill>
                  <a:schemeClr val="bg2"/>
                </a:solidFill>
              </a:rPr>
              <a:t>of</a:t>
            </a:r>
            <a:r>
              <a:rPr lang="es-MX" dirty="0">
                <a:solidFill>
                  <a:schemeClr val="bg2"/>
                </a:solidFill>
              </a:rPr>
              <a:t> Stress, más del 65% de las personas reportan que su estrés proviene de la falta de claridad en las prioridades laborales y la sobrecarga de tareas.</a:t>
            </a:r>
          </a:p>
          <a:p>
            <a:r>
              <a:rPr lang="es-MX" dirty="0">
                <a:solidFill>
                  <a:schemeClr val="bg2"/>
                </a:solidFill>
              </a:rPr>
              <a:t>El estrés derivado de una mala gestión de tareas está relacionado con el 25% de las bajas laborales en ambientes de alta presión, como oficinas y empresas tecnológicas.</a:t>
            </a:r>
          </a:p>
        </p:txBody>
      </p:sp>
    </p:spTree>
    <p:extLst>
      <p:ext uri="{BB962C8B-B14F-4D97-AF65-F5344CB8AC3E}">
        <p14:creationId xmlns:p14="http://schemas.microsoft.com/office/powerpoint/2010/main" val="3333206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5F2DD6-8D0C-4846-A2CF-86797F7DC40F}"/>
              </a:ext>
            </a:extLst>
          </p:cNvPr>
          <p:cNvSpPr>
            <a:spLocks noGrp="1"/>
          </p:cNvSpPr>
          <p:nvPr>
            <p:ph type="title"/>
          </p:nvPr>
        </p:nvSpPr>
        <p:spPr/>
        <p:txBody>
          <a:bodyPr/>
          <a:lstStyle/>
          <a:p>
            <a:r>
              <a:rPr lang="es-MX" dirty="0"/>
              <a:t>Estadísticas sobre el Valor de un Sistema Automatizado de Prioridades</a:t>
            </a:r>
          </a:p>
        </p:txBody>
      </p:sp>
      <p:sp>
        <p:nvSpPr>
          <p:cNvPr id="3" name="Marcador de contenido 2">
            <a:extLst>
              <a:ext uri="{FF2B5EF4-FFF2-40B4-BE49-F238E27FC236}">
                <a16:creationId xmlns:a16="http://schemas.microsoft.com/office/drawing/2014/main" id="{201ADAFE-393C-F40C-D5D5-968BEC53A779}"/>
              </a:ext>
            </a:extLst>
          </p:cNvPr>
          <p:cNvSpPr>
            <a:spLocks noGrp="1"/>
          </p:cNvSpPr>
          <p:nvPr>
            <p:ph idx="1"/>
          </p:nvPr>
        </p:nvSpPr>
        <p:spPr/>
        <p:txBody>
          <a:bodyPr/>
          <a:lstStyle/>
          <a:p>
            <a:r>
              <a:rPr lang="es-MX" dirty="0">
                <a:solidFill>
                  <a:schemeClr val="bg2"/>
                </a:solidFill>
              </a:rPr>
              <a:t>Empresas que han implementado asistentes inteligentes o sistemas de organización automatizada reportaron un aumento en la productividad de hasta un 25% (Harvard Business </a:t>
            </a:r>
            <a:r>
              <a:rPr lang="es-MX" dirty="0" err="1">
                <a:solidFill>
                  <a:schemeClr val="bg2"/>
                </a:solidFill>
              </a:rPr>
              <a:t>Review</a:t>
            </a:r>
            <a:r>
              <a:rPr lang="es-MX" dirty="0">
                <a:solidFill>
                  <a:schemeClr val="bg2"/>
                </a:solidFill>
              </a:rPr>
              <a:t>).</a:t>
            </a:r>
          </a:p>
          <a:p>
            <a:r>
              <a:rPr lang="es-MX" dirty="0">
                <a:solidFill>
                  <a:schemeClr val="bg2"/>
                </a:solidFill>
              </a:rPr>
              <a:t>Los sistemas de clasificación automática permiten a los usuarios ahorrar un promedio de 5-10 horas al mes en planificación, según datos recopilados por McKinsey &amp; Company.</a:t>
            </a:r>
          </a:p>
        </p:txBody>
      </p:sp>
    </p:spTree>
    <p:extLst>
      <p:ext uri="{BB962C8B-B14F-4D97-AF65-F5344CB8AC3E}">
        <p14:creationId xmlns:p14="http://schemas.microsoft.com/office/powerpoint/2010/main" val="958539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C52E7D-AEC7-DC86-40D5-EF30E787DC84}"/>
              </a:ext>
            </a:extLst>
          </p:cNvPr>
          <p:cNvSpPr>
            <a:spLocks noGrp="1"/>
          </p:cNvSpPr>
          <p:nvPr>
            <p:ph type="title"/>
          </p:nvPr>
        </p:nvSpPr>
        <p:spPr>
          <a:xfrm>
            <a:off x="838200" y="1336954"/>
            <a:ext cx="10515600" cy="1325563"/>
          </a:xfrm>
        </p:spPr>
        <p:txBody>
          <a:bodyPr/>
          <a:lstStyle/>
          <a:p>
            <a:pPr algn="ctr"/>
            <a:r>
              <a:rPr lang="es-MX" dirty="0"/>
              <a:t>NECESIDAD</a:t>
            </a:r>
          </a:p>
        </p:txBody>
      </p:sp>
      <p:sp>
        <p:nvSpPr>
          <p:cNvPr id="4" name="Título 1">
            <a:extLst>
              <a:ext uri="{FF2B5EF4-FFF2-40B4-BE49-F238E27FC236}">
                <a16:creationId xmlns:a16="http://schemas.microsoft.com/office/drawing/2014/main" id="{FEF90909-2761-B415-BD9A-88468A3636D8}"/>
              </a:ext>
            </a:extLst>
          </p:cNvPr>
          <p:cNvSpPr txBox="1">
            <a:spLocks/>
          </p:cNvSpPr>
          <p:nvPr/>
        </p:nvSpPr>
        <p:spPr>
          <a:xfrm>
            <a:off x="838200" y="2662517"/>
            <a:ext cx="10515600" cy="1325563"/>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dirty="0">
                <a:solidFill>
                  <a:schemeClr val="bg2"/>
                </a:solidFill>
              </a:rPr>
              <a:t>El asistente virtual busca resolver este problema, ayudando al usuario a identificar y clasificar automáticamente la urgencia e importancia de cada tarea.</a:t>
            </a:r>
          </a:p>
        </p:txBody>
      </p:sp>
    </p:spTree>
    <p:extLst>
      <p:ext uri="{BB962C8B-B14F-4D97-AF65-F5344CB8AC3E}">
        <p14:creationId xmlns:p14="http://schemas.microsoft.com/office/powerpoint/2010/main" val="1525276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F227F5-E321-9053-23CA-1700E9C2B632}"/>
              </a:ext>
            </a:extLst>
          </p:cNvPr>
          <p:cNvSpPr>
            <a:spLocks noGrp="1"/>
          </p:cNvSpPr>
          <p:nvPr>
            <p:ph type="title"/>
          </p:nvPr>
        </p:nvSpPr>
        <p:spPr/>
        <p:txBody>
          <a:bodyPr/>
          <a:lstStyle/>
          <a:p>
            <a:r>
              <a:rPr lang="es-MX" dirty="0"/>
              <a:t>Contexto</a:t>
            </a:r>
          </a:p>
        </p:txBody>
      </p:sp>
      <p:sp>
        <p:nvSpPr>
          <p:cNvPr id="3" name="Marcador de contenido 2">
            <a:extLst>
              <a:ext uri="{FF2B5EF4-FFF2-40B4-BE49-F238E27FC236}">
                <a16:creationId xmlns:a16="http://schemas.microsoft.com/office/drawing/2014/main" id="{572E15BA-92DC-8CE6-1202-A3AF440F0A97}"/>
              </a:ext>
            </a:extLst>
          </p:cNvPr>
          <p:cNvSpPr>
            <a:spLocks noGrp="1"/>
          </p:cNvSpPr>
          <p:nvPr>
            <p:ph idx="1"/>
          </p:nvPr>
        </p:nvSpPr>
        <p:spPr/>
        <p:txBody>
          <a:bodyPr/>
          <a:lstStyle/>
          <a:p>
            <a:pPr marL="0" indent="0">
              <a:buNone/>
            </a:pPr>
            <a:r>
              <a:rPr lang="es-MX" dirty="0">
                <a:solidFill>
                  <a:schemeClr val="bg2"/>
                </a:solidFill>
              </a:rPr>
              <a:t>Desarrollar un asistente virtual inteligente que facilite la organización y priorización de tareas personales, optimizando la gestión del tiempo y mejorando la productividad a través de la clasificación automática de la urgencia e importancia de cada tarea.</a:t>
            </a:r>
          </a:p>
        </p:txBody>
      </p:sp>
    </p:spTree>
    <p:extLst>
      <p:ext uri="{BB962C8B-B14F-4D97-AF65-F5344CB8AC3E}">
        <p14:creationId xmlns:p14="http://schemas.microsoft.com/office/powerpoint/2010/main" val="2395811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CAE04C-4811-E765-3B03-C353A68D4FBD}"/>
              </a:ext>
            </a:extLst>
          </p:cNvPr>
          <p:cNvSpPr>
            <a:spLocks noGrp="1"/>
          </p:cNvSpPr>
          <p:nvPr>
            <p:ph type="title"/>
          </p:nvPr>
        </p:nvSpPr>
        <p:spPr>
          <a:xfrm>
            <a:off x="838200" y="794730"/>
            <a:ext cx="10515600" cy="1325563"/>
          </a:xfrm>
        </p:spPr>
        <p:txBody>
          <a:bodyPr/>
          <a:lstStyle/>
          <a:p>
            <a:r>
              <a:rPr lang="es-MX" dirty="0"/>
              <a:t>Clasificación</a:t>
            </a:r>
          </a:p>
        </p:txBody>
      </p:sp>
      <p:sp>
        <p:nvSpPr>
          <p:cNvPr id="3" name="Marcador de contenido 2">
            <a:extLst>
              <a:ext uri="{FF2B5EF4-FFF2-40B4-BE49-F238E27FC236}">
                <a16:creationId xmlns:a16="http://schemas.microsoft.com/office/drawing/2014/main" id="{730F2DED-1E66-141B-4119-C36034B239DF}"/>
              </a:ext>
            </a:extLst>
          </p:cNvPr>
          <p:cNvSpPr>
            <a:spLocks noGrp="1"/>
          </p:cNvSpPr>
          <p:nvPr>
            <p:ph idx="1"/>
          </p:nvPr>
        </p:nvSpPr>
        <p:spPr>
          <a:xfrm>
            <a:off x="838200" y="2766218"/>
            <a:ext cx="10515600" cy="1325563"/>
          </a:xfrm>
        </p:spPr>
        <p:txBody>
          <a:bodyPr/>
          <a:lstStyle/>
          <a:p>
            <a:pPr marL="0" indent="0">
              <a:buNone/>
            </a:pPr>
            <a:r>
              <a:rPr lang="es-MX" dirty="0">
                <a:solidFill>
                  <a:schemeClr val="bg2"/>
                </a:solidFill>
              </a:rPr>
              <a:t>El objetivo fue crear un modelo que clasifique automáticamente las tareas según su nivel de urgencia e importancia, utilizando un enfoque de árboles de decisión.</a:t>
            </a:r>
          </a:p>
        </p:txBody>
      </p:sp>
    </p:spTree>
    <p:extLst>
      <p:ext uri="{BB962C8B-B14F-4D97-AF65-F5344CB8AC3E}">
        <p14:creationId xmlns:p14="http://schemas.microsoft.com/office/powerpoint/2010/main" val="1633133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A9288C-8666-83A1-1EA9-D944EE53A029}"/>
              </a:ext>
            </a:extLst>
          </p:cNvPr>
          <p:cNvSpPr>
            <a:spLocks noGrp="1"/>
          </p:cNvSpPr>
          <p:nvPr>
            <p:ph type="title"/>
          </p:nvPr>
        </p:nvSpPr>
        <p:spPr/>
        <p:txBody>
          <a:bodyPr/>
          <a:lstStyle/>
          <a:p>
            <a:r>
              <a:rPr lang="es-MX" dirty="0" err="1"/>
              <a:t>Dataset</a:t>
            </a:r>
            <a:r>
              <a:rPr lang="es-MX" dirty="0"/>
              <a:t> de entrenamiento</a:t>
            </a:r>
          </a:p>
        </p:txBody>
      </p:sp>
      <p:pic>
        <p:nvPicPr>
          <p:cNvPr id="9" name="Marcador de contenido 8">
            <a:extLst>
              <a:ext uri="{FF2B5EF4-FFF2-40B4-BE49-F238E27FC236}">
                <a16:creationId xmlns:a16="http://schemas.microsoft.com/office/drawing/2014/main" id="{B9F1B920-F05E-068C-4C90-38B8ED7EBDA9}"/>
              </a:ext>
            </a:extLst>
          </p:cNvPr>
          <p:cNvPicPr>
            <a:picLocks noGrp="1" noChangeAspect="1"/>
          </p:cNvPicPr>
          <p:nvPr>
            <p:ph idx="1"/>
          </p:nvPr>
        </p:nvPicPr>
        <p:blipFill>
          <a:blip r:embed="rId2"/>
          <a:stretch>
            <a:fillRect/>
          </a:stretch>
        </p:blipFill>
        <p:spPr>
          <a:xfrm>
            <a:off x="2325159" y="2011363"/>
            <a:ext cx="7455956" cy="3767137"/>
          </a:xfrm>
        </p:spPr>
      </p:pic>
    </p:spTree>
    <p:extLst>
      <p:ext uri="{BB962C8B-B14F-4D97-AF65-F5344CB8AC3E}">
        <p14:creationId xmlns:p14="http://schemas.microsoft.com/office/powerpoint/2010/main" val="613609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DDF9E1-0A29-CE11-CA8C-6DB5EE2E5647}"/>
              </a:ext>
            </a:extLst>
          </p:cNvPr>
          <p:cNvSpPr>
            <a:spLocks noGrp="1"/>
          </p:cNvSpPr>
          <p:nvPr>
            <p:ph type="title"/>
          </p:nvPr>
        </p:nvSpPr>
        <p:spPr/>
        <p:txBody>
          <a:bodyPr/>
          <a:lstStyle/>
          <a:p>
            <a:r>
              <a:rPr lang="es-MX" dirty="0"/>
              <a:t>Descripción del </a:t>
            </a:r>
            <a:r>
              <a:rPr lang="es-MX" dirty="0" err="1"/>
              <a:t>Dataset</a:t>
            </a:r>
            <a:endParaRPr lang="es-MX" dirty="0"/>
          </a:p>
        </p:txBody>
      </p:sp>
      <p:sp>
        <p:nvSpPr>
          <p:cNvPr id="3" name="Marcador de contenido 2">
            <a:extLst>
              <a:ext uri="{FF2B5EF4-FFF2-40B4-BE49-F238E27FC236}">
                <a16:creationId xmlns:a16="http://schemas.microsoft.com/office/drawing/2014/main" id="{4EFB0083-A5E1-CD63-CE89-272079FAB2D8}"/>
              </a:ext>
            </a:extLst>
          </p:cNvPr>
          <p:cNvSpPr>
            <a:spLocks noGrp="1"/>
          </p:cNvSpPr>
          <p:nvPr>
            <p:ph idx="1"/>
          </p:nvPr>
        </p:nvSpPr>
        <p:spPr/>
        <p:txBody>
          <a:bodyPr/>
          <a:lstStyle/>
          <a:p>
            <a:pPr marL="0" indent="0">
              <a:buNone/>
            </a:pPr>
            <a:r>
              <a:rPr lang="es-MX" dirty="0">
                <a:solidFill>
                  <a:schemeClr val="bg2"/>
                </a:solidFill>
              </a:rPr>
              <a:t>El conjunto de datos incluye diversas características de cada tarea, como la urgencia, importancia, prioridad externa, días restantes para la fecha límite, y otros factores que impactan en la clasificación de su prioridad. Cada columna contribuye a comprender la relevancia de la tarea y su impacto potencial.</a:t>
            </a:r>
          </a:p>
        </p:txBody>
      </p:sp>
    </p:spTree>
    <p:extLst>
      <p:ext uri="{BB962C8B-B14F-4D97-AF65-F5344CB8AC3E}">
        <p14:creationId xmlns:p14="http://schemas.microsoft.com/office/powerpoint/2010/main" val="244779758"/>
      </p:ext>
    </p:extLst>
  </p:cSld>
  <p:clrMapOvr>
    <a:masterClrMapping/>
  </p:clrMapOvr>
</p:sld>
</file>

<file path=ppt/theme/theme1.xml><?xml version="1.0" encoding="utf-8"?>
<a:theme xmlns:a="http://schemas.openxmlformats.org/drawingml/2006/main" name="Metropolitano">
  <a:themeElements>
    <a:clrScheme name="Metropolitano">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o">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TM03457491[[fn=Metropolitano]]</Template>
  <TotalTime>429</TotalTime>
  <Words>644</Words>
  <Application>Microsoft Office PowerPoint</Application>
  <PresentationFormat>Panorámica</PresentationFormat>
  <Paragraphs>34</Paragraphs>
  <Slides>13</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Aptos</vt:lpstr>
      <vt:lpstr>Arial</vt:lpstr>
      <vt:lpstr>Calibri Light</vt:lpstr>
      <vt:lpstr>Metropolitano</vt:lpstr>
      <vt:lpstr>ASISTENTE VIRTUAL</vt:lpstr>
      <vt:lpstr> Impacto en la Productividad</vt:lpstr>
      <vt:lpstr>Estrés por una Mala Gestión de Tareas</vt:lpstr>
      <vt:lpstr>Estadísticas sobre el Valor de un Sistema Automatizado de Prioridades</vt:lpstr>
      <vt:lpstr>NECESIDAD</vt:lpstr>
      <vt:lpstr>Contexto</vt:lpstr>
      <vt:lpstr>Clasificación</vt:lpstr>
      <vt:lpstr>Dataset de entrenamiento</vt:lpstr>
      <vt:lpstr>Descripción del Dataset</vt:lpstr>
      <vt:lpstr>Algoritmo Árbol de decisión</vt:lpstr>
      <vt:lpstr>Árbol de decisión</vt:lpstr>
      <vt:lpstr>Integrar modelo a Flask</vt:lpstr>
      <vt:lpstr>Pruebas en Postman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Sandra Rodriguez</dc:creator>
  <cp:lastModifiedBy>Sandra Rodriguez</cp:lastModifiedBy>
  <cp:revision>2</cp:revision>
  <dcterms:created xsi:type="dcterms:W3CDTF">2024-11-01T13:04:36Z</dcterms:created>
  <dcterms:modified xsi:type="dcterms:W3CDTF">2024-11-01T20:23:30Z</dcterms:modified>
</cp:coreProperties>
</file>