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3043" autoAdjust="0"/>
  </p:normalViewPr>
  <p:slideViewPr>
    <p:cSldViewPr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64A-DFC0-44B8-9B7D-B933F2637A11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9CB02-5650-452C-B0A2-0739D63967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the sample as spread out as possible, but the later sample points will be less informative than the earlier ones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We want the sample points as congregated around the nodes as possible, but a measurement takes a finite time to take, so we can fit only as much within a given time frame </a:t>
            </a:r>
            <a:r>
              <a:rPr lang="en-US" baseline="0" dirty="0" smtClean="0"/>
              <a:t>(unless we decrease the precision of a measurement; counts/measurement</a:t>
            </a:r>
            <a:r>
              <a:rPr lang="en-US" baseline="0" dirty="0" smtClean="0"/>
              <a:t>), and while we wait for the next node, the measurements’ </a:t>
            </a:r>
            <a:r>
              <a:rPr lang="en-US" baseline="0" dirty="0" err="1" smtClean="0"/>
              <a:t>informativity</a:t>
            </a:r>
            <a:r>
              <a:rPr lang="en-US" baseline="0" dirty="0" smtClean="0"/>
              <a:t> falls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From</a:t>
            </a:r>
            <a:r>
              <a:rPr lang="en-US" baseline="0" dirty="0" smtClean="0"/>
              <a:t> Spread, compute the number of nodes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Measurement error as a function of the number of counts/measurement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From required standard error, Spread, and measurement error compute 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Express F via the number of nodes, measurements/node; F = n(</a:t>
            </a:r>
            <a:r>
              <a:rPr lang="en-US" baseline="0" dirty="0" err="1" smtClean="0"/>
              <a:t>meas</a:t>
            </a:r>
            <a:r>
              <a:rPr lang="en-US" baseline="0" dirty="0" smtClean="0"/>
              <a:t>/node) * fraction * x01; x01 is the mean value of fisher info in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region, hence determined by the </a:t>
            </a:r>
            <a:r>
              <a:rPr lang="en-US" b="1" baseline="0" dirty="0" smtClean="0"/>
              <a:t>compaction factor</a:t>
            </a:r>
            <a:r>
              <a:rPr lang="en-US" b="0" baseline="0" dirty="0" smtClean="0"/>
              <a:t>. x01 = tau/2 + sin (w*tau)/(2*w), tau = measurement pulse uptime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Equate the latter two, can now compute tau; can compute</a:t>
            </a:r>
            <a:r>
              <a:rPr lang="en-US" baseline="0" dirty="0" smtClean="0"/>
              <a:t> the </a:t>
            </a:r>
            <a:r>
              <a:rPr lang="en-US" baseline="0" smtClean="0"/>
              <a:t>duty 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719138" y="5048250"/>
            <a:ext cx="3810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1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20. Januar 2017</a:t>
            </a:fld>
            <a:endParaRPr lang="de-DE" altLang="en-US" sz="1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1079500" y="933450"/>
            <a:ext cx="247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9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613" y="254000"/>
            <a:ext cx="251777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3070225"/>
            <a:ext cx="7772400" cy="719138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3860800"/>
            <a:ext cx="7740650" cy="647700"/>
          </a:xfrm>
        </p:spPr>
        <p:txBody>
          <a:bodyPr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8438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539750" y="6477000"/>
            <a:ext cx="755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20. Januar 2017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8328025" y="6477000"/>
            <a:ext cx="465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smtClean="0">
                <a:solidFill>
                  <a:srgbClr val="005B82"/>
                </a:solidFill>
                <a:cs typeface="+mn-cs"/>
              </a:rPr>
              <a:t>Folie </a:t>
            </a:r>
            <a:fld id="{0E700D43-BC8A-44E0-BD40-575359365503}" type="slidenum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sz="2700" b="1" cap="all" dirty="0"/>
              <a:t>Statistical precision in </a:t>
            </a:r>
            <a:r>
              <a:rPr lang="ru-RU" sz="2700" b="1" cap="all" dirty="0" err="1"/>
              <a:t>charged</a:t>
            </a:r>
            <a:r>
              <a:rPr lang="ru-RU" sz="2700" b="1" cap="all" dirty="0"/>
              <a:t> </a:t>
            </a:r>
            <a:r>
              <a:rPr lang="ru-RU" sz="2700" b="1" cap="all" dirty="0" err="1"/>
              <a:t>particle</a:t>
            </a:r>
            <a:r>
              <a:rPr lang="ru-RU" sz="2700" b="1" cap="all" dirty="0"/>
              <a:t> </a:t>
            </a:r>
            <a:r>
              <a:rPr lang="en-US" sz="2700" b="1" cap="all" dirty="0"/>
              <a:t>EDM </a:t>
            </a:r>
            <a:r>
              <a:rPr lang="ru-RU" sz="2700" b="1" cap="all" dirty="0" err="1"/>
              <a:t>search</a:t>
            </a:r>
            <a:r>
              <a:rPr lang="ru-RU" sz="2700" b="1" cap="all" dirty="0"/>
              <a:t> </a:t>
            </a:r>
            <a:r>
              <a:rPr lang="ru-RU" sz="2700" b="1" cap="all" dirty="0" err="1"/>
              <a:t>in</a:t>
            </a:r>
            <a:r>
              <a:rPr lang="ru-RU" sz="2700" b="1" cap="all" dirty="0"/>
              <a:t> </a:t>
            </a:r>
            <a:r>
              <a:rPr lang="ru-RU" sz="2700" b="1" cap="all" dirty="0" err="1"/>
              <a:t>storage</a:t>
            </a:r>
            <a:r>
              <a:rPr lang="ru-RU" sz="2700" b="1" cap="all" dirty="0"/>
              <a:t> </a:t>
            </a:r>
            <a:r>
              <a:rPr lang="ru-RU" sz="2700" b="1" cap="all" dirty="0" err="1"/>
              <a:t>rings</a:t>
            </a:r>
            <a:r>
              <a:rPr lang="ru-RU" sz="2700" b="1" cap="all" dirty="0"/>
              <a:t> </a:t>
            </a:r>
            <a:r>
              <a:rPr lang="ru-RU" b="1" cap="all" dirty="0"/>
              <a:t/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4221088"/>
            <a:ext cx="7740650" cy="647700"/>
          </a:xfrm>
        </p:spPr>
        <p:txBody>
          <a:bodyPr>
            <a:normAutofit fontScale="47500" lnSpcReduction="20000"/>
          </a:bodyPr>
          <a:lstStyle/>
          <a:p>
            <a:r>
              <a:rPr lang="en-GB" sz="2900" dirty="0" smtClean="0"/>
              <a:t>A.E. AKSENTEV</a:t>
            </a:r>
            <a:r>
              <a:rPr lang="en-GB" sz="2900" baseline="30000" dirty="0" smtClean="0"/>
              <a:t>1,2</a:t>
            </a:r>
            <a:r>
              <a:rPr lang="en-GB" sz="2900" dirty="0"/>
              <a:t>, </a:t>
            </a:r>
            <a:r>
              <a:rPr lang="en-GB" sz="2900" dirty="0" smtClean="0"/>
              <a:t>Y.V. SENICHEV</a:t>
            </a:r>
            <a:r>
              <a:rPr lang="en-GB" sz="2900" baseline="30000" dirty="0" smtClean="0"/>
              <a:t>1</a:t>
            </a:r>
            <a:endParaRPr lang="ru-RU" sz="2900" dirty="0"/>
          </a:p>
          <a:p>
            <a:r>
              <a:rPr lang="en-GB" sz="2900" i="1" baseline="30000" dirty="0"/>
              <a:t>1</a:t>
            </a:r>
            <a:r>
              <a:rPr lang="en-GB" sz="2900" i="1" dirty="0"/>
              <a:t> IKP, </a:t>
            </a:r>
            <a:r>
              <a:rPr lang="en-GB" sz="2900" i="1" dirty="0" err="1"/>
              <a:t>Forschungszentrum</a:t>
            </a:r>
            <a:r>
              <a:rPr lang="en-GB" sz="2900" i="1" dirty="0"/>
              <a:t> </a:t>
            </a:r>
            <a:r>
              <a:rPr lang="en-GB" sz="2900" i="1" dirty="0" err="1"/>
              <a:t>Jülich</a:t>
            </a:r>
            <a:r>
              <a:rPr lang="en-GB" sz="2900" i="1" dirty="0"/>
              <a:t>, Germany</a:t>
            </a:r>
            <a:endParaRPr lang="ru-RU" sz="2900" dirty="0"/>
          </a:p>
          <a:p>
            <a:r>
              <a:rPr lang="en-GB" sz="2900" i="1" baseline="30000" dirty="0"/>
              <a:t>2</a:t>
            </a:r>
            <a:r>
              <a:rPr lang="en-GB" sz="2900" i="1" dirty="0"/>
              <a:t> National Research Nuclear University «</a:t>
            </a:r>
            <a:r>
              <a:rPr lang="en-GB" sz="2900" i="1" dirty="0" err="1"/>
              <a:t>MEPhI</a:t>
            </a:r>
            <a:r>
              <a:rPr lang="en-GB" sz="2900" i="1" dirty="0"/>
              <a:t>»,  Russia</a:t>
            </a:r>
            <a:endParaRPr lang="ru-RU" sz="29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methodology</a:t>
            </a:r>
            <a:endParaRPr lang="ru-RU" dirty="0"/>
          </a:p>
        </p:txBody>
      </p:sp>
      <p:graphicFrame>
        <p:nvGraphicFramePr>
          <p:cNvPr id="1028" name="Object 14"/>
          <p:cNvGraphicFramePr>
            <a:graphicFrameLocks noGrp="1" noChangeAspect="1"/>
          </p:cNvGraphicFramePr>
          <p:nvPr/>
        </p:nvGraphicFramePr>
        <p:xfrm>
          <a:off x="1979712" y="2276872"/>
          <a:ext cx="4849813" cy="1728788"/>
        </p:xfrm>
        <a:graphic>
          <a:graphicData uri="http://schemas.openxmlformats.org/presentationml/2006/ole">
            <p:oleObj spid="_x0000_s1028" name="Equation" r:id="rId3" imgW="3136680" imgH="11174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556792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put into an electromagnetic field, the particle spin begins to </a:t>
            </a:r>
            <a:r>
              <a:rPr lang="en-US" dirty="0" err="1" smtClean="0"/>
              <a:t>precess</a:t>
            </a:r>
            <a:r>
              <a:rPr lang="en-US" dirty="0" smtClean="0"/>
              <a:t> according to the T-BMT equation: 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25144"/>
            <a:ext cx="767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measuring the beam’s polarization, we can determine the frequency 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436097" y="2852936"/>
            <a:ext cx="1296144" cy="100811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2" name="Straight Arrow Connector 11"/>
          <p:cNvCxnSpPr>
            <a:stCxn id="22" idx="0"/>
            <a:endCxn id="11" idx="5"/>
          </p:cNvCxnSpPr>
          <p:nvPr/>
        </p:nvCxnSpPr>
        <p:spPr>
          <a:xfrm flipH="1" flipV="1">
            <a:off x="6542425" y="3713414"/>
            <a:ext cx="555496" cy="435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411760" y="4168447"/>
            <a:ext cx="863649" cy="369888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MDM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87824" y="2708920"/>
            <a:ext cx="2304256" cy="1224136"/>
          </a:xfrm>
          <a:prstGeom prst="ellipse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>
            <a:stCxn id="13" idx="0"/>
            <a:endCxn id="14" idx="3"/>
          </p:cNvCxnSpPr>
          <p:nvPr/>
        </p:nvCxnSpPr>
        <p:spPr>
          <a:xfrm flipV="1">
            <a:off x="2843585" y="3753786"/>
            <a:ext cx="481690" cy="41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4149080"/>
            <a:ext cx="731361" cy="408623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5805264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the CW </a:t>
            </a:r>
            <a:r>
              <a:rPr lang="en-US" dirty="0" err="1" smtClean="0"/>
              <a:t>vs</a:t>
            </a:r>
            <a:r>
              <a:rPr lang="en-US" dirty="0" smtClean="0"/>
              <a:t> CCW frequencies,             is determined </a:t>
            </a:r>
            <a:endParaRPr lang="ru-RU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3237012" y="5157788"/>
          <a:ext cx="2335212" cy="457200"/>
        </p:xfrm>
        <a:graphic>
          <a:graphicData uri="http://schemas.openxmlformats.org/presentationml/2006/ole">
            <p:oleObj spid="_x0000_s1029" name="Equation" r:id="rId4" imgW="1231560" imgH="241200" progId="Equation.3">
              <p:embed/>
            </p:oleObj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716016" y="5733256"/>
          <a:ext cx="762437" cy="432048"/>
        </p:xfrm>
        <a:graphic>
          <a:graphicData uri="http://schemas.openxmlformats.org/presentationml/2006/ole">
            <p:oleObj spid="_x0000_s1031" name="Equation" r:id="rId5" imgW="380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72400" cy="515888"/>
          </a:xfrm>
        </p:spPr>
        <p:txBody>
          <a:bodyPr/>
          <a:lstStyle/>
          <a:p>
            <a:r>
              <a:rPr lang="en-US" dirty="0" smtClean="0"/>
              <a:t>In first approximation, we fit the signal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3688" y="1988840"/>
          <a:ext cx="5067300" cy="538162"/>
        </p:xfrm>
        <a:graphic>
          <a:graphicData uri="http://schemas.openxmlformats.org/presentationml/2006/ole">
            <p:oleObj spid="_x0000_s2050" name="Equation" r:id="rId3" imgW="2273040" imgH="241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8905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 estimator of </a:t>
            </a:r>
            <a:r>
              <a:rPr lang="el-GR" dirty="0" smtClean="0"/>
              <a:t>ω</a:t>
            </a:r>
            <a:r>
              <a:rPr lang="en-US" dirty="0" smtClean="0"/>
              <a:t> has variance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16375" y="2452688"/>
          <a:ext cx="3205163" cy="1247775"/>
        </p:xfrm>
        <a:graphic>
          <a:graphicData uri="http://schemas.openxmlformats.org/presentationml/2006/ole">
            <p:oleObj spid="_x0000_s2051" name="Equation" r:id="rId4" imgW="1434960" imgH="558720" progId="Equation.3">
              <p:embed/>
            </p:oleObj>
          </a:graphicData>
        </a:graphic>
      </p:graphicFrame>
      <p:pic>
        <p:nvPicPr>
          <p:cNvPr id="8" name="Picture 7" descr="Fisher_Plo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7389" y="3645024"/>
            <a:ext cx="4758966" cy="301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 want the sample as </a:t>
            </a:r>
            <a:r>
              <a:rPr lang="en-US" b="1" dirty="0" smtClean="0"/>
              <a:t>spread</a:t>
            </a:r>
            <a:r>
              <a:rPr lang="en-US" dirty="0" smtClean="0"/>
              <a:t> out in time, as possible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Spin tune </a:t>
            </a:r>
            <a:r>
              <a:rPr lang="en-US" b="1" dirty="0" err="1" smtClean="0"/>
              <a:t>decoherence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want the measurements </a:t>
            </a:r>
            <a:r>
              <a:rPr lang="en-US" b="1" dirty="0" smtClean="0"/>
              <a:t>congregated</a:t>
            </a:r>
            <a:r>
              <a:rPr lang="en-US" dirty="0" smtClean="0"/>
              <a:t> around the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Polarimetry</a:t>
            </a:r>
            <a:r>
              <a:rPr lang="en-US" dirty="0" smtClean="0"/>
              <a:t> </a:t>
            </a:r>
            <a:r>
              <a:rPr lang="en-US" b="1" dirty="0" smtClean="0"/>
              <a:t>counts per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Spin tune </a:t>
            </a:r>
            <a:r>
              <a:rPr lang="en-US" dirty="0" err="1" smtClean="0"/>
              <a:t>decoherence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27984" y="2204864"/>
          <a:ext cx="424938" cy="546348"/>
        </p:xfrm>
        <a:graphic>
          <a:graphicData uri="http://schemas.openxmlformats.org/presentationml/2006/ole">
            <p:oleObj spid="_x0000_s3074" name="Equation" r:id="rId4" imgW="177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 Senichev CM 28 November</Template>
  <TotalTime>233</TotalTime>
  <Words>317</Words>
  <Application>Microsoft Office PowerPoint</Application>
  <PresentationFormat>On-screen Show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Standarddesign</vt:lpstr>
      <vt:lpstr>1_Standarddesign</vt:lpstr>
      <vt:lpstr>Equation</vt:lpstr>
      <vt:lpstr>Microsoft Equation 3.0</vt:lpstr>
      <vt:lpstr>Statistical precision in charged particle EDM search in storage rings  </vt:lpstr>
      <vt:lpstr>Measurement methodology</vt:lpstr>
      <vt:lpstr>Problem statement</vt:lpstr>
      <vt:lpstr>Angles</vt:lpstr>
      <vt:lpstr>Spread</vt:lpstr>
      <vt:lpstr>Modulation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precision in charged particle EDM search in storage rings  </dc:title>
  <dc:creator>Аксентьев</dc:creator>
  <cp:lastModifiedBy>Аксентьев</cp:lastModifiedBy>
  <cp:revision>24</cp:revision>
  <dcterms:created xsi:type="dcterms:W3CDTF">2017-01-19T12:12:36Z</dcterms:created>
  <dcterms:modified xsi:type="dcterms:W3CDTF">2017-01-20T10:27:27Z</dcterms:modified>
</cp:coreProperties>
</file>