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4"/>
  </p:notesMasterIdLst>
  <p:sldIdLst>
    <p:sldId id="256" r:id="rId3"/>
  </p:sldIdLst>
  <p:sldSz cx="30279975" cy="42808525"/>
  <p:notesSz cx="6858000" cy="9144000"/>
  <p:defaultTextStyle>
    <a:defPPr>
      <a:defRPr lang="ru-RU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2" autoAdjust="0"/>
  </p:normalViewPr>
  <p:slideViewPr>
    <p:cSldViewPr>
      <p:cViewPr>
        <p:scale>
          <a:sx n="30" d="100"/>
          <a:sy n="30" d="100"/>
        </p:scale>
        <p:origin x="-1104" y="219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DFFC4-4194-4356-AF36-C24452EFB25D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9F883-0AB5-4D8C-9564-B259766E061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-5257" y="14269508"/>
            <a:ext cx="30279978" cy="28539017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solidFill>
                <a:srgbClr val="005B82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" y="14269509"/>
            <a:ext cx="415300" cy="14269508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" y="28539017"/>
            <a:ext cx="415300" cy="14269508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383758" y="0"/>
            <a:ext cx="415297" cy="142695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378501" y="14269509"/>
            <a:ext cx="415300" cy="14269508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378501" y="28539017"/>
            <a:ext cx="415300" cy="14269508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2381396" y="31511834"/>
            <a:ext cx="1261665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5C71367-F1A2-41E1-8591-16CD1E88750D}" type="datetime4">
              <a:rPr lang="de-DE" altLang="en-US" sz="6400" smtClean="0">
                <a:solidFill>
                  <a:srgbClr val="F4F4F4"/>
                </a:solidFill>
                <a:ea typeface="ＭＳ Ｐゴシック" pitchFamily="34" charset="-128"/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26. April 2017</a:t>
            </a:fld>
            <a:endParaRPr lang="de-DE" altLang="en-US" sz="6400" smtClean="0">
              <a:solidFill>
                <a:srgbClr val="F4F4F4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 rot="16200000">
            <a:off x="-7203623" y="6013859"/>
            <a:ext cx="15458634" cy="10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643" tIns="208822" rIns="417643" bIns="2088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4100" smtClean="0">
                <a:solidFill>
                  <a:srgbClr val="005B82"/>
                </a:solidFill>
                <a:latin typeface="Arial MT Bd" charset="0"/>
                <a:cs typeface="+mn-cs"/>
              </a:rPr>
              <a:t>Mitglied der Helmholtz-Gemeinschaft</a:t>
            </a:r>
          </a:p>
        </p:txBody>
      </p:sp>
      <p:pic>
        <p:nvPicPr>
          <p:cNvPr id="12" name="Picture 60" descr="logo_699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3729" y="1585504"/>
            <a:ext cx="8337507" cy="510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0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2381395" y="19164742"/>
            <a:ext cx="25737979" cy="4488953"/>
          </a:xfrm>
        </p:spPr>
        <p:txBody>
          <a:bodyPr/>
          <a:lstStyle>
            <a:lvl1pPr>
              <a:defRPr sz="219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81395" y="24099614"/>
            <a:ext cx="25632840" cy="4043027"/>
          </a:xfrm>
        </p:spPr>
        <p:txBody>
          <a:bodyPr/>
          <a:lstStyle>
            <a:lvl1pPr marL="0" indent="0">
              <a:defRPr sz="1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684879" y="3805202"/>
            <a:ext cx="6434495" cy="337711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81395" y="3805202"/>
            <a:ext cx="18798818" cy="337711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5" y="3805202"/>
            <a:ext cx="25737979" cy="7134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81396" y="11891257"/>
            <a:ext cx="12616656" cy="25685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502718" y="11891257"/>
            <a:ext cx="12616656" cy="1236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502718" y="25209465"/>
            <a:ext cx="12616656" cy="1236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5" y="3805202"/>
            <a:ext cx="25737979" cy="7134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81396" y="11891257"/>
            <a:ext cx="12616656" cy="25685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02718" y="11891257"/>
            <a:ext cx="12616656" cy="25685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404"/>
            <a:ext cx="25737979" cy="9176087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  <a:prstGeom prst="rect">
            <a:avLst/>
          </a:prstGeom>
        </p:spPr>
        <p:txBody>
          <a:bodyPr lIns="417479" tIns="208739" rIns="417479" bIns="208739"/>
          <a:lstStyle>
            <a:lvl1pPr marL="0" indent="0" algn="ctr">
              <a:buNone/>
              <a:defRPr/>
            </a:lvl1pPr>
            <a:lvl2pPr marL="2087393" indent="0" algn="ctr">
              <a:buNone/>
              <a:defRPr/>
            </a:lvl2pPr>
            <a:lvl3pPr marL="4174795" indent="0" algn="ctr">
              <a:buNone/>
              <a:defRPr/>
            </a:lvl3pPr>
            <a:lvl4pPr marL="6262189" indent="0" algn="ctr">
              <a:buNone/>
              <a:defRPr/>
            </a:lvl4pPr>
            <a:lvl5pPr marL="8349582" indent="0" algn="ctr">
              <a:buNone/>
              <a:defRPr/>
            </a:lvl5pPr>
            <a:lvl6pPr marL="10436984" indent="0" algn="ctr">
              <a:buNone/>
              <a:defRPr/>
            </a:lvl6pPr>
            <a:lvl7pPr marL="12524377" indent="0" algn="ctr">
              <a:buNone/>
              <a:defRPr/>
            </a:lvl7pPr>
            <a:lvl8pPr marL="14611770" indent="0" algn="ctr">
              <a:buNone/>
              <a:defRPr/>
            </a:lvl8pPr>
            <a:lvl9pPr marL="166991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lIns="417479" tIns="208739" rIns="417479" bIns="2087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57"/>
            <a:ext cx="25737979" cy="8502249"/>
          </a:xfrm>
          <a:prstGeom prst="rect">
            <a:avLst/>
          </a:prstGeom>
        </p:spPr>
        <p:txBody>
          <a:bodyPr lIns="417479" tIns="208739" rIns="417479" bIns="208739"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  <a:prstGeom prst="rect">
            <a:avLst/>
          </a:prstGeom>
        </p:spPr>
        <p:txBody>
          <a:bodyPr lIns="417479" tIns="208739" rIns="417479" bIns="208739" anchor="b"/>
          <a:lstStyle>
            <a:lvl1pPr marL="0" indent="0">
              <a:buNone/>
              <a:defRPr sz="9100"/>
            </a:lvl1pPr>
            <a:lvl2pPr marL="2087393" indent="0">
              <a:buNone/>
              <a:defRPr sz="8200"/>
            </a:lvl2pPr>
            <a:lvl3pPr marL="4174795" indent="0">
              <a:buNone/>
              <a:defRPr sz="7300"/>
            </a:lvl3pPr>
            <a:lvl4pPr marL="6262189" indent="0">
              <a:buNone/>
              <a:defRPr sz="6400"/>
            </a:lvl4pPr>
            <a:lvl5pPr marL="8349582" indent="0">
              <a:buNone/>
              <a:defRPr sz="6400"/>
            </a:lvl5pPr>
            <a:lvl6pPr marL="10436984" indent="0">
              <a:buNone/>
              <a:defRPr sz="6400"/>
            </a:lvl6pPr>
            <a:lvl7pPr marL="12524377" indent="0">
              <a:buNone/>
              <a:defRPr sz="6400"/>
            </a:lvl7pPr>
            <a:lvl8pPr marL="14611770" indent="0">
              <a:buNone/>
              <a:defRPr sz="6400"/>
            </a:lvl8pPr>
            <a:lvl9pPr marL="16699173" indent="0">
              <a:buNone/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9" y="9988665"/>
            <a:ext cx="13373656" cy="28251648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0" y="9988665"/>
            <a:ext cx="13373656" cy="28251648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  <a:prstGeom prst="rect">
            <a:avLst/>
          </a:prstGeom>
        </p:spPr>
        <p:txBody>
          <a:bodyPr lIns="417479" tIns="208739" rIns="417479" bIns="208739" anchor="b"/>
          <a:lstStyle>
            <a:lvl1pPr marL="0" indent="0">
              <a:buNone/>
              <a:defRPr sz="11000" b="1"/>
            </a:lvl1pPr>
            <a:lvl2pPr marL="2087393" indent="0">
              <a:buNone/>
              <a:defRPr sz="9100" b="1"/>
            </a:lvl2pPr>
            <a:lvl3pPr marL="4174795" indent="0">
              <a:buNone/>
              <a:defRPr sz="8200" b="1"/>
            </a:lvl3pPr>
            <a:lvl4pPr marL="6262189" indent="0">
              <a:buNone/>
              <a:defRPr sz="7300" b="1"/>
            </a:lvl4pPr>
            <a:lvl5pPr marL="8349582" indent="0">
              <a:buNone/>
              <a:defRPr sz="7300" b="1"/>
            </a:lvl5pPr>
            <a:lvl6pPr marL="10436984" indent="0">
              <a:buNone/>
              <a:defRPr sz="7300" b="1"/>
            </a:lvl6pPr>
            <a:lvl7pPr marL="12524377" indent="0">
              <a:buNone/>
              <a:defRPr sz="7300" b="1"/>
            </a:lvl7pPr>
            <a:lvl8pPr marL="14611770" indent="0">
              <a:buNone/>
              <a:defRPr sz="7300" b="1"/>
            </a:lvl8pPr>
            <a:lvl9pPr marL="1669917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  <a:prstGeom prst="rect">
            <a:avLst/>
          </a:prstGeom>
        </p:spPr>
        <p:txBody>
          <a:bodyPr lIns="417479" tIns="208739" rIns="417479" bIns="208739" anchor="b"/>
          <a:lstStyle>
            <a:lvl1pPr marL="0" indent="0">
              <a:buNone/>
              <a:defRPr sz="11000" b="1"/>
            </a:lvl1pPr>
            <a:lvl2pPr marL="2087393" indent="0">
              <a:buNone/>
              <a:defRPr sz="9100" b="1"/>
            </a:lvl2pPr>
            <a:lvl3pPr marL="4174795" indent="0">
              <a:buNone/>
              <a:defRPr sz="8200" b="1"/>
            </a:lvl3pPr>
            <a:lvl4pPr marL="6262189" indent="0">
              <a:buNone/>
              <a:defRPr sz="7300" b="1"/>
            </a:lvl4pPr>
            <a:lvl5pPr marL="8349582" indent="0">
              <a:buNone/>
              <a:defRPr sz="7300" b="1"/>
            </a:lvl5pPr>
            <a:lvl6pPr marL="10436984" indent="0">
              <a:buNone/>
              <a:defRPr sz="7300" b="1"/>
            </a:lvl6pPr>
            <a:lvl7pPr marL="12524377" indent="0">
              <a:buNone/>
              <a:defRPr sz="7300" b="1"/>
            </a:lvl7pPr>
            <a:lvl8pPr marL="14611770" indent="0">
              <a:buNone/>
              <a:defRPr sz="7300" b="1"/>
            </a:lvl8pPr>
            <a:lvl9pPr marL="1669917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7" y="1704413"/>
            <a:ext cx="9961903" cy="7253667"/>
          </a:xfrm>
          <a:prstGeom prst="rect">
            <a:avLst/>
          </a:prstGeom>
        </p:spPr>
        <p:txBody>
          <a:bodyPr lIns="417479" tIns="208739" rIns="417479" bIns="208739"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29"/>
            <a:ext cx="16927347" cy="36535890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7" y="8958096"/>
            <a:ext cx="9961903" cy="29282223"/>
          </a:xfrm>
          <a:prstGeom prst="rect">
            <a:avLst/>
          </a:prstGeom>
        </p:spPr>
        <p:txBody>
          <a:bodyPr lIns="417479" tIns="208739" rIns="417479" bIns="208739"/>
          <a:lstStyle>
            <a:lvl1pPr marL="0" indent="0">
              <a:buNone/>
              <a:defRPr sz="6400"/>
            </a:lvl1pPr>
            <a:lvl2pPr marL="2087393" indent="0">
              <a:buNone/>
              <a:defRPr sz="5500"/>
            </a:lvl2pPr>
            <a:lvl3pPr marL="4174795" indent="0">
              <a:buNone/>
              <a:defRPr sz="4600"/>
            </a:lvl3pPr>
            <a:lvl4pPr marL="6262189" indent="0">
              <a:buNone/>
              <a:defRPr sz="4100"/>
            </a:lvl4pPr>
            <a:lvl5pPr marL="8349582" indent="0">
              <a:buNone/>
              <a:defRPr sz="4100"/>
            </a:lvl5pPr>
            <a:lvl6pPr marL="10436984" indent="0">
              <a:buNone/>
              <a:defRPr sz="4100"/>
            </a:lvl6pPr>
            <a:lvl7pPr marL="12524377" indent="0">
              <a:buNone/>
              <a:defRPr sz="4100"/>
            </a:lvl7pPr>
            <a:lvl8pPr marL="14611770" indent="0">
              <a:buNone/>
              <a:defRPr sz="4100"/>
            </a:lvl8pPr>
            <a:lvl9pPr marL="1669917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  <a:prstGeom prst="rect">
            <a:avLst/>
          </a:prstGeom>
        </p:spPr>
        <p:txBody>
          <a:bodyPr lIns="417479" tIns="208739" rIns="417479" bIns="208739"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  <a:prstGeom prst="rect">
            <a:avLst/>
          </a:prstGeom>
        </p:spPr>
        <p:txBody>
          <a:bodyPr lIns="417479" tIns="208739" rIns="417479" bIns="208739"/>
          <a:lstStyle>
            <a:lvl1pPr marL="0" indent="0">
              <a:buNone/>
              <a:defRPr sz="14600"/>
            </a:lvl1pPr>
            <a:lvl2pPr marL="2087393" indent="0">
              <a:buNone/>
              <a:defRPr sz="12800"/>
            </a:lvl2pPr>
            <a:lvl3pPr marL="4174795" indent="0">
              <a:buNone/>
              <a:defRPr sz="11000"/>
            </a:lvl3pPr>
            <a:lvl4pPr marL="6262189" indent="0">
              <a:buNone/>
              <a:defRPr sz="9100"/>
            </a:lvl4pPr>
            <a:lvl5pPr marL="8349582" indent="0">
              <a:buNone/>
              <a:defRPr sz="9100"/>
            </a:lvl5pPr>
            <a:lvl6pPr marL="10436984" indent="0">
              <a:buNone/>
              <a:defRPr sz="9100"/>
            </a:lvl6pPr>
            <a:lvl7pPr marL="12524377" indent="0">
              <a:buNone/>
              <a:defRPr sz="9100"/>
            </a:lvl7pPr>
            <a:lvl8pPr marL="14611770" indent="0">
              <a:buNone/>
              <a:defRPr sz="9100"/>
            </a:lvl8pPr>
            <a:lvl9pPr marL="16699173" indent="0">
              <a:buNone/>
              <a:defRPr sz="91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  <a:prstGeom prst="rect">
            <a:avLst/>
          </a:prstGeom>
        </p:spPr>
        <p:txBody>
          <a:bodyPr lIns="417479" tIns="208739" rIns="417479" bIns="208739"/>
          <a:lstStyle>
            <a:lvl1pPr marL="0" indent="0">
              <a:buNone/>
              <a:defRPr sz="6400"/>
            </a:lvl1pPr>
            <a:lvl2pPr marL="2087393" indent="0">
              <a:buNone/>
              <a:defRPr sz="5500"/>
            </a:lvl2pPr>
            <a:lvl3pPr marL="4174795" indent="0">
              <a:buNone/>
              <a:defRPr sz="4600"/>
            </a:lvl3pPr>
            <a:lvl4pPr marL="6262189" indent="0">
              <a:buNone/>
              <a:defRPr sz="4100"/>
            </a:lvl4pPr>
            <a:lvl5pPr marL="8349582" indent="0">
              <a:buNone/>
              <a:defRPr sz="4100"/>
            </a:lvl5pPr>
            <a:lvl6pPr marL="10436984" indent="0">
              <a:buNone/>
              <a:defRPr sz="4100"/>
            </a:lvl6pPr>
            <a:lvl7pPr marL="12524377" indent="0">
              <a:buNone/>
              <a:defRPr sz="4100"/>
            </a:lvl7pPr>
            <a:lvl8pPr marL="14611770" indent="0">
              <a:buNone/>
              <a:defRPr sz="4100"/>
            </a:lvl8pPr>
            <a:lvl9pPr marL="1669917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eaVert" lIns="417479" tIns="208739" rIns="417479" bIns="2087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8"/>
          </a:xfrm>
          <a:prstGeom prst="rect">
            <a:avLst/>
          </a:prstGeom>
        </p:spPr>
        <p:txBody>
          <a:bodyPr vert="eaVert"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1714335"/>
            <a:ext cx="19934317" cy="36525978"/>
          </a:xfrm>
          <a:prstGeom prst="rect">
            <a:avLst/>
          </a:prstGeom>
        </p:spPr>
        <p:txBody>
          <a:bodyPr vert="eaVert" lIns="417479" tIns="208739" rIns="417479" bIns="2087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81396" y="11891257"/>
            <a:ext cx="12616656" cy="2568511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502718" y="11891257"/>
            <a:ext cx="12616656" cy="2568511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381395" y="3805202"/>
            <a:ext cx="25737979" cy="713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395" y="11891257"/>
            <a:ext cx="25737979" cy="256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8" name="Rectangle 57"/>
          <p:cNvSpPr>
            <a:spLocks noChangeArrowheads="1"/>
          </p:cNvSpPr>
          <p:nvPr/>
        </p:nvSpPr>
        <p:spPr bwMode="auto">
          <a:xfrm>
            <a:off x="5258" y="0"/>
            <a:ext cx="415297" cy="14269508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29" name="Rectangle 59"/>
          <p:cNvSpPr>
            <a:spLocks noChangeArrowheads="1"/>
          </p:cNvSpPr>
          <p:nvPr/>
        </p:nvSpPr>
        <p:spPr bwMode="auto">
          <a:xfrm>
            <a:off x="2" y="28539017"/>
            <a:ext cx="415300" cy="14269508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0" name="Rectangle 61"/>
          <p:cNvSpPr>
            <a:spLocks noChangeArrowheads="1"/>
          </p:cNvSpPr>
          <p:nvPr/>
        </p:nvSpPr>
        <p:spPr bwMode="auto">
          <a:xfrm>
            <a:off x="383758" y="0"/>
            <a:ext cx="415297" cy="14269508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1" name="Rectangle 62"/>
          <p:cNvSpPr>
            <a:spLocks noChangeArrowheads="1"/>
          </p:cNvSpPr>
          <p:nvPr/>
        </p:nvSpPr>
        <p:spPr bwMode="auto">
          <a:xfrm>
            <a:off x="378501" y="14269509"/>
            <a:ext cx="415300" cy="14269508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378501" y="28539017"/>
            <a:ext cx="415300" cy="14269508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3" name="Text Box 71"/>
          <p:cNvSpPr txBox="1">
            <a:spLocks noChangeArrowheads="1"/>
          </p:cNvSpPr>
          <p:nvPr/>
        </p:nvSpPr>
        <p:spPr bwMode="auto">
          <a:xfrm>
            <a:off x="1787360" y="40430273"/>
            <a:ext cx="36110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0E0519-5241-45A0-8CAF-369F1D334681}" type="datetime4">
              <a:rPr lang="de-DE" altLang="en-US" sz="46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26. April 2017</a:t>
            </a:fld>
            <a:endParaRPr lang="de-DE" altLang="en-US" sz="4600" smtClean="0">
              <a:solidFill>
                <a:srgbClr val="005B82"/>
              </a:solidFill>
              <a:cs typeface="+mn-cs"/>
            </a:endParaRPr>
          </a:p>
        </p:txBody>
      </p:sp>
      <p:sp>
        <p:nvSpPr>
          <p:cNvPr id="1034" name="Text Box 72"/>
          <p:cNvSpPr txBox="1">
            <a:spLocks noChangeArrowheads="1"/>
          </p:cNvSpPr>
          <p:nvPr/>
        </p:nvSpPr>
        <p:spPr bwMode="auto">
          <a:xfrm>
            <a:off x="27577908" y="40430273"/>
            <a:ext cx="21672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4600" smtClean="0">
                <a:solidFill>
                  <a:srgbClr val="005B82"/>
                </a:solidFill>
                <a:cs typeface="+mn-cs"/>
              </a:rPr>
              <a:t>Folie </a:t>
            </a:r>
            <a:fld id="{E3B2FB6F-EEA9-4EC6-8244-80533F162EF4}" type="slidenum">
              <a:rPr lang="de-DE" altLang="en-US" sz="46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‹#›</a:t>
            </a:fld>
            <a:endParaRPr lang="de-DE" altLang="en-US" sz="4600" smtClean="0">
              <a:solidFill>
                <a:srgbClr val="005B82"/>
              </a:solidFill>
              <a:cs typeface="+mn-cs"/>
            </a:endParaRPr>
          </a:p>
        </p:txBody>
      </p:sp>
      <p:pic>
        <p:nvPicPr>
          <p:cNvPr id="1035" name="Picture 73" descr="logo_400cm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728648" y="782847"/>
            <a:ext cx="4762788" cy="291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5pPr>
      <a:lvl6pPr marL="2088215"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6pPr>
      <a:lvl7pPr marL="4176431"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7pPr>
      <a:lvl8pPr marL="6264646"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8pPr>
      <a:lvl9pPr marL="8352861"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9pPr>
    </p:titleStyle>
    <p:bodyStyle>
      <a:lvl1pPr marL="1566161" indent="-1566161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100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10000">
          <a:solidFill>
            <a:schemeClr val="tx1"/>
          </a:solidFill>
          <a:latin typeface="+mn-lt"/>
        </a:defRPr>
      </a:lvl2pPr>
      <a:lvl3pPr marL="5220538" indent="-1044108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10000" i="1">
          <a:solidFill>
            <a:schemeClr val="tx1"/>
          </a:solidFill>
          <a:latin typeface="+mn-lt"/>
        </a:defRPr>
      </a:lvl3pPr>
      <a:lvl4pPr marL="7308753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4pPr>
      <a:lvl5pPr marL="9396969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5pPr>
      <a:lvl6pPr marL="11485184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6pPr>
      <a:lvl7pPr marL="13573399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7pPr>
      <a:lvl8pPr marL="15661615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8pPr>
      <a:lvl9pPr marL="17749830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5pPr>
      <a:lvl6pPr marL="2087804"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6pPr>
      <a:lvl7pPr marL="4175613"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7pPr>
      <a:lvl8pPr marL="6263417"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8pPr>
      <a:lvl9pPr marL="8351221"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9pPr>
    </p:titleStyle>
    <p:bodyStyle>
      <a:lvl1pPr marL="1565855" indent="-1565855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683" indent="-1304879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12800">
          <a:solidFill>
            <a:schemeClr val="tx1"/>
          </a:solidFill>
          <a:latin typeface="+mn-lt"/>
        </a:defRPr>
      </a:lvl2pPr>
      <a:lvl3pPr marL="5219515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11000">
          <a:solidFill>
            <a:schemeClr val="tx1"/>
          </a:solidFill>
          <a:latin typeface="+mn-lt"/>
        </a:defRPr>
      </a:lvl3pPr>
      <a:lvl4pPr marL="7307319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4pPr>
      <a:lvl5pPr marL="9395128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5pPr>
      <a:lvl6pPr marL="11482932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6pPr>
      <a:lvl7pPr marL="13570737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7pPr>
      <a:lvl8pPr marL="15658545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8pPr>
      <a:lvl9pPr marL="17746350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3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1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1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3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39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4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2.tiff"/><Relationship Id="rId15" Type="http://schemas.openxmlformats.org/officeDocument/2006/relationships/image" Target="../media/image16.png"/><Relationship Id="rId10" Type="http://schemas.openxmlformats.org/officeDocument/2006/relationships/image" Target="../media/image15.gif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symmet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52556" y="20252134"/>
            <a:ext cx="9721079" cy="10099992"/>
          </a:xfrm>
          <a:prstGeom prst="rect">
            <a:avLst/>
          </a:prstGeom>
        </p:spPr>
      </p:pic>
      <p:pic>
        <p:nvPicPr>
          <p:cNvPr id="15" name="Picture 14" descr="DetCntR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95" y="20775838"/>
            <a:ext cx="9217024" cy="9576288"/>
          </a:xfrm>
          <a:prstGeom prst="rect">
            <a:avLst/>
          </a:prstGeom>
        </p:spPr>
      </p:pic>
      <p:pic>
        <p:nvPicPr>
          <p:cNvPr id="18" name="Picture 17" descr="Logo_2017.tif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55811" y="665958"/>
            <a:ext cx="5398008" cy="2901696"/>
          </a:xfrm>
          <a:prstGeom prst="rect">
            <a:avLst/>
          </a:prstGeom>
        </p:spPr>
      </p:pic>
      <p:pic>
        <p:nvPicPr>
          <p:cNvPr id="19" name="Picture 18" descr="logoJEDI_whiteb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60467" y="892670"/>
            <a:ext cx="4506022" cy="2448272"/>
          </a:xfrm>
          <a:prstGeom prst="rect">
            <a:avLst/>
          </a:prstGeom>
        </p:spPr>
      </p:pic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0254456" y="21456650"/>
          <a:ext cx="9771063" cy="1212850"/>
        </p:xfrm>
        <a:graphic>
          <a:graphicData uri="http://schemas.openxmlformats.org/presentationml/2006/ole">
            <p:oleObj spid="_x0000_s1029" name="Equation" r:id="rId7" imgW="2387520" imgH="253800" progId="Equation.3">
              <p:embed/>
            </p:oleObj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10019506" y="24152918"/>
          <a:ext cx="10240963" cy="2147888"/>
        </p:xfrm>
        <a:graphic>
          <a:graphicData uri="http://schemas.openxmlformats.org/presentationml/2006/ole">
            <p:oleObj spid="_x0000_s1030" name="Equation" r:id="rId8" imgW="2057400" imgH="431640" progId="Equation.3">
              <p:embed/>
            </p:oleObj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2322563" y="4018691"/>
            <a:ext cx="27957412" cy="7992888"/>
            <a:chOff x="2322563" y="4018691"/>
            <a:chExt cx="27957412" cy="7992888"/>
          </a:xfrm>
        </p:grpSpPr>
        <p:pic>
          <p:nvPicPr>
            <p:cNvPr id="37" name="Picture 36" descr="neutron_dipole_moment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2563" y="4018691"/>
              <a:ext cx="6008446" cy="799288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687008" y="4018691"/>
              <a:ext cx="20592967" cy="747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The amount of matter in the universe far exceeds that of antimatter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 smtClean="0"/>
                <a:t> One of the Sakharov conditions for that is the violation of CP-symmetry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CP- and P-symmetry violations entail non-vanishing P- and T-violating Electric </a:t>
              </a:r>
              <a:r>
                <a:rPr lang="en-US" sz="4800" dirty="0"/>
                <a:t>D</a:t>
              </a:r>
              <a:r>
                <a:rPr lang="en-US" sz="4800" dirty="0" smtClean="0"/>
                <a:t>ipole </a:t>
              </a:r>
              <a:r>
                <a:rPr lang="en-US" sz="4800" dirty="0"/>
                <a:t>M</a:t>
              </a:r>
              <a:r>
                <a:rPr lang="en-US" sz="4800" dirty="0" smtClean="0"/>
                <a:t>oments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The SM can accommodate CP-violation, but the predicted </a:t>
              </a:r>
              <a:r>
                <a:rPr lang="en-US" sz="4800" dirty="0" err="1" smtClean="0"/>
                <a:t>baryogenesis</a:t>
              </a:r>
              <a:r>
                <a:rPr lang="en-US" sz="4800" dirty="0" smtClean="0"/>
                <a:t> rate is still far less than what one would expect; simultaneously, it predicts nucleon EDMs of magnitudes 5 orders less than the current upper bound for the neutron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Hence searches for particle EDMs promise to reveal physics beyond the SM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70435" y="12115230"/>
            <a:ext cx="28351409" cy="9145016"/>
            <a:chOff x="1170435" y="12115230"/>
            <a:chExt cx="28351409" cy="9145016"/>
          </a:xfrm>
        </p:grpSpPr>
        <p:grpSp>
          <p:nvGrpSpPr>
            <p:cNvPr id="11" name="Group 10"/>
            <p:cNvGrpSpPr/>
            <p:nvPr/>
          </p:nvGrpSpPr>
          <p:grpSpPr>
            <a:xfrm>
              <a:off x="1170435" y="12115230"/>
              <a:ext cx="11017224" cy="9145016"/>
              <a:chOff x="522363" y="9666958"/>
              <a:chExt cx="13801798" cy="112332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22363" y="9666958"/>
                <a:ext cx="13801798" cy="11233248"/>
                <a:chOff x="2754611" y="9306918"/>
                <a:chExt cx="13801798" cy="11233248"/>
              </a:xfrm>
            </p:grpSpPr>
            <p:pic>
              <p:nvPicPr>
                <p:cNvPr id="4" name="Picture 3" descr="generic_ring.gif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54611" y="9306918"/>
                  <a:ext cx="13801798" cy="9793088"/>
                </a:xfrm>
                <a:prstGeom prst="rect">
                  <a:avLst/>
                </a:prstGeom>
              </p:spPr>
            </p:pic>
            <p:sp>
              <p:nvSpPr>
                <p:cNvPr id="5" name="Circular Arrow 4"/>
                <p:cNvSpPr/>
                <p:nvPr/>
              </p:nvSpPr>
              <p:spPr>
                <a:xfrm>
                  <a:off x="5850955" y="11107118"/>
                  <a:ext cx="7200800" cy="6264696"/>
                </a:xfrm>
                <a:prstGeom prst="circularArrow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Circular Arrow 6"/>
                <p:cNvSpPr/>
                <p:nvPr/>
              </p:nvSpPr>
              <p:spPr>
                <a:xfrm>
                  <a:off x="5850955" y="14275470"/>
                  <a:ext cx="7200800" cy="6264696"/>
                </a:xfrm>
                <a:prstGeom prst="circularArrow">
                  <a:avLst/>
                </a:prstGeom>
                <a:noFill/>
                <a:ln w="50800"/>
                <a:scene3d>
                  <a:camera prst="orthographicFront">
                    <a:rot lat="10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393586" y="12497383"/>
                <a:ext cx="3661273" cy="1020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0070C0"/>
                    </a:solidFill>
                  </a:rPr>
                  <a:t>CW beam</a:t>
                </a:r>
                <a:endParaRPr lang="ru-RU" sz="4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2478" y="15676509"/>
                <a:ext cx="4483488" cy="1020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0070C0"/>
                    </a:solidFill>
                  </a:rPr>
                  <a:t>CCW beam</a:t>
                </a:r>
                <a:endParaRPr lang="ru-RU" sz="48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428019" y="12115230"/>
              <a:ext cx="14093825" cy="7128792"/>
              <a:chOff x="15428019" y="11971214"/>
              <a:chExt cx="14093825" cy="7128792"/>
            </a:xfrm>
          </p:grpSpPr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15428019" y="12763302"/>
              <a:ext cx="14093825" cy="4060825"/>
            </p:xfrm>
            <a:graphic>
              <a:graphicData uri="http://schemas.openxmlformats.org/presentationml/2006/ole">
                <p:oleObj spid="_x0000_s1026" name="Equation" r:id="rId11" imgW="3174840" imgH="914400" progId="Equation.3">
                  <p:embed/>
                </p:oleObj>
              </a:graphicData>
            </a:graphic>
          </p:graphicFrame>
          <p:grpSp>
            <p:nvGrpSpPr>
              <p:cNvPr id="29" name="Group 28"/>
              <p:cNvGrpSpPr/>
              <p:nvPr/>
            </p:nvGrpSpPr>
            <p:grpSpPr>
              <a:xfrm>
                <a:off x="20972635" y="11971214"/>
                <a:ext cx="3456384" cy="2592288"/>
                <a:chOff x="20972635" y="11107118"/>
                <a:chExt cx="3456384" cy="2592288"/>
              </a:xfrm>
            </p:grpSpPr>
            <p:sp>
              <p:nvSpPr>
                <p:cNvPr id="26" name="Rounded Rectangular Callout 25"/>
                <p:cNvSpPr/>
                <p:nvPr/>
              </p:nvSpPr>
              <p:spPr>
                <a:xfrm>
                  <a:off x="20972635" y="11107118"/>
                  <a:ext cx="3456384" cy="2592288"/>
                </a:xfrm>
                <a:prstGeom prst="wedgeRoundRectCallou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21198990" y="11553636"/>
                <a:ext cx="3003674" cy="1569706"/>
              </p:xfrm>
              <a:graphic>
                <a:graphicData uri="http://schemas.openxmlformats.org/presentationml/2006/ole">
                  <p:oleObj spid="_x0000_s1027" name="Equation" r:id="rId12" imgW="507960" imgH="241200" progId="Equation.3">
                    <p:embed/>
                  </p:oleObj>
                </a:graphicData>
              </a:graphic>
            </p:graphicFrame>
          </p:grpSp>
          <p:grpSp>
            <p:nvGrpSpPr>
              <p:cNvPr id="31" name="Group 30"/>
              <p:cNvGrpSpPr/>
              <p:nvPr/>
            </p:nvGrpSpPr>
            <p:grpSpPr>
              <a:xfrm>
                <a:off x="25653155" y="16651734"/>
                <a:ext cx="3456384" cy="2448272"/>
                <a:chOff x="25653155" y="15787638"/>
                <a:chExt cx="3456384" cy="2448272"/>
              </a:xfrm>
            </p:grpSpPr>
            <p:sp>
              <p:nvSpPr>
                <p:cNvPr id="30" name="Rounded Rectangular Callout 29"/>
                <p:cNvSpPr/>
                <p:nvPr/>
              </p:nvSpPr>
              <p:spPr>
                <a:xfrm>
                  <a:off x="25653155" y="15787638"/>
                  <a:ext cx="3456384" cy="2448272"/>
                </a:xfrm>
                <a:prstGeom prst="wedgeRoundRectCallout">
                  <a:avLst/>
                </a:prstGeom>
                <a:solidFill>
                  <a:srgbClr val="0070C0">
                    <a:alpha val="20000"/>
                  </a:srgbClr>
                </a:solidFill>
                <a:scene3d>
                  <a:camera prst="orthographicFront">
                    <a:rot lat="0" lon="0" rev="108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23" name="Object 22"/>
                <p:cNvGraphicFramePr>
                  <a:graphicFrameLocks noChangeAspect="1"/>
                </p:cNvGraphicFramePr>
                <p:nvPr/>
              </p:nvGraphicFramePr>
              <p:xfrm>
                <a:off x="25853939" y="16435710"/>
                <a:ext cx="3039576" cy="1656184"/>
              </p:xfrm>
              <a:graphic>
                <a:graphicData uri="http://schemas.openxmlformats.org/presentationml/2006/ole">
                  <p:oleObj spid="_x0000_s1028" name="Equation" r:id="rId13" imgW="380880" imgH="241200" progId="Equation.3">
                    <p:embed/>
                  </p:oleObj>
                </a:graphicData>
              </a:graphic>
            </p:graphicFrame>
          </p:grpSp>
        </p:grpSp>
        <p:sp>
          <p:nvSpPr>
            <p:cNvPr id="40" name="TextBox 39"/>
            <p:cNvSpPr txBox="1"/>
            <p:nvPr/>
          </p:nvSpPr>
          <p:spPr>
            <a:xfrm>
              <a:off x="12835731" y="17515830"/>
              <a:ext cx="1048716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800" dirty="0" smtClean="0"/>
                <a:t> MDM spin precession </a:t>
              </a:r>
              <a:r>
                <a:rPr lang="en-US" sz="4800" dirty="0" smtClean="0">
                  <a:latin typeface="Arial"/>
                  <a:cs typeface="Arial"/>
                </a:rPr>
                <a:t>≈ </a:t>
              </a:r>
              <a:r>
                <a:rPr lang="en-US" sz="4800" dirty="0" smtClean="0"/>
                <a:t>3 </a:t>
              </a:r>
              <a:r>
                <a:rPr lang="en-US" sz="4800" dirty="0" err="1" smtClean="0"/>
                <a:t>rad</a:t>
              </a:r>
              <a:r>
                <a:rPr lang="en-US" sz="4800" dirty="0" smtClean="0"/>
                <a:t>/sec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 smtClean="0"/>
                <a:t> EDM spin  precession </a:t>
              </a:r>
              <a:r>
                <a:rPr lang="en-US" sz="4800" dirty="0" smtClean="0">
                  <a:latin typeface="Arial"/>
                  <a:cs typeface="Arial"/>
                </a:rPr>
                <a:t>≈ 10</a:t>
              </a:r>
              <a:r>
                <a:rPr lang="en-US" sz="4800" baseline="30000" dirty="0" smtClean="0">
                  <a:latin typeface="Arial"/>
                  <a:cs typeface="Arial"/>
                </a:rPr>
                <a:t>-9</a:t>
              </a:r>
              <a:r>
                <a:rPr lang="en-US" sz="4800" dirty="0" smtClean="0">
                  <a:latin typeface="Arial"/>
                  <a:cs typeface="Arial"/>
                </a:rPr>
                <a:t> </a:t>
              </a:r>
              <a:r>
                <a:rPr lang="en-US" sz="4800" dirty="0" err="1" smtClean="0">
                  <a:latin typeface="Arial"/>
                  <a:cs typeface="Arial"/>
                </a:rPr>
                <a:t>rad</a:t>
              </a:r>
              <a:r>
                <a:rPr lang="en-US" sz="4800" dirty="0" smtClean="0">
                  <a:latin typeface="Arial"/>
                  <a:cs typeface="Arial"/>
                </a:rPr>
                <a:t>/sec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 smtClean="0">
                  <a:latin typeface="Arial"/>
                  <a:cs typeface="Arial"/>
                </a:rPr>
                <a:t> Solution: CW/CCW procedure</a:t>
              </a:r>
              <a:endParaRPr lang="ru-RU" sz="4800" dirty="0"/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1187730" y="27327790"/>
          <a:ext cx="7904514" cy="3024336"/>
        </p:xfrm>
        <a:graphic>
          <a:graphicData uri="http://schemas.openxmlformats.org/presentationml/2006/ole">
            <p:oleObj spid="_x0000_s1034" name="Equation" r:id="rId14" imgW="1460160" imgH="558720" progId="Equation.3">
              <p:embed/>
            </p:oleObj>
          </a:graphicData>
        </a:graphic>
      </p:graphicFrame>
      <p:pic>
        <p:nvPicPr>
          <p:cNvPr id="44" name="Picture 43" descr="Fisher_Plot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0395" y="30549278"/>
            <a:ext cx="9767264" cy="6192688"/>
          </a:xfrm>
          <a:prstGeom prst="rect">
            <a:avLst/>
          </a:prstGeom>
        </p:spPr>
      </p:pic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242443" y="37246022"/>
          <a:ext cx="9649072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/>
                <a:gridCol w="4824536"/>
              </a:tblGrid>
              <a:tr h="855944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Sampling</a:t>
                      </a:r>
                      <a:endParaRPr lang="ru-RU" sz="4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Fisher Info </a:t>
                      </a:r>
                      <a:r>
                        <a:rPr lang="en-US" sz="4800" dirty="0" err="1" smtClean="0"/>
                        <a:t>a.u</a:t>
                      </a:r>
                      <a:r>
                        <a:rPr lang="en-US" sz="4800" dirty="0" smtClean="0"/>
                        <a:t>.</a:t>
                      </a:r>
                      <a:endParaRPr lang="ru-RU" sz="4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394872"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uniform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1.00</a:t>
                      </a:r>
                      <a:endParaRPr lang="ru-RU" sz="4800" dirty="0"/>
                    </a:p>
                  </a:txBody>
                  <a:tcPr/>
                </a:tc>
              </a:tr>
              <a:tr h="1394872"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50% compaction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1.64</a:t>
                      </a:r>
                      <a:endParaRPr lang="ru-RU" sz="4800" dirty="0"/>
                    </a:p>
                  </a:txBody>
                  <a:tcPr/>
                </a:tc>
              </a:tr>
              <a:tr h="1394872"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80% compaction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1.94</a:t>
                      </a:r>
                      <a:endParaRPr lang="ru-RU" sz="4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891515" y="30765302"/>
            <a:ext cx="1058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/>
              <a:t> Uniform sampling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/>
              <a:t> </a:t>
            </a:r>
            <a:r>
              <a:rPr lang="en-US" sz="4800" dirty="0" smtClean="0"/>
              <a:t>Sample size equivalent to 2,000 events/20 </a:t>
            </a:r>
            <a:r>
              <a:rPr lang="en-US" sz="4800" dirty="0" err="1" smtClean="0"/>
              <a:t>millisec</a:t>
            </a:r>
            <a:r>
              <a:rPr lang="en-US" sz="4800" dirty="0" smtClean="0"/>
              <a:t> for 1000 sec</a:t>
            </a: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0243443" y="33717630"/>
          <a:ext cx="10080625" cy="1512887"/>
        </p:xfrm>
        <a:graphic>
          <a:graphicData uri="http://schemas.openxmlformats.org/presentationml/2006/ole">
            <p:oleObj spid="_x0000_s1036" name="Equation" r:id="rId16" imgW="1523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Yu Senichev CM 28 November</Template>
  <TotalTime>303</TotalTime>
  <Words>145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Standarddesign</vt:lpstr>
      <vt:lpstr>1_Standarddesign</vt:lpstr>
      <vt:lpstr>Microsoft Equation 3.0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Аксентьев</dc:creator>
  <cp:lastModifiedBy>Аксентьев</cp:lastModifiedBy>
  <cp:revision>33</cp:revision>
  <dcterms:created xsi:type="dcterms:W3CDTF">2017-04-26T06:40:45Z</dcterms:created>
  <dcterms:modified xsi:type="dcterms:W3CDTF">2017-04-26T11:44:42Z</dcterms:modified>
</cp:coreProperties>
</file>