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0"/>
  </p:notesMasterIdLst>
  <p:sldIdLst>
    <p:sldId id="256" r:id="rId3"/>
    <p:sldId id="257" r:id="rId4"/>
    <p:sldId id="258" r:id="rId5"/>
    <p:sldId id="259" r:id="rId6"/>
    <p:sldId id="260" r:id="rId7"/>
    <p:sldId id="261" r:id="rId8"/>
    <p:sldId id="262"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3043" autoAdjust="0"/>
  </p:normalViewPr>
  <p:slideViewPr>
    <p:cSldViewPr>
      <p:cViewPr varScale="1">
        <p:scale>
          <a:sx n="75" d="100"/>
          <a:sy n="75" d="100"/>
        </p:scale>
        <p:origin x="-18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BB564A-DFC0-44B8-9B7D-B933F2637A11}" type="datetimeFigureOut">
              <a:rPr lang="ru-RU" smtClean="0"/>
              <a:pPr/>
              <a:t>24.01.2017</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B9CB02-5650-452C-B0A2-0739D639671D}"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want the sample as spread out as possible, but the later sample points will be less informative than the earlier ones (</a:t>
            </a:r>
            <a:r>
              <a:rPr lang="en-US" baseline="0" dirty="0" err="1" smtClean="0"/>
              <a:t>decoherence</a:t>
            </a:r>
            <a:r>
              <a:rPr lang="en-US" baseline="0" dirty="0" smtClean="0"/>
              <a:t>).</a:t>
            </a:r>
          </a:p>
          <a:p>
            <a:r>
              <a:rPr lang="en-US" baseline="0" dirty="0" smtClean="0"/>
              <a:t>We want the sample points as congregated around the nodes as possible, but a measurement takes a finite time to take, so we can fit only as much within a given time frame (unless we decrease the precision of a measurement; counts/measurement), and while we wait for the next node, the measurements’ </a:t>
            </a:r>
            <a:r>
              <a:rPr lang="en-US" baseline="0" dirty="0" err="1" smtClean="0"/>
              <a:t>informativity</a:t>
            </a:r>
            <a:r>
              <a:rPr lang="en-US" baseline="0" dirty="0" smtClean="0"/>
              <a:t> falls (</a:t>
            </a:r>
            <a:r>
              <a:rPr lang="en-US" baseline="0" dirty="0" err="1" smtClean="0"/>
              <a:t>decoherence</a:t>
            </a:r>
            <a:r>
              <a:rPr lang="en-US" baseline="0" dirty="0" smtClean="0"/>
              <a:t>)</a:t>
            </a:r>
          </a:p>
          <a:p>
            <a:r>
              <a:rPr lang="en-US" b="1" baseline="0" dirty="0" smtClean="0"/>
              <a:t>However</a:t>
            </a:r>
            <a:r>
              <a:rPr lang="en-US" baseline="0" dirty="0" smtClean="0"/>
              <a:t>, if we increase the number of pellets while reducing measurement time, we can balance the decrease in the number of counts per measurement caused by the reduction of the time with the increase due to the greater scattering rate.</a:t>
            </a:r>
            <a:endParaRPr lang="en-US" baseline="0" dirty="0" smtClean="0"/>
          </a:p>
          <a:p>
            <a:endParaRPr lang="ru-RU" dirty="0"/>
          </a:p>
        </p:txBody>
      </p:sp>
      <p:sp>
        <p:nvSpPr>
          <p:cNvPr id="4" name="Slide Number Placeholder 3"/>
          <p:cNvSpPr>
            <a:spLocks noGrp="1"/>
          </p:cNvSpPr>
          <p:nvPr>
            <p:ph type="sldNum" sz="quarter" idx="10"/>
          </p:nvPr>
        </p:nvSpPr>
        <p:spPr/>
        <p:txBody>
          <a:bodyPr/>
          <a:lstStyle/>
          <a:p>
            <a:fld id="{4EB9CB02-5650-452C-B0A2-0739D639671D}" type="slidenum">
              <a:rPr lang="ru-RU" smtClean="0"/>
              <a:pPr/>
              <a:t>4</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The precision gain due to the increase in the spread is limited. After we’ve established the</a:t>
            </a:r>
            <a:r>
              <a:rPr lang="en-US" baseline="0" dirty="0" smtClean="0"/>
              <a:t> optimal experiment duration, we can then balance compaction time, number of pellets with the required duration.</a:t>
            </a:r>
            <a:endParaRPr lang="ru-RU" dirty="0"/>
          </a:p>
        </p:txBody>
      </p:sp>
      <p:sp>
        <p:nvSpPr>
          <p:cNvPr id="4" name="Slide Number Placeholder 3"/>
          <p:cNvSpPr>
            <a:spLocks noGrp="1"/>
          </p:cNvSpPr>
          <p:nvPr>
            <p:ph type="sldNum" sz="quarter" idx="10"/>
          </p:nvPr>
        </p:nvSpPr>
        <p:spPr/>
        <p:txBody>
          <a:bodyPr/>
          <a:lstStyle/>
          <a:p>
            <a:fld id="{4EB9CB02-5650-452C-B0A2-0739D639671D}" type="slidenum">
              <a:rPr lang="ru-RU" smtClean="0"/>
              <a:pPr/>
              <a:t>6</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Guessed modulation frequency 3*(1+-1e-4)</a:t>
            </a:r>
          </a:p>
          <a:p>
            <a:r>
              <a:rPr lang="en-US" dirty="0" smtClean="0"/>
              <a:t>Measurement error 3% everywhere</a:t>
            </a:r>
            <a:endParaRPr lang="ru-RU" dirty="0"/>
          </a:p>
        </p:txBody>
      </p:sp>
      <p:sp>
        <p:nvSpPr>
          <p:cNvPr id="4" name="Slide Number Placeholder 3"/>
          <p:cNvSpPr>
            <a:spLocks noGrp="1"/>
          </p:cNvSpPr>
          <p:nvPr>
            <p:ph type="sldNum" sz="quarter" idx="10"/>
          </p:nvPr>
        </p:nvSpPr>
        <p:spPr/>
        <p:txBody>
          <a:bodyPr/>
          <a:lstStyle/>
          <a:p>
            <a:fld id="{4EB9CB02-5650-452C-B0A2-0739D639671D}" type="slidenum">
              <a:rPr lang="ru-RU" smtClean="0"/>
              <a:pPr/>
              <a:t>7</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28"/>
          <p:cNvSpPr>
            <a:spLocks noChangeArrowheads="1"/>
          </p:cNvSpPr>
          <p:nvPr/>
        </p:nvSpPr>
        <p:spPr bwMode="auto">
          <a:xfrm>
            <a:off x="-1588" y="2286000"/>
            <a:ext cx="9144001" cy="4572000"/>
          </a:xfrm>
          <a:prstGeom prst="rect">
            <a:avLst/>
          </a:prstGeom>
          <a:solidFill>
            <a:srgbClr val="005B8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2400" dirty="0" smtClean="0">
              <a:solidFill>
                <a:srgbClr val="005B82"/>
              </a:solidFill>
              <a:ea typeface="ＭＳ Ｐゴシック" pitchFamily="34" charset="-128"/>
              <a:cs typeface="+mn-cs"/>
            </a:endParaRPr>
          </a:p>
        </p:txBody>
      </p:sp>
      <p:sp>
        <p:nvSpPr>
          <p:cNvPr id="5" name="Rectangle 31"/>
          <p:cNvSpPr>
            <a:spLocks noChangeArrowheads="1"/>
          </p:cNvSpPr>
          <p:nvPr/>
        </p:nvSpPr>
        <p:spPr bwMode="auto">
          <a:xfrm>
            <a:off x="0" y="2286000"/>
            <a:ext cx="125413" cy="2286000"/>
          </a:xfrm>
          <a:prstGeom prst="rect">
            <a:avLst/>
          </a:prstGeom>
          <a:solidFill>
            <a:srgbClr val="005B8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2400" dirty="0" smtClean="0">
              <a:solidFill>
                <a:schemeClr val="bg1"/>
              </a:solidFill>
              <a:ea typeface="ＭＳ Ｐゴシック" pitchFamily="34" charset="-128"/>
              <a:cs typeface="+mn-cs"/>
            </a:endParaRPr>
          </a:p>
        </p:txBody>
      </p:sp>
      <p:sp>
        <p:nvSpPr>
          <p:cNvPr id="6" name="Rectangle 32"/>
          <p:cNvSpPr>
            <a:spLocks noChangeArrowheads="1"/>
          </p:cNvSpPr>
          <p:nvPr/>
        </p:nvSpPr>
        <p:spPr bwMode="auto">
          <a:xfrm>
            <a:off x="0" y="4572000"/>
            <a:ext cx="125413" cy="2286000"/>
          </a:xfrm>
          <a:prstGeom prst="rect">
            <a:avLst/>
          </a:prstGeom>
          <a:solidFill>
            <a:srgbClr val="51535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2400" dirty="0" smtClean="0">
              <a:ea typeface="ＭＳ Ｐゴシック" pitchFamily="34" charset="-128"/>
              <a:cs typeface="+mn-cs"/>
            </a:endParaRPr>
          </a:p>
        </p:txBody>
      </p:sp>
      <p:sp>
        <p:nvSpPr>
          <p:cNvPr id="7" name="Rectangle 43"/>
          <p:cNvSpPr>
            <a:spLocks noChangeArrowheads="1"/>
          </p:cNvSpPr>
          <p:nvPr/>
        </p:nvSpPr>
        <p:spPr bwMode="auto">
          <a:xfrm>
            <a:off x="115888" y="0"/>
            <a:ext cx="125412" cy="2286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2400" dirty="0" smtClean="0">
              <a:ea typeface="ＭＳ Ｐゴシック" pitchFamily="34" charset="-128"/>
              <a:cs typeface="+mn-cs"/>
            </a:endParaRPr>
          </a:p>
        </p:txBody>
      </p:sp>
      <p:sp>
        <p:nvSpPr>
          <p:cNvPr id="8" name="Rectangle 44"/>
          <p:cNvSpPr>
            <a:spLocks noChangeArrowheads="1"/>
          </p:cNvSpPr>
          <p:nvPr/>
        </p:nvSpPr>
        <p:spPr bwMode="auto">
          <a:xfrm>
            <a:off x="114300" y="2286000"/>
            <a:ext cx="125413" cy="2286000"/>
          </a:xfrm>
          <a:prstGeom prst="rect">
            <a:avLst/>
          </a:prstGeom>
          <a:solidFill>
            <a:srgbClr val="B9BB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2400" dirty="0" smtClean="0">
              <a:solidFill>
                <a:schemeClr val="bg1"/>
              </a:solidFill>
              <a:ea typeface="ＭＳ Ｐゴシック" pitchFamily="34" charset="-128"/>
              <a:cs typeface="+mn-cs"/>
            </a:endParaRPr>
          </a:p>
        </p:txBody>
      </p:sp>
      <p:sp>
        <p:nvSpPr>
          <p:cNvPr id="9" name="Rectangle 45"/>
          <p:cNvSpPr>
            <a:spLocks noChangeArrowheads="1"/>
          </p:cNvSpPr>
          <p:nvPr/>
        </p:nvSpPr>
        <p:spPr bwMode="auto">
          <a:xfrm>
            <a:off x="114300" y="4572000"/>
            <a:ext cx="125413" cy="2286000"/>
          </a:xfrm>
          <a:prstGeom prst="rect">
            <a:avLst/>
          </a:prstGeom>
          <a:solidFill>
            <a:srgbClr val="DCDCD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2400" dirty="0" smtClean="0">
              <a:ea typeface="ＭＳ Ｐゴシック" pitchFamily="34" charset="-128"/>
              <a:cs typeface="+mn-cs"/>
            </a:endParaRPr>
          </a:p>
        </p:txBody>
      </p:sp>
      <p:sp>
        <p:nvSpPr>
          <p:cNvPr id="10" name="Text Box 51"/>
          <p:cNvSpPr txBox="1">
            <a:spLocks noChangeArrowheads="1"/>
          </p:cNvSpPr>
          <p:nvPr/>
        </p:nvSpPr>
        <p:spPr bwMode="auto">
          <a:xfrm>
            <a:off x="719138" y="5048250"/>
            <a:ext cx="381000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defRPr/>
            </a:pPr>
            <a:fld id="{15C71367-F1A2-41E1-8591-16CD1E88750D}" type="datetime4">
              <a:rPr lang="de-DE" altLang="en-US" sz="1400" smtClean="0">
                <a:solidFill>
                  <a:srgbClr val="F4F4F4"/>
                </a:solidFill>
                <a:ea typeface="ＭＳ Ｐゴシック" pitchFamily="34" charset="-128"/>
                <a:cs typeface="+mn-cs"/>
              </a:rPr>
              <a:pPr eaLnBrk="1" hangingPunct="1">
                <a:spcBef>
                  <a:spcPct val="50000"/>
                </a:spcBef>
                <a:defRPr/>
              </a:pPr>
              <a:t>24. Januar 2017</a:t>
            </a:fld>
            <a:endParaRPr lang="de-DE" altLang="en-US" sz="1400" smtClean="0">
              <a:solidFill>
                <a:srgbClr val="F4F4F4"/>
              </a:solidFill>
              <a:ea typeface="ＭＳ Ｐゴシック" pitchFamily="34" charset="-128"/>
              <a:cs typeface="+mn-cs"/>
            </a:endParaRPr>
          </a:p>
        </p:txBody>
      </p:sp>
      <p:sp>
        <p:nvSpPr>
          <p:cNvPr id="11" name="Text Box 56"/>
          <p:cNvSpPr txBox="1">
            <a:spLocks noChangeArrowheads="1"/>
          </p:cNvSpPr>
          <p:nvPr/>
        </p:nvSpPr>
        <p:spPr bwMode="auto">
          <a:xfrm rot="16200000">
            <a:off x="-1079500" y="933450"/>
            <a:ext cx="24765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de-DE" altLang="en-US" sz="900" smtClean="0">
                <a:solidFill>
                  <a:srgbClr val="005B82"/>
                </a:solidFill>
                <a:latin typeface="Arial MT Bd" charset="0"/>
                <a:cs typeface="+mn-cs"/>
              </a:rPr>
              <a:t>Mitglied der Helmholtz-Gemeinschaft</a:t>
            </a:r>
          </a:p>
        </p:txBody>
      </p:sp>
      <p:pic>
        <p:nvPicPr>
          <p:cNvPr id="12" name="Picture 60" descr="logo_699cm"/>
          <p:cNvPicPr>
            <a:picLocks noChangeAspect="1" noChangeArrowheads="1"/>
          </p:cNvPicPr>
          <p:nvPr/>
        </p:nvPicPr>
        <p:blipFill>
          <a:blip r:embed="rId2" cstate="print"/>
          <a:srcRect/>
          <a:stretch>
            <a:fillRect/>
          </a:stretch>
        </p:blipFill>
        <p:spPr bwMode="auto">
          <a:xfrm>
            <a:off x="6170613" y="254000"/>
            <a:ext cx="2517775" cy="817563"/>
          </a:xfrm>
          <a:prstGeom prst="rect">
            <a:avLst/>
          </a:prstGeom>
          <a:noFill/>
          <a:ln w="9525">
            <a:noFill/>
            <a:miter lim="800000"/>
            <a:headEnd/>
            <a:tailEnd/>
          </a:ln>
        </p:spPr>
      </p:pic>
      <p:sp>
        <p:nvSpPr>
          <p:cNvPr id="3130" name="Rectangle 58"/>
          <p:cNvSpPr>
            <a:spLocks noGrp="1" noChangeArrowheads="1"/>
          </p:cNvSpPr>
          <p:nvPr>
            <p:ph type="ctrTitle" sz="quarter"/>
          </p:nvPr>
        </p:nvSpPr>
        <p:spPr>
          <a:xfrm>
            <a:off x="719138" y="3070225"/>
            <a:ext cx="7772400" cy="719138"/>
          </a:xfrm>
        </p:spPr>
        <p:txBody>
          <a:bodyPr/>
          <a:lstStyle>
            <a:lvl1pPr>
              <a:defRPr sz="4800" b="0">
                <a:solidFill>
                  <a:schemeClr val="bg1"/>
                </a:solidFill>
              </a:defRPr>
            </a:lvl1pPr>
          </a:lstStyle>
          <a:p>
            <a:r>
              <a:rPr lang="en-US" smtClean="0"/>
              <a:t>Click to edit Master title style</a:t>
            </a:r>
            <a:endParaRPr lang="de-DE"/>
          </a:p>
        </p:txBody>
      </p:sp>
      <p:sp>
        <p:nvSpPr>
          <p:cNvPr id="3131" name="Rectangle 59"/>
          <p:cNvSpPr>
            <a:spLocks noGrp="1" noChangeArrowheads="1"/>
          </p:cNvSpPr>
          <p:nvPr>
            <p:ph type="subTitle" sz="quarter" idx="1"/>
          </p:nvPr>
        </p:nvSpPr>
        <p:spPr>
          <a:xfrm>
            <a:off x="719138" y="3860800"/>
            <a:ext cx="7740650" cy="647700"/>
          </a:xfrm>
        </p:spPr>
        <p:txBody>
          <a:bodyPr/>
          <a:lstStyle>
            <a:lvl1pPr marL="0" indent="0">
              <a:defRPr sz="3200">
                <a:solidFill>
                  <a:schemeClr val="bg1"/>
                </a:solidFill>
              </a:defRPr>
            </a:lvl1pPr>
          </a:lstStyle>
          <a:p>
            <a:r>
              <a:rPr lang="en-US" smtClean="0"/>
              <a:t>Click to edit Master subtitle style</a:t>
            </a:r>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8438" y="609600"/>
            <a:ext cx="1943100" cy="5410200"/>
          </a:xfrm>
        </p:spPr>
        <p:txBody>
          <a:bodyPr vert="eaVert"/>
          <a:lstStyle/>
          <a:p>
            <a:r>
              <a:rPr lang="en-US" smtClean="0"/>
              <a:t>Click to edit Master title style</a:t>
            </a:r>
            <a:endParaRPr lang="en-US"/>
          </a:p>
        </p:txBody>
      </p:sp>
      <p:sp>
        <p:nvSpPr>
          <p:cNvPr id="3" name="Vertikaler Textplatzhalter 2"/>
          <p:cNvSpPr>
            <a:spLocks noGrp="1"/>
          </p:cNvSpPr>
          <p:nvPr>
            <p:ph type="body" orient="vert" idx="1"/>
          </p:nvPr>
        </p:nvSpPr>
        <p:spPr>
          <a:xfrm>
            <a:off x="719138" y="609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138"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719138"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81538" y="19050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81538" y="40386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9138"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719138"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1538"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Inhaltsplatzhalter 2"/>
          <p:cNvSpPr>
            <a:spLocks noGrp="1"/>
          </p:cNvSpPr>
          <p:nvPr>
            <p:ph sz="half" idx="1"/>
          </p:nvPr>
        </p:nvSpPr>
        <p:spPr>
          <a:xfrm>
            <a:off x="719138"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Inhaltsplatzhalter 3"/>
          <p:cNvSpPr>
            <a:spLocks noGrp="1"/>
          </p:cNvSpPr>
          <p:nvPr>
            <p:ph sz="half" idx="2"/>
          </p:nvPr>
        </p:nvSpPr>
        <p:spPr>
          <a:xfrm>
            <a:off x="4681538"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2"/>
          <p:cNvSpPr>
            <a:spLocks noGrp="1" noChangeArrowheads="1"/>
          </p:cNvSpPr>
          <p:nvPr>
            <p:ph type="title"/>
          </p:nvPr>
        </p:nvSpPr>
        <p:spPr bwMode="auto">
          <a:xfrm>
            <a:off x="719138" y="609600"/>
            <a:ext cx="7772400"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ltLang="en-US" smtClean="0"/>
              <a:t>Mastertitelformat bearbeiten</a:t>
            </a:r>
          </a:p>
        </p:txBody>
      </p:sp>
      <p:sp>
        <p:nvSpPr>
          <p:cNvPr id="1027" name="Rectangle 43"/>
          <p:cNvSpPr>
            <a:spLocks noGrp="1" noChangeArrowheads="1"/>
          </p:cNvSpPr>
          <p:nvPr>
            <p:ph type="body" idx="1"/>
          </p:nvPr>
        </p:nvSpPr>
        <p:spPr bwMode="auto">
          <a:xfrm>
            <a:off x="719138" y="1905000"/>
            <a:ext cx="7772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en-US" smtClean="0"/>
              <a:t>Mastertextformat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1028" name="Rectangle 57"/>
          <p:cNvSpPr>
            <a:spLocks noChangeArrowheads="1"/>
          </p:cNvSpPr>
          <p:nvPr/>
        </p:nvSpPr>
        <p:spPr bwMode="auto">
          <a:xfrm>
            <a:off x="1588" y="0"/>
            <a:ext cx="125412" cy="2286000"/>
          </a:xfrm>
          <a:prstGeom prst="rect">
            <a:avLst/>
          </a:prstGeom>
          <a:solidFill>
            <a:srgbClr val="B9BB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2400" dirty="0" smtClean="0">
              <a:ea typeface="ＭＳ Ｐゴシック" pitchFamily="34" charset="-128"/>
              <a:cs typeface="+mn-cs"/>
            </a:endParaRPr>
          </a:p>
        </p:txBody>
      </p:sp>
      <p:sp>
        <p:nvSpPr>
          <p:cNvPr id="1029" name="Rectangle 59"/>
          <p:cNvSpPr>
            <a:spLocks noChangeArrowheads="1"/>
          </p:cNvSpPr>
          <p:nvPr/>
        </p:nvSpPr>
        <p:spPr bwMode="auto">
          <a:xfrm>
            <a:off x="0" y="4572000"/>
            <a:ext cx="125413" cy="2286000"/>
          </a:xfrm>
          <a:prstGeom prst="rect">
            <a:avLst/>
          </a:prstGeom>
          <a:solidFill>
            <a:srgbClr val="51535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2400" dirty="0" smtClean="0">
              <a:ea typeface="ＭＳ Ｐゴシック" pitchFamily="34" charset="-128"/>
              <a:cs typeface="+mn-cs"/>
            </a:endParaRPr>
          </a:p>
        </p:txBody>
      </p:sp>
      <p:sp>
        <p:nvSpPr>
          <p:cNvPr id="1030" name="Rectangle 61"/>
          <p:cNvSpPr>
            <a:spLocks noChangeArrowheads="1"/>
          </p:cNvSpPr>
          <p:nvPr/>
        </p:nvSpPr>
        <p:spPr bwMode="auto">
          <a:xfrm>
            <a:off x="115888" y="0"/>
            <a:ext cx="125412" cy="2286000"/>
          </a:xfrm>
          <a:prstGeom prst="rect">
            <a:avLst/>
          </a:prstGeom>
          <a:solidFill>
            <a:srgbClr val="005B8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2400" dirty="0" smtClean="0">
              <a:ea typeface="ＭＳ Ｐゴシック" pitchFamily="34" charset="-128"/>
              <a:cs typeface="+mn-cs"/>
            </a:endParaRPr>
          </a:p>
        </p:txBody>
      </p:sp>
      <p:sp>
        <p:nvSpPr>
          <p:cNvPr id="1031" name="Rectangle 62"/>
          <p:cNvSpPr>
            <a:spLocks noChangeArrowheads="1"/>
          </p:cNvSpPr>
          <p:nvPr/>
        </p:nvSpPr>
        <p:spPr bwMode="auto">
          <a:xfrm>
            <a:off x="114300" y="2286000"/>
            <a:ext cx="125413" cy="2286000"/>
          </a:xfrm>
          <a:prstGeom prst="rect">
            <a:avLst/>
          </a:prstGeom>
          <a:solidFill>
            <a:srgbClr val="B9BB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2400" dirty="0" smtClean="0">
              <a:solidFill>
                <a:schemeClr val="bg1"/>
              </a:solidFill>
              <a:ea typeface="ＭＳ Ｐゴシック" pitchFamily="34" charset="-128"/>
              <a:cs typeface="+mn-cs"/>
            </a:endParaRPr>
          </a:p>
        </p:txBody>
      </p:sp>
      <p:sp>
        <p:nvSpPr>
          <p:cNvPr id="1032" name="Rectangle 63"/>
          <p:cNvSpPr>
            <a:spLocks noChangeArrowheads="1"/>
          </p:cNvSpPr>
          <p:nvPr/>
        </p:nvSpPr>
        <p:spPr bwMode="auto">
          <a:xfrm>
            <a:off x="114300" y="4572000"/>
            <a:ext cx="125413" cy="2286000"/>
          </a:xfrm>
          <a:prstGeom prst="rect">
            <a:avLst/>
          </a:prstGeom>
          <a:solidFill>
            <a:srgbClr val="DCDCD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a:defRPr/>
            </a:pPr>
            <a:endParaRPr lang="en-US" altLang="en-US" sz="2400" dirty="0" smtClean="0">
              <a:ea typeface="ＭＳ Ｐゴシック" pitchFamily="34" charset="-128"/>
              <a:cs typeface="+mn-cs"/>
            </a:endParaRPr>
          </a:p>
        </p:txBody>
      </p:sp>
      <p:sp>
        <p:nvSpPr>
          <p:cNvPr id="1033" name="Text Box 71"/>
          <p:cNvSpPr txBox="1">
            <a:spLocks noChangeArrowheads="1"/>
          </p:cNvSpPr>
          <p:nvPr/>
        </p:nvSpPr>
        <p:spPr bwMode="auto">
          <a:xfrm>
            <a:off x="539750" y="6477000"/>
            <a:ext cx="75565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fld id="{FE0E0519-5241-45A0-8CAF-369F1D334681}" type="datetime4">
              <a:rPr lang="de-DE" altLang="en-US" sz="1000" smtClean="0">
                <a:solidFill>
                  <a:srgbClr val="005B82"/>
                </a:solidFill>
                <a:cs typeface="+mn-cs"/>
              </a:rPr>
              <a:pPr eaLnBrk="1" hangingPunct="1">
                <a:defRPr/>
              </a:pPr>
              <a:t>24. Januar 2017</a:t>
            </a:fld>
            <a:endParaRPr lang="de-DE" altLang="en-US" sz="1000" smtClean="0">
              <a:solidFill>
                <a:srgbClr val="005B82"/>
              </a:solidFill>
              <a:cs typeface="+mn-cs"/>
            </a:endParaRPr>
          </a:p>
        </p:txBody>
      </p:sp>
      <p:sp>
        <p:nvSpPr>
          <p:cNvPr id="1034" name="Text Box 72"/>
          <p:cNvSpPr txBox="1">
            <a:spLocks noChangeArrowheads="1"/>
          </p:cNvSpPr>
          <p:nvPr/>
        </p:nvSpPr>
        <p:spPr bwMode="auto">
          <a:xfrm>
            <a:off x="8328025" y="6477000"/>
            <a:ext cx="465138"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r>
              <a:rPr lang="de-DE" altLang="en-US" sz="1000" smtClean="0">
                <a:solidFill>
                  <a:srgbClr val="005B82"/>
                </a:solidFill>
                <a:cs typeface="+mn-cs"/>
              </a:rPr>
              <a:t>Folie </a:t>
            </a:r>
            <a:fld id="{0E700D43-BC8A-44E0-BD40-575359365503}" type="slidenum">
              <a:rPr lang="de-DE" altLang="en-US" sz="1000" smtClean="0">
                <a:solidFill>
                  <a:srgbClr val="005B82"/>
                </a:solidFill>
                <a:cs typeface="+mn-cs"/>
              </a:rPr>
              <a:pPr eaLnBrk="1" hangingPunct="1">
                <a:defRPr/>
              </a:pPr>
              <a:t>‹#›</a:t>
            </a:fld>
            <a:endParaRPr lang="de-DE" altLang="en-US" sz="1000" smtClean="0">
              <a:solidFill>
                <a:srgbClr val="005B82"/>
              </a:solidFill>
              <a:cs typeface="+mn-cs"/>
            </a:endParaRPr>
          </a:p>
        </p:txBody>
      </p:sp>
      <p:pic>
        <p:nvPicPr>
          <p:cNvPr id="1035" name="Picture 73" descr="logo_400cm"/>
          <p:cNvPicPr>
            <a:picLocks noChangeAspect="1" noChangeArrowheads="1"/>
          </p:cNvPicPr>
          <p:nvPr/>
        </p:nvPicPr>
        <p:blipFill>
          <a:blip r:embed="rId15" cstate="print"/>
          <a:srcRect/>
          <a:stretch>
            <a:fillRect/>
          </a:stretch>
        </p:blipFill>
        <p:spPr bwMode="auto">
          <a:xfrm>
            <a:off x="7467600" y="125413"/>
            <a:ext cx="1438275" cy="466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2600" b="1">
          <a:solidFill>
            <a:srgbClr val="005B82"/>
          </a:solidFill>
          <a:latin typeface="+mj-lt"/>
          <a:ea typeface="+mj-ea"/>
          <a:cs typeface="+mj-cs"/>
        </a:defRPr>
      </a:lvl1pPr>
      <a:lvl2pPr algn="l" rtl="0" eaLnBrk="1" fontAlgn="base" hangingPunct="1">
        <a:spcBef>
          <a:spcPct val="0"/>
        </a:spcBef>
        <a:spcAft>
          <a:spcPct val="0"/>
        </a:spcAft>
        <a:defRPr sz="2600" b="1">
          <a:solidFill>
            <a:srgbClr val="005B82"/>
          </a:solidFill>
          <a:latin typeface="Arial" charset="0"/>
        </a:defRPr>
      </a:lvl2pPr>
      <a:lvl3pPr algn="l" rtl="0" eaLnBrk="1" fontAlgn="base" hangingPunct="1">
        <a:spcBef>
          <a:spcPct val="0"/>
        </a:spcBef>
        <a:spcAft>
          <a:spcPct val="0"/>
        </a:spcAft>
        <a:defRPr sz="2600" b="1">
          <a:solidFill>
            <a:srgbClr val="005B82"/>
          </a:solidFill>
          <a:latin typeface="Arial" charset="0"/>
        </a:defRPr>
      </a:lvl3pPr>
      <a:lvl4pPr algn="l" rtl="0" eaLnBrk="1" fontAlgn="base" hangingPunct="1">
        <a:spcBef>
          <a:spcPct val="0"/>
        </a:spcBef>
        <a:spcAft>
          <a:spcPct val="0"/>
        </a:spcAft>
        <a:defRPr sz="2600" b="1">
          <a:solidFill>
            <a:srgbClr val="005B82"/>
          </a:solidFill>
          <a:latin typeface="Arial" charset="0"/>
        </a:defRPr>
      </a:lvl4pPr>
      <a:lvl5pPr algn="l" rtl="0" eaLnBrk="1" fontAlgn="base" hangingPunct="1">
        <a:spcBef>
          <a:spcPct val="0"/>
        </a:spcBef>
        <a:spcAft>
          <a:spcPct val="0"/>
        </a:spcAft>
        <a:defRPr sz="2600" b="1">
          <a:solidFill>
            <a:srgbClr val="005B82"/>
          </a:solidFill>
          <a:latin typeface="Arial" charset="0"/>
        </a:defRPr>
      </a:lvl5pPr>
      <a:lvl6pPr marL="457200" algn="l" rtl="0" eaLnBrk="1" fontAlgn="base" hangingPunct="1">
        <a:spcBef>
          <a:spcPct val="0"/>
        </a:spcBef>
        <a:spcAft>
          <a:spcPct val="0"/>
        </a:spcAft>
        <a:defRPr sz="2600" b="1">
          <a:solidFill>
            <a:srgbClr val="005B82"/>
          </a:solidFill>
          <a:latin typeface="Arial" charset="0"/>
        </a:defRPr>
      </a:lvl6pPr>
      <a:lvl7pPr marL="914400" algn="l" rtl="0" eaLnBrk="1" fontAlgn="base" hangingPunct="1">
        <a:spcBef>
          <a:spcPct val="0"/>
        </a:spcBef>
        <a:spcAft>
          <a:spcPct val="0"/>
        </a:spcAft>
        <a:defRPr sz="2600" b="1">
          <a:solidFill>
            <a:srgbClr val="005B82"/>
          </a:solidFill>
          <a:latin typeface="Arial" charset="0"/>
        </a:defRPr>
      </a:lvl7pPr>
      <a:lvl8pPr marL="1371600" algn="l" rtl="0" eaLnBrk="1" fontAlgn="base" hangingPunct="1">
        <a:spcBef>
          <a:spcPct val="0"/>
        </a:spcBef>
        <a:spcAft>
          <a:spcPct val="0"/>
        </a:spcAft>
        <a:defRPr sz="2600" b="1">
          <a:solidFill>
            <a:srgbClr val="005B82"/>
          </a:solidFill>
          <a:latin typeface="Arial" charset="0"/>
        </a:defRPr>
      </a:lvl8pPr>
      <a:lvl9pPr marL="1828800" algn="l" rtl="0" eaLnBrk="1" fontAlgn="base" hangingPunct="1">
        <a:spcBef>
          <a:spcPct val="0"/>
        </a:spcBef>
        <a:spcAft>
          <a:spcPct val="0"/>
        </a:spcAft>
        <a:defRPr sz="2600" b="1">
          <a:solidFill>
            <a:srgbClr val="005B82"/>
          </a:solidFill>
          <a:latin typeface="Arial" charset="0"/>
        </a:defRPr>
      </a:lvl9pPr>
    </p:titleStyle>
    <p:bodyStyle>
      <a:lvl1pPr marL="342900" indent="-342900" algn="l" rtl="0" eaLnBrk="1" fontAlgn="base" hangingPunct="1">
        <a:spcBef>
          <a:spcPct val="20000"/>
        </a:spcBef>
        <a:spcAft>
          <a:spcPct val="0"/>
        </a:spcAft>
        <a:buClr>
          <a:srgbClr val="009EE0"/>
        </a:buCl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005B82"/>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rgbClr val="005B82"/>
        </a:buClr>
        <a:buFont typeface="Wingdings" pitchFamily="2" charset="2"/>
        <a:buChar char="§"/>
        <a:defRPr sz="2200" i="1">
          <a:solidFill>
            <a:schemeClr val="tx1"/>
          </a:solidFill>
          <a:latin typeface="+mn-lt"/>
        </a:defRPr>
      </a:lvl3pPr>
      <a:lvl4pPr marL="1600200" indent="-228600" algn="l" rtl="0" eaLnBrk="1" fontAlgn="base" hangingPunct="1">
        <a:spcBef>
          <a:spcPct val="20000"/>
        </a:spcBef>
        <a:spcAft>
          <a:spcPct val="0"/>
        </a:spcAft>
        <a:buClr>
          <a:srgbClr val="009EE0"/>
        </a:buClr>
        <a:defRPr sz="2000">
          <a:solidFill>
            <a:schemeClr val="tx1"/>
          </a:solidFill>
          <a:latin typeface="+mn-lt"/>
        </a:defRPr>
      </a:lvl4pPr>
      <a:lvl5pPr marL="2057400" indent="-228600" algn="l" rtl="0" eaLnBrk="1" fontAlgn="base" hangingPunct="1">
        <a:spcBef>
          <a:spcPct val="20000"/>
        </a:spcBef>
        <a:spcAft>
          <a:spcPct val="0"/>
        </a:spcAft>
        <a:buClr>
          <a:srgbClr val="009EE0"/>
        </a:buClr>
        <a:defRPr sz="2000">
          <a:solidFill>
            <a:schemeClr val="tx1"/>
          </a:solidFill>
          <a:latin typeface="+mn-lt"/>
        </a:defRPr>
      </a:lvl5pPr>
      <a:lvl6pPr marL="2514600" indent="-228600" algn="l" rtl="0" eaLnBrk="1" fontAlgn="base" hangingPunct="1">
        <a:spcBef>
          <a:spcPct val="20000"/>
        </a:spcBef>
        <a:spcAft>
          <a:spcPct val="0"/>
        </a:spcAft>
        <a:buClr>
          <a:srgbClr val="009EE0"/>
        </a:buClr>
        <a:defRPr sz="2000">
          <a:solidFill>
            <a:schemeClr val="tx1"/>
          </a:solidFill>
          <a:latin typeface="+mn-lt"/>
        </a:defRPr>
      </a:lvl6pPr>
      <a:lvl7pPr marL="2971800" indent="-228600" algn="l" rtl="0" eaLnBrk="1" fontAlgn="base" hangingPunct="1">
        <a:spcBef>
          <a:spcPct val="20000"/>
        </a:spcBef>
        <a:spcAft>
          <a:spcPct val="0"/>
        </a:spcAft>
        <a:buClr>
          <a:srgbClr val="009EE0"/>
        </a:buClr>
        <a:defRPr sz="2000">
          <a:solidFill>
            <a:schemeClr val="tx1"/>
          </a:solidFill>
          <a:latin typeface="+mn-lt"/>
        </a:defRPr>
      </a:lvl7pPr>
      <a:lvl8pPr marL="3429000" indent="-228600" algn="l" rtl="0" eaLnBrk="1" fontAlgn="base" hangingPunct="1">
        <a:spcBef>
          <a:spcPct val="20000"/>
        </a:spcBef>
        <a:spcAft>
          <a:spcPct val="0"/>
        </a:spcAft>
        <a:buClr>
          <a:srgbClr val="009EE0"/>
        </a:buClr>
        <a:defRPr sz="2000">
          <a:solidFill>
            <a:schemeClr val="tx1"/>
          </a:solidFill>
          <a:latin typeface="+mn-lt"/>
        </a:defRPr>
      </a:lvl8pPr>
      <a:lvl9pPr marL="3886200" indent="-228600" algn="l" rtl="0" eaLnBrk="1" fontAlgn="base" hangingPunct="1">
        <a:spcBef>
          <a:spcPct val="20000"/>
        </a:spcBef>
        <a:spcAft>
          <a:spcPct val="0"/>
        </a:spcAft>
        <a:buClr>
          <a:srgbClr val="009EE0"/>
        </a:buCl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lr>
          <a:srgbClr val="009EE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9EE0"/>
        </a:buClr>
        <a:buChar char="•"/>
        <a:defRPr sz="2800">
          <a:solidFill>
            <a:schemeClr val="tx1"/>
          </a:solidFill>
          <a:latin typeface="+mn-lt"/>
        </a:defRPr>
      </a:lvl2pPr>
      <a:lvl3pPr marL="1143000" indent="-228600" algn="l" rtl="0" eaLnBrk="1" fontAlgn="base" hangingPunct="1">
        <a:spcBef>
          <a:spcPct val="20000"/>
        </a:spcBef>
        <a:spcAft>
          <a:spcPct val="0"/>
        </a:spcAft>
        <a:buClr>
          <a:srgbClr val="009EE0"/>
        </a:buClr>
        <a:buChar char="•"/>
        <a:defRPr sz="2400">
          <a:solidFill>
            <a:schemeClr val="tx1"/>
          </a:solidFill>
          <a:latin typeface="+mn-lt"/>
        </a:defRPr>
      </a:lvl3pPr>
      <a:lvl4pPr marL="1600200" indent="-228600" algn="l" rtl="0" eaLnBrk="1" fontAlgn="base" hangingPunct="1">
        <a:spcBef>
          <a:spcPct val="20000"/>
        </a:spcBef>
        <a:spcAft>
          <a:spcPct val="0"/>
        </a:spcAft>
        <a:buClr>
          <a:srgbClr val="009EE0"/>
        </a:buClr>
        <a:buChar char="•"/>
        <a:defRPr sz="2000">
          <a:solidFill>
            <a:schemeClr val="tx1"/>
          </a:solidFill>
          <a:latin typeface="+mn-lt"/>
        </a:defRPr>
      </a:lvl4pPr>
      <a:lvl5pPr marL="2057400" indent="-228600" algn="l" rtl="0" eaLnBrk="1" fontAlgn="base" hangingPunct="1">
        <a:spcBef>
          <a:spcPct val="20000"/>
        </a:spcBef>
        <a:spcAft>
          <a:spcPct val="0"/>
        </a:spcAft>
        <a:buClr>
          <a:srgbClr val="009EE0"/>
        </a:buClr>
        <a:buChar char="•"/>
        <a:defRPr sz="2000">
          <a:solidFill>
            <a:schemeClr val="tx1"/>
          </a:solidFill>
          <a:latin typeface="+mn-lt"/>
        </a:defRPr>
      </a:lvl5pPr>
      <a:lvl6pPr marL="2514600" indent="-228600" algn="l" rtl="0" eaLnBrk="1" fontAlgn="base" hangingPunct="1">
        <a:spcBef>
          <a:spcPct val="20000"/>
        </a:spcBef>
        <a:spcAft>
          <a:spcPct val="0"/>
        </a:spcAft>
        <a:buClr>
          <a:srgbClr val="009EE0"/>
        </a:buClr>
        <a:buChar char="•"/>
        <a:defRPr sz="2000">
          <a:solidFill>
            <a:schemeClr val="tx1"/>
          </a:solidFill>
          <a:latin typeface="+mn-lt"/>
        </a:defRPr>
      </a:lvl6pPr>
      <a:lvl7pPr marL="2971800" indent="-228600" algn="l" rtl="0" eaLnBrk="1" fontAlgn="base" hangingPunct="1">
        <a:spcBef>
          <a:spcPct val="20000"/>
        </a:spcBef>
        <a:spcAft>
          <a:spcPct val="0"/>
        </a:spcAft>
        <a:buClr>
          <a:srgbClr val="009EE0"/>
        </a:buClr>
        <a:buChar char="•"/>
        <a:defRPr sz="2000">
          <a:solidFill>
            <a:schemeClr val="tx1"/>
          </a:solidFill>
          <a:latin typeface="+mn-lt"/>
        </a:defRPr>
      </a:lvl7pPr>
      <a:lvl8pPr marL="3429000" indent="-228600" algn="l" rtl="0" eaLnBrk="1" fontAlgn="base" hangingPunct="1">
        <a:spcBef>
          <a:spcPct val="20000"/>
        </a:spcBef>
        <a:spcAft>
          <a:spcPct val="0"/>
        </a:spcAft>
        <a:buClr>
          <a:srgbClr val="009EE0"/>
        </a:buClr>
        <a:buChar char="•"/>
        <a:defRPr sz="2000">
          <a:solidFill>
            <a:schemeClr val="tx1"/>
          </a:solidFill>
          <a:latin typeface="+mn-lt"/>
        </a:defRPr>
      </a:lvl8pPr>
      <a:lvl9pPr marL="3886200" indent="-228600" algn="l" rtl="0" eaLnBrk="1" fontAlgn="base" hangingPunct="1">
        <a:spcBef>
          <a:spcPct val="20000"/>
        </a:spcBef>
        <a:spcAft>
          <a:spcPct val="0"/>
        </a:spcAft>
        <a:buClr>
          <a:srgbClr val="009EE0"/>
        </a:buClr>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normAutofit fontScale="90000"/>
          </a:bodyPr>
          <a:lstStyle/>
          <a:p>
            <a:r>
              <a:rPr lang="en-US" sz="2700" b="1" cap="all" dirty="0"/>
              <a:t>Statistical precision in </a:t>
            </a:r>
            <a:r>
              <a:rPr lang="ru-RU" sz="2700" b="1" cap="all" dirty="0" err="1"/>
              <a:t>charged</a:t>
            </a:r>
            <a:r>
              <a:rPr lang="ru-RU" sz="2700" b="1" cap="all" dirty="0"/>
              <a:t> </a:t>
            </a:r>
            <a:r>
              <a:rPr lang="ru-RU" sz="2700" b="1" cap="all" dirty="0" err="1"/>
              <a:t>particle</a:t>
            </a:r>
            <a:r>
              <a:rPr lang="ru-RU" sz="2700" b="1" cap="all" dirty="0"/>
              <a:t> </a:t>
            </a:r>
            <a:r>
              <a:rPr lang="en-US" sz="2700" b="1" cap="all" dirty="0"/>
              <a:t>EDM </a:t>
            </a:r>
            <a:r>
              <a:rPr lang="ru-RU" sz="2700" b="1" cap="all" dirty="0" err="1"/>
              <a:t>search</a:t>
            </a:r>
            <a:r>
              <a:rPr lang="ru-RU" sz="2700" b="1" cap="all" dirty="0"/>
              <a:t> </a:t>
            </a:r>
            <a:r>
              <a:rPr lang="ru-RU" sz="2700" b="1" cap="all" dirty="0" err="1"/>
              <a:t>in</a:t>
            </a:r>
            <a:r>
              <a:rPr lang="ru-RU" sz="2700" b="1" cap="all" dirty="0"/>
              <a:t> </a:t>
            </a:r>
            <a:r>
              <a:rPr lang="ru-RU" sz="2700" b="1" cap="all" dirty="0" err="1"/>
              <a:t>storage</a:t>
            </a:r>
            <a:r>
              <a:rPr lang="ru-RU" sz="2700" b="1" cap="all" dirty="0"/>
              <a:t> </a:t>
            </a:r>
            <a:r>
              <a:rPr lang="ru-RU" sz="2700" b="1" cap="all" dirty="0" err="1"/>
              <a:t>rings</a:t>
            </a:r>
            <a:r>
              <a:rPr lang="ru-RU" sz="2700" b="1" cap="all" dirty="0"/>
              <a:t> </a:t>
            </a:r>
            <a:r>
              <a:rPr lang="ru-RU" b="1" cap="all" dirty="0"/>
              <a:t/>
            </a:r>
            <a:br>
              <a:rPr lang="ru-RU" b="1" cap="all" dirty="0"/>
            </a:br>
            <a:endParaRPr lang="ru-RU" dirty="0"/>
          </a:p>
        </p:txBody>
      </p:sp>
      <p:sp>
        <p:nvSpPr>
          <p:cNvPr id="3" name="Subtitle 2"/>
          <p:cNvSpPr>
            <a:spLocks noGrp="1"/>
          </p:cNvSpPr>
          <p:nvPr>
            <p:ph type="subTitle" sz="quarter" idx="1"/>
          </p:nvPr>
        </p:nvSpPr>
        <p:spPr>
          <a:xfrm>
            <a:off x="755576" y="4221088"/>
            <a:ext cx="7740650" cy="647700"/>
          </a:xfrm>
        </p:spPr>
        <p:txBody>
          <a:bodyPr>
            <a:normAutofit fontScale="47500" lnSpcReduction="20000"/>
          </a:bodyPr>
          <a:lstStyle/>
          <a:p>
            <a:r>
              <a:rPr lang="en-GB" sz="2900" dirty="0" smtClean="0"/>
              <a:t>A.E. AKSENTEV</a:t>
            </a:r>
            <a:r>
              <a:rPr lang="en-GB" sz="2900" baseline="30000" dirty="0" smtClean="0"/>
              <a:t>1,2</a:t>
            </a:r>
            <a:r>
              <a:rPr lang="en-GB" sz="2900" dirty="0"/>
              <a:t>, </a:t>
            </a:r>
            <a:r>
              <a:rPr lang="en-GB" sz="2900" dirty="0" smtClean="0"/>
              <a:t>Y.V. SENICHEV</a:t>
            </a:r>
            <a:r>
              <a:rPr lang="en-GB" sz="2900" baseline="30000" dirty="0" smtClean="0"/>
              <a:t>1</a:t>
            </a:r>
            <a:endParaRPr lang="ru-RU" sz="2900" dirty="0"/>
          </a:p>
          <a:p>
            <a:r>
              <a:rPr lang="en-GB" sz="2900" i="1" baseline="30000" dirty="0"/>
              <a:t>1</a:t>
            </a:r>
            <a:r>
              <a:rPr lang="en-GB" sz="2900" i="1" dirty="0"/>
              <a:t> IKP, </a:t>
            </a:r>
            <a:r>
              <a:rPr lang="en-GB" sz="2900" i="1" dirty="0" err="1"/>
              <a:t>Forschungszentrum</a:t>
            </a:r>
            <a:r>
              <a:rPr lang="en-GB" sz="2900" i="1" dirty="0"/>
              <a:t> </a:t>
            </a:r>
            <a:r>
              <a:rPr lang="en-GB" sz="2900" i="1" dirty="0" err="1"/>
              <a:t>Jülich</a:t>
            </a:r>
            <a:r>
              <a:rPr lang="en-GB" sz="2900" i="1" dirty="0"/>
              <a:t>, Germany</a:t>
            </a:r>
            <a:endParaRPr lang="ru-RU" sz="2900" dirty="0"/>
          </a:p>
          <a:p>
            <a:r>
              <a:rPr lang="en-GB" sz="2900" i="1" baseline="30000" dirty="0"/>
              <a:t>2</a:t>
            </a:r>
            <a:r>
              <a:rPr lang="en-GB" sz="2900" i="1" dirty="0"/>
              <a:t> National Research Nuclear University «</a:t>
            </a:r>
            <a:r>
              <a:rPr lang="en-GB" sz="2900" i="1" dirty="0" err="1"/>
              <a:t>MEPhI</a:t>
            </a:r>
            <a:r>
              <a:rPr lang="en-GB" sz="2900" i="1" dirty="0"/>
              <a:t>»,  Russia</a:t>
            </a:r>
            <a:endParaRPr lang="ru-RU" sz="2900" dirty="0"/>
          </a:p>
          <a:p>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a:t>
            </a:r>
            <a:endParaRPr lang="ru-RU" dirty="0"/>
          </a:p>
        </p:txBody>
      </p:sp>
      <p:graphicFrame>
        <p:nvGraphicFramePr>
          <p:cNvPr id="1028" name="Object 14"/>
          <p:cNvGraphicFramePr>
            <a:graphicFrameLocks noGrp="1" noChangeAspect="1"/>
          </p:cNvGraphicFramePr>
          <p:nvPr/>
        </p:nvGraphicFramePr>
        <p:xfrm>
          <a:off x="1979712" y="2276872"/>
          <a:ext cx="4849813" cy="1728788"/>
        </p:xfrm>
        <a:graphic>
          <a:graphicData uri="http://schemas.openxmlformats.org/presentationml/2006/ole">
            <p:oleObj spid="_x0000_s1028" name="Equation" r:id="rId3" imgW="3136680" imgH="1117440" progId="Equation.3">
              <p:embed/>
            </p:oleObj>
          </a:graphicData>
        </a:graphic>
      </p:graphicFrame>
      <p:sp>
        <p:nvSpPr>
          <p:cNvPr id="7" name="TextBox 6"/>
          <p:cNvSpPr txBox="1"/>
          <p:nvPr/>
        </p:nvSpPr>
        <p:spPr>
          <a:xfrm>
            <a:off x="395536" y="1556792"/>
            <a:ext cx="8460432" cy="923330"/>
          </a:xfrm>
          <a:prstGeom prst="rect">
            <a:avLst/>
          </a:prstGeom>
          <a:noFill/>
        </p:spPr>
        <p:txBody>
          <a:bodyPr wrap="square" rtlCol="0">
            <a:spAutoFit/>
          </a:bodyPr>
          <a:lstStyle/>
          <a:p>
            <a:r>
              <a:rPr lang="en-US" dirty="0" smtClean="0"/>
              <a:t>When put into an electromagnetic field, the particle spin begins to </a:t>
            </a:r>
            <a:r>
              <a:rPr lang="en-US" dirty="0" err="1" smtClean="0"/>
              <a:t>precess</a:t>
            </a:r>
            <a:r>
              <a:rPr lang="en-US" dirty="0" smtClean="0"/>
              <a:t> according to the T-BMT equation: </a:t>
            </a:r>
          </a:p>
          <a:p>
            <a:endParaRPr lang="ru-RU" dirty="0"/>
          </a:p>
        </p:txBody>
      </p:sp>
      <p:sp>
        <p:nvSpPr>
          <p:cNvPr id="8" name="TextBox 7"/>
          <p:cNvSpPr txBox="1"/>
          <p:nvPr/>
        </p:nvSpPr>
        <p:spPr>
          <a:xfrm>
            <a:off x="395536" y="4725144"/>
            <a:ext cx="7676140" cy="369332"/>
          </a:xfrm>
          <a:prstGeom prst="rect">
            <a:avLst/>
          </a:prstGeom>
          <a:noFill/>
        </p:spPr>
        <p:txBody>
          <a:bodyPr wrap="none" rtlCol="0">
            <a:spAutoFit/>
          </a:bodyPr>
          <a:lstStyle/>
          <a:p>
            <a:r>
              <a:rPr lang="en-US" dirty="0" smtClean="0"/>
              <a:t>By measuring the beam’s polarization, we can determine the frequency </a:t>
            </a:r>
            <a:endParaRPr lang="ru-RU" dirty="0"/>
          </a:p>
        </p:txBody>
      </p:sp>
      <p:sp>
        <p:nvSpPr>
          <p:cNvPr id="11" name="Oval 10"/>
          <p:cNvSpPr/>
          <p:nvPr/>
        </p:nvSpPr>
        <p:spPr>
          <a:xfrm>
            <a:off x="5436097" y="2852936"/>
            <a:ext cx="1296144" cy="1008112"/>
          </a:xfrm>
          <a:prstGeom prst="ellipse">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2" name="Straight Arrow Connector 11"/>
          <p:cNvCxnSpPr>
            <a:stCxn id="22" idx="0"/>
            <a:endCxn id="11" idx="5"/>
          </p:cNvCxnSpPr>
          <p:nvPr/>
        </p:nvCxnSpPr>
        <p:spPr>
          <a:xfrm flipH="1" flipV="1">
            <a:off x="6542425" y="3713414"/>
            <a:ext cx="555496" cy="435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3"/>
          <p:cNvSpPr txBox="1">
            <a:spLocks noChangeArrowheads="1"/>
          </p:cNvSpPr>
          <p:nvPr/>
        </p:nvSpPr>
        <p:spPr bwMode="auto">
          <a:xfrm>
            <a:off x="2411760" y="4168447"/>
            <a:ext cx="863649" cy="369888"/>
          </a:xfrm>
          <a:prstGeom prst="round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MDM</a:t>
            </a:r>
            <a:endParaRPr lang="en-GB" dirty="0">
              <a:solidFill>
                <a:schemeClr val="tx1"/>
              </a:solidFill>
            </a:endParaRPr>
          </a:p>
        </p:txBody>
      </p:sp>
      <p:sp>
        <p:nvSpPr>
          <p:cNvPr id="14" name="Oval 13"/>
          <p:cNvSpPr/>
          <p:nvPr/>
        </p:nvSpPr>
        <p:spPr>
          <a:xfrm>
            <a:off x="2987824" y="2708920"/>
            <a:ext cx="2304256" cy="1224136"/>
          </a:xfrm>
          <a:prstGeom prst="ellipse">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 name="Straight Arrow Connector 14"/>
          <p:cNvCxnSpPr>
            <a:stCxn id="13" idx="0"/>
            <a:endCxn id="14" idx="3"/>
          </p:cNvCxnSpPr>
          <p:nvPr/>
        </p:nvCxnSpPr>
        <p:spPr>
          <a:xfrm flipV="1">
            <a:off x="2843585" y="3753786"/>
            <a:ext cx="481690" cy="4146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6732240" y="4149080"/>
            <a:ext cx="731361" cy="408623"/>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EDM</a:t>
            </a:r>
            <a:endParaRPr lang="ru-RU" dirty="0">
              <a:solidFill>
                <a:schemeClr val="tx1"/>
              </a:solidFill>
            </a:endParaRPr>
          </a:p>
        </p:txBody>
      </p:sp>
      <p:sp>
        <p:nvSpPr>
          <p:cNvPr id="35" name="TextBox 34"/>
          <p:cNvSpPr txBox="1"/>
          <p:nvPr/>
        </p:nvSpPr>
        <p:spPr>
          <a:xfrm>
            <a:off x="395536" y="5805264"/>
            <a:ext cx="6789038" cy="369332"/>
          </a:xfrm>
          <a:prstGeom prst="rect">
            <a:avLst/>
          </a:prstGeom>
          <a:noFill/>
        </p:spPr>
        <p:txBody>
          <a:bodyPr wrap="none" rtlCol="0">
            <a:spAutoFit/>
          </a:bodyPr>
          <a:lstStyle/>
          <a:p>
            <a:r>
              <a:rPr lang="en-US" dirty="0" smtClean="0"/>
              <a:t>Comparing the CW </a:t>
            </a:r>
            <a:r>
              <a:rPr lang="en-US" dirty="0" err="1" smtClean="0"/>
              <a:t>vs</a:t>
            </a:r>
            <a:r>
              <a:rPr lang="en-US" dirty="0" smtClean="0"/>
              <a:t> CCW frequencies,             is determined </a:t>
            </a:r>
            <a:endParaRPr lang="ru-RU" dirty="0"/>
          </a:p>
        </p:txBody>
      </p:sp>
      <p:graphicFrame>
        <p:nvGraphicFramePr>
          <p:cNvPr id="36" name="Object 35"/>
          <p:cNvGraphicFramePr>
            <a:graphicFrameLocks noChangeAspect="1"/>
          </p:cNvGraphicFramePr>
          <p:nvPr/>
        </p:nvGraphicFramePr>
        <p:xfrm>
          <a:off x="3237012" y="5157788"/>
          <a:ext cx="2335212" cy="457200"/>
        </p:xfrm>
        <a:graphic>
          <a:graphicData uri="http://schemas.openxmlformats.org/presentationml/2006/ole">
            <p:oleObj spid="_x0000_s1029" name="Equation" r:id="rId4" imgW="1231560" imgH="241200" progId="Equation.3">
              <p:embed/>
            </p:oleObj>
          </a:graphicData>
        </a:graphic>
      </p:graphicFrame>
      <p:graphicFrame>
        <p:nvGraphicFramePr>
          <p:cNvPr id="38" name="Object 37"/>
          <p:cNvGraphicFramePr>
            <a:graphicFrameLocks noChangeAspect="1"/>
          </p:cNvGraphicFramePr>
          <p:nvPr/>
        </p:nvGraphicFramePr>
        <p:xfrm>
          <a:off x="4716016" y="5733256"/>
          <a:ext cx="762437" cy="432048"/>
        </p:xfrm>
        <a:graphic>
          <a:graphicData uri="http://schemas.openxmlformats.org/presentationml/2006/ole">
            <p:oleObj spid="_x0000_s1031" name="Equation" r:id="rId5" imgW="380880" imgH="21564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ru-RU" dirty="0"/>
          </a:p>
        </p:txBody>
      </p:sp>
      <p:sp>
        <p:nvSpPr>
          <p:cNvPr id="3" name="Content Placeholder 2"/>
          <p:cNvSpPr>
            <a:spLocks noGrp="1"/>
          </p:cNvSpPr>
          <p:nvPr>
            <p:ph idx="1"/>
          </p:nvPr>
        </p:nvSpPr>
        <p:spPr>
          <a:xfrm>
            <a:off x="755576" y="1484784"/>
            <a:ext cx="7772400" cy="515888"/>
          </a:xfrm>
        </p:spPr>
        <p:txBody>
          <a:bodyPr/>
          <a:lstStyle/>
          <a:p>
            <a:r>
              <a:rPr lang="en-US" dirty="0" smtClean="0"/>
              <a:t>In first approximation, we fit the signal</a:t>
            </a:r>
            <a:endParaRPr lang="ru-RU" dirty="0"/>
          </a:p>
        </p:txBody>
      </p:sp>
      <p:graphicFrame>
        <p:nvGraphicFramePr>
          <p:cNvPr id="4" name="Object 3"/>
          <p:cNvGraphicFramePr>
            <a:graphicFrameLocks noChangeAspect="1"/>
          </p:cNvGraphicFramePr>
          <p:nvPr/>
        </p:nvGraphicFramePr>
        <p:xfrm>
          <a:off x="1763688" y="1988840"/>
          <a:ext cx="5067300" cy="538162"/>
        </p:xfrm>
        <a:graphic>
          <a:graphicData uri="http://schemas.openxmlformats.org/presentationml/2006/ole">
            <p:oleObj spid="_x0000_s2050" name="Equation" r:id="rId3" imgW="2273040" imgH="241200" progId="Equation.3">
              <p:embed/>
            </p:oleObj>
          </a:graphicData>
        </a:graphic>
      </p:graphicFrame>
      <p:sp>
        <p:nvSpPr>
          <p:cNvPr id="5" name="TextBox 4"/>
          <p:cNvSpPr txBox="1"/>
          <p:nvPr/>
        </p:nvSpPr>
        <p:spPr>
          <a:xfrm>
            <a:off x="611560" y="2890582"/>
            <a:ext cx="3544560" cy="369332"/>
          </a:xfrm>
          <a:prstGeom prst="rect">
            <a:avLst/>
          </a:prstGeom>
          <a:noFill/>
        </p:spPr>
        <p:txBody>
          <a:bodyPr wrap="none" rtlCol="0">
            <a:spAutoFit/>
          </a:bodyPr>
          <a:lstStyle/>
          <a:p>
            <a:r>
              <a:rPr lang="en-US" dirty="0" smtClean="0"/>
              <a:t>MLE estimator of </a:t>
            </a:r>
            <a:r>
              <a:rPr lang="el-GR" dirty="0" smtClean="0"/>
              <a:t>ω</a:t>
            </a:r>
            <a:r>
              <a:rPr lang="en-US" dirty="0" smtClean="0"/>
              <a:t> has variance</a:t>
            </a:r>
            <a:endParaRPr lang="ru-RU" dirty="0"/>
          </a:p>
        </p:txBody>
      </p:sp>
      <p:graphicFrame>
        <p:nvGraphicFramePr>
          <p:cNvPr id="6" name="Object 5"/>
          <p:cNvGraphicFramePr>
            <a:graphicFrameLocks noChangeAspect="1"/>
          </p:cNvGraphicFramePr>
          <p:nvPr/>
        </p:nvGraphicFramePr>
        <p:xfrm>
          <a:off x="4067944" y="2564904"/>
          <a:ext cx="3205163" cy="1247775"/>
        </p:xfrm>
        <a:graphic>
          <a:graphicData uri="http://schemas.openxmlformats.org/presentationml/2006/ole">
            <p:oleObj spid="_x0000_s2051" name="Equation" r:id="rId4" imgW="1434960" imgH="558720" progId="Equation.3">
              <p:embed/>
            </p:oleObj>
          </a:graphicData>
        </a:graphic>
      </p:graphicFrame>
      <p:pic>
        <p:nvPicPr>
          <p:cNvPr id="8" name="Picture 7" descr="Fisher_Plot.PNG"/>
          <p:cNvPicPr>
            <a:picLocks noChangeAspect="1"/>
          </p:cNvPicPr>
          <p:nvPr/>
        </p:nvPicPr>
        <p:blipFill>
          <a:blip r:embed="rId5" cstate="print"/>
          <a:stretch>
            <a:fillRect/>
          </a:stretch>
        </p:blipFill>
        <p:spPr>
          <a:xfrm>
            <a:off x="2567389" y="3645024"/>
            <a:ext cx="4758966" cy="301730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Angles</a:t>
            </a:r>
            <a:endParaRPr lang="ru-RU" dirty="0"/>
          </a:p>
        </p:txBody>
      </p:sp>
      <p:pic>
        <p:nvPicPr>
          <p:cNvPr id="9" name="Content Placeholder 8" descr="FallingInfo.png"/>
          <p:cNvPicPr>
            <a:picLocks noGrp="1" noChangeAspect="1"/>
          </p:cNvPicPr>
          <p:nvPr>
            <p:ph idx="1"/>
          </p:nvPr>
        </p:nvPicPr>
        <p:blipFill>
          <a:blip r:embed="rId4" cstate="print"/>
          <a:stretch>
            <a:fillRect/>
          </a:stretch>
        </p:blipFill>
        <p:spPr>
          <a:xfrm>
            <a:off x="3595645" y="1306877"/>
            <a:ext cx="5070558" cy="3785458"/>
          </a:xfrm>
        </p:spPr>
      </p:pic>
      <p:sp>
        <p:nvSpPr>
          <p:cNvPr id="8" name="Text Placeholder 7"/>
          <p:cNvSpPr>
            <a:spLocks noGrp="1"/>
          </p:cNvSpPr>
          <p:nvPr>
            <p:ph type="body" sz="half" idx="2"/>
          </p:nvPr>
        </p:nvSpPr>
        <p:spPr/>
        <p:txBody>
          <a:bodyPr/>
          <a:lstStyle/>
          <a:p>
            <a:pPr>
              <a:buFont typeface="Arial" pitchFamily="34" charset="0"/>
              <a:buChar char="•"/>
            </a:pPr>
            <a:r>
              <a:rPr lang="en-US" sz="2000" dirty="0" smtClean="0"/>
              <a:t> We want the sample as </a:t>
            </a:r>
            <a:r>
              <a:rPr lang="en-US" sz="2000" b="1" dirty="0" smtClean="0"/>
              <a:t>spread</a:t>
            </a:r>
            <a:r>
              <a:rPr lang="en-US" sz="2000" dirty="0" smtClean="0"/>
              <a:t> out in time, as possible </a:t>
            </a:r>
          </a:p>
          <a:p>
            <a:pPr lvl="1">
              <a:buFont typeface="Arial" pitchFamily="34" charset="0"/>
              <a:buChar char="•"/>
            </a:pPr>
            <a:r>
              <a:rPr lang="en-US" sz="2000" dirty="0" smtClean="0"/>
              <a:t> Spin tune </a:t>
            </a:r>
            <a:r>
              <a:rPr lang="en-US" sz="2000" b="1" dirty="0" err="1" smtClean="0"/>
              <a:t>decoherence</a:t>
            </a:r>
            <a:endParaRPr lang="en-US" sz="2000" b="1" dirty="0" smtClean="0"/>
          </a:p>
          <a:p>
            <a:pPr>
              <a:buFont typeface="Arial" pitchFamily="34" charset="0"/>
              <a:buChar char="•"/>
            </a:pPr>
            <a:r>
              <a:rPr lang="en-US" sz="2000" dirty="0" smtClean="0"/>
              <a:t> We want the measurements </a:t>
            </a:r>
            <a:r>
              <a:rPr lang="en-US" sz="2000" b="1" dirty="0" smtClean="0"/>
              <a:t>congregated</a:t>
            </a:r>
            <a:r>
              <a:rPr lang="en-US" sz="2000" dirty="0" smtClean="0"/>
              <a:t> around the nodes</a:t>
            </a:r>
          </a:p>
          <a:p>
            <a:pPr lvl="1">
              <a:buFont typeface="Arial" pitchFamily="34" charset="0"/>
              <a:buChar char="•"/>
            </a:pPr>
            <a:r>
              <a:rPr lang="en-US" sz="2000" dirty="0" smtClean="0"/>
              <a:t> </a:t>
            </a:r>
            <a:r>
              <a:rPr lang="en-US" sz="2000" dirty="0" err="1" smtClean="0"/>
              <a:t>Polarimetry</a:t>
            </a:r>
            <a:r>
              <a:rPr lang="en-US" sz="2000" dirty="0" smtClean="0"/>
              <a:t> </a:t>
            </a:r>
            <a:r>
              <a:rPr lang="en-US" sz="2000" b="1" dirty="0" smtClean="0"/>
              <a:t>counts per measurement</a:t>
            </a:r>
          </a:p>
          <a:p>
            <a:pPr lvl="1">
              <a:buFont typeface="Arial" pitchFamily="34" charset="0"/>
              <a:buChar char="•"/>
            </a:pPr>
            <a:r>
              <a:rPr lang="en-US" sz="2000" dirty="0" smtClean="0"/>
              <a:t> Spin tune </a:t>
            </a:r>
            <a:r>
              <a:rPr lang="en-US" sz="2000" dirty="0" err="1" smtClean="0"/>
              <a:t>decoherence</a:t>
            </a:r>
            <a:endParaRPr lang="en-US" sz="2000" dirty="0" smtClean="0"/>
          </a:p>
          <a:p>
            <a:endParaRPr lang="ru-RU" dirty="0"/>
          </a:p>
        </p:txBody>
      </p:sp>
      <p:graphicFrame>
        <p:nvGraphicFramePr>
          <p:cNvPr id="4" name="Object 3"/>
          <p:cNvGraphicFramePr>
            <a:graphicFrameLocks noChangeAspect="1"/>
          </p:cNvGraphicFramePr>
          <p:nvPr/>
        </p:nvGraphicFramePr>
        <p:xfrm>
          <a:off x="2555776" y="2564904"/>
          <a:ext cx="424938" cy="546348"/>
        </p:xfrm>
        <a:graphic>
          <a:graphicData uri="http://schemas.openxmlformats.org/presentationml/2006/ole">
            <p:oleObj spid="_x0000_s3074" name="Equation" r:id="rId5" imgW="177480" imgH="22860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a:t>
            </a:r>
            <a:endParaRPr lang="ru-RU" dirty="0"/>
          </a:p>
        </p:txBody>
      </p:sp>
      <p:pic>
        <p:nvPicPr>
          <p:cNvPr id="10" name="Content Placeholder 9" descr="XtotOnTime.png"/>
          <p:cNvPicPr>
            <a:picLocks noGrp="1" noChangeAspect="1"/>
          </p:cNvPicPr>
          <p:nvPr>
            <p:ph sz="half" idx="2"/>
          </p:nvPr>
        </p:nvPicPr>
        <p:blipFill>
          <a:blip r:embed="rId3" cstate="print"/>
          <a:stretch>
            <a:fillRect/>
          </a:stretch>
        </p:blipFill>
        <p:spPr>
          <a:xfrm>
            <a:off x="4212752" y="1916832"/>
            <a:ext cx="4607719" cy="3970619"/>
          </a:xfrm>
        </p:spPr>
      </p:pic>
      <p:graphicFrame>
        <p:nvGraphicFramePr>
          <p:cNvPr id="6" name="Content Placeholder 5"/>
          <p:cNvGraphicFramePr>
            <a:graphicFrameLocks noChangeAspect="1"/>
          </p:cNvGraphicFramePr>
          <p:nvPr>
            <p:ph sz="half" idx="1"/>
          </p:nvPr>
        </p:nvGraphicFramePr>
        <p:xfrm>
          <a:off x="574675" y="1844675"/>
          <a:ext cx="3740150" cy="798513"/>
        </p:xfrm>
        <a:graphic>
          <a:graphicData uri="http://schemas.openxmlformats.org/presentationml/2006/ole">
            <p:oleObj spid="_x0000_s32770" name="Equation" r:id="rId4" imgW="2260440" imgH="482400" progId="Equation.3">
              <p:embed/>
            </p:oleObj>
          </a:graphicData>
        </a:graphic>
      </p:graphicFrame>
      <p:sp>
        <p:nvSpPr>
          <p:cNvPr id="7" name="Oval 6"/>
          <p:cNvSpPr/>
          <p:nvPr/>
        </p:nvSpPr>
        <p:spPr>
          <a:xfrm>
            <a:off x="2555776" y="1556792"/>
            <a:ext cx="1872208" cy="1296144"/>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4" name="Table 33"/>
          <p:cNvGraphicFramePr>
            <a:graphicFrameLocks noGrp="1"/>
          </p:cNvGraphicFramePr>
          <p:nvPr/>
        </p:nvGraphicFramePr>
        <p:xfrm>
          <a:off x="467545" y="4149080"/>
          <a:ext cx="3384375" cy="2520278"/>
        </p:xfrm>
        <a:graphic>
          <a:graphicData uri="http://schemas.openxmlformats.org/drawingml/2006/table">
            <a:tbl>
              <a:tblPr firstRow="1" bandRow="1">
                <a:tableStyleId>{5C22544A-7EE6-4342-B048-85BDC9FD1C3A}</a:tableStyleId>
              </a:tblPr>
              <a:tblGrid>
                <a:gridCol w="1008111"/>
                <a:gridCol w="1152128"/>
                <a:gridCol w="1224136"/>
              </a:tblGrid>
              <a:tr h="969338">
                <a:tc>
                  <a:txBody>
                    <a:bodyPr/>
                    <a:lstStyle/>
                    <a:p>
                      <a:r>
                        <a:rPr lang="en-US" dirty="0" smtClean="0"/>
                        <a:t>FI limit</a:t>
                      </a:r>
                      <a:r>
                        <a:rPr lang="en-US" baseline="0" dirty="0" smtClean="0"/>
                        <a:t> (%)</a:t>
                      </a:r>
                      <a:endParaRPr lang="ru-RU" dirty="0"/>
                    </a:p>
                  </a:txBody>
                  <a:tcPr/>
                </a:tc>
                <a:tc>
                  <a:txBody>
                    <a:bodyPr/>
                    <a:lstStyle/>
                    <a:p>
                      <a:r>
                        <a:rPr lang="en-US" dirty="0" smtClean="0"/>
                        <a:t>Reached</a:t>
                      </a:r>
                      <a:r>
                        <a:rPr lang="en-US" baseline="0" dirty="0" smtClean="0"/>
                        <a:t> (×</a:t>
                      </a:r>
                      <a:r>
                        <a:rPr lang="el-GR" baseline="0" dirty="0" smtClean="0"/>
                        <a:t>τ</a:t>
                      </a:r>
                      <a:r>
                        <a:rPr lang="en-US" baseline="-25000" dirty="0" smtClean="0"/>
                        <a:t>d</a:t>
                      </a:r>
                      <a:r>
                        <a:rPr lang="en-US" baseline="0" dirty="0" smtClean="0"/>
                        <a:t>)</a:t>
                      </a:r>
                      <a:endParaRPr lang="ru-RU" dirty="0"/>
                    </a:p>
                  </a:txBody>
                  <a:tcPr/>
                </a:tc>
                <a:tc>
                  <a:txBody>
                    <a:bodyPr/>
                    <a:lstStyle/>
                    <a:p>
                      <a:r>
                        <a:rPr lang="en-US" dirty="0" smtClean="0"/>
                        <a:t>SNR@3</a:t>
                      </a:r>
                      <a:r>
                        <a:rPr lang="en-US" dirty="0" smtClean="0"/>
                        <a:t>% error</a:t>
                      </a:r>
                      <a:endParaRPr lang="ru-RU" dirty="0"/>
                    </a:p>
                  </a:txBody>
                  <a:tcPr/>
                </a:tc>
              </a:tr>
              <a:tr h="387735">
                <a:tc>
                  <a:txBody>
                    <a:bodyPr/>
                    <a:lstStyle/>
                    <a:p>
                      <a:pPr algn="r"/>
                      <a:r>
                        <a:rPr lang="en-US" dirty="0" smtClean="0"/>
                        <a:t>95</a:t>
                      </a:r>
                      <a:endParaRPr lang="ru-RU" dirty="0"/>
                    </a:p>
                  </a:txBody>
                  <a:tcPr/>
                </a:tc>
                <a:tc>
                  <a:txBody>
                    <a:bodyPr/>
                    <a:lstStyle/>
                    <a:p>
                      <a:pPr algn="r"/>
                      <a:r>
                        <a:rPr lang="en-US" dirty="0" smtClean="0"/>
                        <a:t>3.0</a:t>
                      </a:r>
                      <a:endParaRPr lang="ru-RU" dirty="0"/>
                    </a:p>
                  </a:txBody>
                  <a:tcPr/>
                </a:tc>
                <a:tc>
                  <a:txBody>
                    <a:bodyPr/>
                    <a:lstStyle/>
                    <a:p>
                      <a:pPr algn="r"/>
                      <a:r>
                        <a:rPr lang="en-US" dirty="0" smtClean="0"/>
                        <a:t>1.7</a:t>
                      </a:r>
                      <a:endParaRPr lang="ru-RU" dirty="0"/>
                    </a:p>
                  </a:txBody>
                  <a:tcPr/>
                </a:tc>
              </a:tr>
              <a:tr h="387735">
                <a:tc>
                  <a:txBody>
                    <a:bodyPr/>
                    <a:lstStyle/>
                    <a:p>
                      <a:pPr algn="r"/>
                      <a:r>
                        <a:rPr lang="en-US" dirty="0" smtClean="0"/>
                        <a:t>90</a:t>
                      </a:r>
                      <a:endParaRPr lang="ru-RU" dirty="0"/>
                    </a:p>
                  </a:txBody>
                  <a:tcPr/>
                </a:tc>
                <a:tc>
                  <a:txBody>
                    <a:bodyPr/>
                    <a:lstStyle/>
                    <a:p>
                      <a:pPr algn="r"/>
                      <a:r>
                        <a:rPr lang="en-US" dirty="0" smtClean="0"/>
                        <a:t>2.3</a:t>
                      </a:r>
                      <a:endParaRPr lang="ru-RU" dirty="0"/>
                    </a:p>
                  </a:txBody>
                  <a:tcPr/>
                </a:tc>
                <a:tc>
                  <a:txBody>
                    <a:bodyPr/>
                    <a:lstStyle/>
                    <a:p>
                      <a:pPr algn="r"/>
                      <a:r>
                        <a:rPr lang="en-US" dirty="0" smtClean="0"/>
                        <a:t>3.3</a:t>
                      </a:r>
                      <a:endParaRPr lang="ru-RU" dirty="0"/>
                    </a:p>
                  </a:txBody>
                  <a:tcPr/>
                </a:tc>
              </a:tr>
              <a:tr h="387735">
                <a:tc>
                  <a:txBody>
                    <a:bodyPr/>
                    <a:lstStyle/>
                    <a:p>
                      <a:pPr algn="r"/>
                      <a:r>
                        <a:rPr lang="en-US" dirty="0" smtClean="0"/>
                        <a:t>70</a:t>
                      </a:r>
                      <a:endParaRPr lang="ru-RU" dirty="0"/>
                    </a:p>
                  </a:txBody>
                  <a:tcPr/>
                </a:tc>
                <a:tc>
                  <a:txBody>
                    <a:bodyPr/>
                    <a:lstStyle/>
                    <a:p>
                      <a:pPr algn="r"/>
                      <a:r>
                        <a:rPr lang="en-US" dirty="0" smtClean="0"/>
                        <a:t>1.2</a:t>
                      </a:r>
                      <a:endParaRPr lang="ru-RU" dirty="0"/>
                    </a:p>
                  </a:txBody>
                  <a:tcPr/>
                </a:tc>
                <a:tc>
                  <a:txBody>
                    <a:bodyPr/>
                    <a:lstStyle/>
                    <a:p>
                      <a:pPr algn="r"/>
                      <a:r>
                        <a:rPr lang="en-US" dirty="0" smtClean="0"/>
                        <a:t>10.0</a:t>
                      </a:r>
                      <a:endParaRPr lang="ru-RU" dirty="0"/>
                    </a:p>
                  </a:txBody>
                  <a:tcPr/>
                </a:tc>
              </a:tr>
              <a:tr h="387735">
                <a:tc>
                  <a:txBody>
                    <a:bodyPr/>
                    <a:lstStyle/>
                    <a:p>
                      <a:pPr algn="r"/>
                      <a:r>
                        <a:rPr lang="en-US" dirty="0" smtClean="0"/>
                        <a:t>50</a:t>
                      </a:r>
                      <a:endParaRPr lang="ru-RU" dirty="0"/>
                    </a:p>
                  </a:txBody>
                  <a:tcPr/>
                </a:tc>
                <a:tc>
                  <a:txBody>
                    <a:bodyPr/>
                    <a:lstStyle/>
                    <a:p>
                      <a:pPr algn="r"/>
                      <a:r>
                        <a:rPr lang="en-US" dirty="0" smtClean="0"/>
                        <a:t>0.7</a:t>
                      </a:r>
                      <a:endParaRPr lang="ru-RU" dirty="0"/>
                    </a:p>
                  </a:txBody>
                  <a:tcPr/>
                </a:tc>
                <a:tc>
                  <a:txBody>
                    <a:bodyPr/>
                    <a:lstStyle/>
                    <a:p>
                      <a:pPr algn="r"/>
                      <a:r>
                        <a:rPr lang="en-US" dirty="0" smtClean="0"/>
                        <a:t>16.5</a:t>
                      </a:r>
                      <a:endParaRPr lang="ru-RU" dirty="0"/>
                    </a:p>
                  </a:txBody>
                  <a:tcPr/>
                </a:tc>
              </a:tr>
            </a:tbl>
          </a:graphicData>
        </a:graphic>
      </p:graphicFrame>
      <p:graphicFrame>
        <p:nvGraphicFramePr>
          <p:cNvPr id="36" name="Object 35"/>
          <p:cNvGraphicFramePr>
            <a:graphicFrameLocks noChangeAspect="1"/>
          </p:cNvGraphicFramePr>
          <p:nvPr/>
        </p:nvGraphicFramePr>
        <p:xfrm>
          <a:off x="611560" y="3429000"/>
          <a:ext cx="2616178" cy="588640"/>
        </p:xfrm>
        <a:graphic>
          <a:graphicData uri="http://schemas.openxmlformats.org/presentationml/2006/ole">
            <p:oleObj spid="_x0000_s32774" name="Equation" r:id="rId5" imgW="1015920" imgH="228600" progId="Equation.3">
              <p:embed/>
            </p:oleObj>
          </a:graphicData>
        </a:graphic>
      </p:graphicFrame>
      <p:cxnSp>
        <p:nvCxnSpPr>
          <p:cNvPr id="16" name="Curved Connector 15"/>
          <p:cNvCxnSpPr>
            <a:stCxn id="7" idx="4"/>
          </p:cNvCxnSpPr>
          <p:nvPr/>
        </p:nvCxnSpPr>
        <p:spPr>
          <a:xfrm rot="16200000" flipH="1">
            <a:off x="3563888" y="2780928"/>
            <a:ext cx="792088" cy="936104"/>
          </a:xfrm>
          <a:prstGeom prst="curvedConnector2">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Modulation</a:t>
            </a:r>
            <a:endParaRPr lang="ru-RU" dirty="0"/>
          </a:p>
        </p:txBody>
      </p:sp>
      <p:pic>
        <p:nvPicPr>
          <p:cNvPr id="6" name="Content Placeholder 5" descr="CMPTOnSEwPart.png"/>
          <p:cNvPicPr>
            <a:picLocks noGrp="1" noChangeAspect="1"/>
          </p:cNvPicPr>
          <p:nvPr>
            <p:ph idx="1"/>
          </p:nvPr>
        </p:nvPicPr>
        <p:blipFill>
          <a:blip r:embed="rId4" cstate="print"/>
          <a:stretch>
            <a:fillRect/>
          </a:stretch>
        </p:blipFill>
        <p:spPr>
          <a:xfrm>
            <a:off x="3575050" y="757834"/>
            <a:ext cx="5389438" cy="4644251"/>
          </a:xfrm>
        </p:spPr>
      </p:pic>
      <p:sp>
        <p:nvSpPr>
          <p:cNvPr id="7" name="Text Placeholder 6"/>
          <p:cNvSpPr>
            <a:spLocks noGrp="1"/>
          </p:cNvSpPr>
          <p:nvPr>
            <p:ph type="body" sz="half" idx="2"/>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aphicFrame>
        <p:nvGraphicFramePr>
          <p:cNvPr id="8" name="Object 7"/>
          <p:cNvGraphicFramePr>
            <a:graphicFrameLocks noChangeAspect="1"/>
          </p:cNvGraphicFramePr>
          <p:nvPr/>
        </p:nvGraphicFramePr>
        <p:xfrm>
          <a:off x="4114800" y="3321050"/>
          <a:ext cx="914400" cy="215900"/>
        </p:xfrm>
        <a:graphic>
          <a:graphicData uri="http://schemas.openxmlformats.org/presentationml/2006/ole">
            <p:oleObj spid="_x0000_s34818" name="Equation" r:id="rId5" imgW="914400" imgH="215640" progId="Equation.3">
              <p:embed/>
            </p:oleObj>
          </a:graphicData>
        </a:graphic>
      </p:graphicFrame>
      <p:graphicFrame>
        <p:nvGraphicFramePr>
          <p:cNvPr id="9" name="Object 8"/>
          <p:cNvGraphicFramePr>
            <a:graphicFrameLocks noChangeAspect="1"/>
          </p:cNvGraphicFramePr>
          <p:nvPr/>
        </p:nvGraphicFramePr>
        <p:xfrm>
          <a:off x="323528" y="1556792"/>
          <a:ext cx="3384376" cy="3382401"/>
        </p:xfrm>
        <a:graphic>
          <a:graphicData uri="http://schemas.openxmlformats.org/presentationml/2006/ole">
            <p:oleObj spid="_x0000_s34819" name="Equation" r:id="rId6" imgW="1498320" imgH="1498320" progId="Equation.3">
              <p:embed/>
            </p:oleObj>
          </a:graphicData>
        </a:graphic>
      </p:graphicFrame>
      <p:graphicFrame>
        <p:nvGraphicFramePr>
          <p:cNvPr id="11" name="Object 10"/>
          <p:cNvGraphicFramePr>
            <a:graphicFrameLocks noChangeAspect="1"/>
          </p:cNvGraphicFramePr>
          <p:nvPr/>
        </p:nvGraphicFramePr>
        <p:xfrm>
          <a:off x="395535" y="5445224"/>
          <a:ext cx="5918593" cy="936104"/>
        </p:xfrm>
        <a:graphic>
          <a:graphicData uri="http://schemas.openxmlformats.org/presentationml/2006/ole">
            <p:oleObj spid="_x0000_s34820" name="Equation" r:id="rId7" imgW="2489040" imgH="39348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precision</a:t>
            </a:r>
            <a:endParaRPr lang="ru-RU" dirty="0"/>
          </a:p>
        </p:txBody>
      </p:sp>
      <p:pic>
        <p:nvPicPr>
          <p:cNvPr id="4" name="Content Placeholder 3" descr="SEwOnCMPTMT.png"/>
          <p:cNvPicPr>
            <a:picLocks noGrp="1" noChangeAspect="1"/>
          </p:cNvPicPr>
          <p:nvPr>
            <p:ph idx="1"/>
          </p:nvPr>
        </p:nvPicPr>
        <p:blipFill>
          <a:blip r:embed="rId3" cstate="print"/>
          <a:stretch>
            <a:fillRect/>
          </a:stretch>
        </p:blipFill>
        <p:spPr>
          <a:xfrm>
            <a:off x="1646616" y="1412775"/>
            <a:ext cx="6237750" cy="5375269"/>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andarddesign">
  <a:themeElements>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Yu Senichev CM 28 November</Template>
  <TotalTime>1232</TotalTime>
  <Words>340</Words>
  <Application>Microsoft Office PowerPoint</Application>
  <PresentationFormat>On-screen Show (4:3)</PresentationFormat>
  <Paragraphs>52</Paragraphs>
  <Slides>7</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0" baseType="lpstr">
      <vt:lpstr>Standarddesign</vt:lpstr>
      <vt:lpstr>1_Standarddesign</vt:lpstr>
      <vt:lpstr>Equation</vt:lpstr>
      <vt:lpstr>Statistical precision in charged particle EDM search in storage rings  </vt:lpstr>
      <vt:lpstr>Foundation</vt:lpstr>
      <vt:lpstr>Problem statement</vt:lpstr>
      <vt:lpstr>Angles</vt:lpstr>
      <vt:lpstr>Spread</vt:lpstr>
      <vt:lpstr>Modulation</vt:lpstr>
      <vt:lpstr>Statistical precision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precision in charged particle EDM search in storage rings  </dc:title>
  <dc:creator>Аксентьев</dc:creator>
  <cp:lastModifiedBy>Аксентьев</cp:lastModifiedBy>
  <cp:revision>69</cp:revision>
  <dcterms:created xsi:type="dcterms:W3CDTF">2017-01-19T12:12:36Z</dcterms:created>
  <dcterms:modified xsi:type="dcterms:W3CDTF">2017-01-24T16:07:47Z</dcterms:modified>
</cp:coreProperties>
</file>