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3043" autoAdjust="0"/>
  </p:normalViewPr>
  <p:slideViewPr>
    <p:cSldViewPr>
      <p:cViewPr varScale="1">
        <p:scale>
          <a:sx n="75" d="100"/>
          <a:sy n="75" d="100"/>
        </p:scale>
        <p:origin x="-18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B564A-DFC0-44B8-9B7D-B933F2637A11}" type="datetimeFigureOut">
              <a:rPr lang="ru-RU" smtClean="0"/>
              <a:pPr/>
              <a:t>22.01.2017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9CB02-5650-452C-B0A2-0739D639671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want the sample as spread out as possible, but the later sample points will be less informative than the earlier ones (</a:t>
            </a:r>
            <a:r>
              <a:rPr lang="en-US" baseline="0" dirty="0" err="1" smtClean="0"/>
              <a:t>decoherence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We want the sample points as congregated around the nodes as possible, but a measurement takes a finite time to take, so we can fit only as much within a given time frame (unless we decrease the precision of a measurement; counts/measurement), and while we wait for the next node, the measurements’ </a:t>
            </a:r>
            <a:r>
              <a:rPr lang="en-US" baseline="0" dirty="0" err="1" smtClean="0"/>
              <a:t>informativity</a:t>
            </a:r>
            <a:r>
              <a:rPr lang="en-US" baseline="0" dirty="0" smtClean="0"/>
              <a:t> falls (</a:t>
            </a:r>
            <a:r>
              <a:rPr lang="en-US" baseline="0" dirty="0" err="1" smtClean="0"/>
              <a:t>decoherence</a:t>
            </a:r>
            <a:r>
              <a:rPr lang="en-US" baseline="0" dirty="0" smtClean="0"/>
              <a:t>)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9CB02-5650-452C-B0A2-0739D639671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From</a:t>
            </a:r>
            <a:r>
              <a:rPr lang="en-US" baseline="0" dirty="0" smtClean="0"/>
              <a:t> Spread, compute the number of nodes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Measurement error as a function of the number of counts/measurement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From required standard error, Spread, and measurement error compute F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Express F via the number of nodes, measurements/node; F = n(</a:t>
            </a:r>
            <a:r>
              <a:rPr lang="en-US" baseline="0" dirty="0" err="1" smtClean="0"/>
              <a:t>meas</a:t>
            </a:r>
            <a:r>
              <a:rPr lang="en-US" baseline="0" dirty="0" smtClean="0"/>
              <a:t>/node) * fraction * x01; x01 is the mean value of fisher info in the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region, hence determined by the </a:t>
            </a:r>
            <a:r>
              <a:rPr lang="en-US" b="1" baseline="0" dirty="0" smtClean="0"/>
              <a:t>compaction factor</a:t>
            </a:r>
            <a:r>
              <a:rPr lang="en-US" b="0" baseline="0" dirty="0" smtClean="0"/>
              <a:t>. x01 = tau/2 + sin (w*tau)/(2*w), tau = measurement pulse uptime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dirty="0" smtClean="0"/>
              <a:t>Equate the latter two, can now compute tau; can compute</a:t>
            </a:r>
            <a:r>
              <a:rPr lang="en-US" baseline="0" dirty="0" smtClean="0"/>
              <a:t> the </a:t>
            </a:r>
            <a:r>
              <a:rPr lang="en-US" baseline="0" smtClean="0"/>
              <a:t>duty cycle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9CB02-5650-452C-B0A2-0739D639671D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-1588" y="2286000"/>
            <a:ext cx="9144001" cy="4572000"/>
          </a:xfrm>
          <a:prstGeom prst="rect">
            <a:avLst/>
          </a:prstGeom>
          <a:solidFill>
            <a:srgbClr val="005B8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solidFill>
                <a:srgbClr val="005B82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0" y="2286000"/>
            <a:ext cx="125413" cy="2286000"/>
          </a:xfrm>
          <a:prstGeom prst="rect">
            <a:avLst/>
          </a:prstGeom>
          <a:solidFill>
            <a:srgbClr val="005B8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0" y="4572000"/>
            <a:ext cx="125413" cy="2286000"/>
          </a:xfrm>
          <a:prstGeom prst="rect">
            <a:avLst/>
          </a:prstGeom>
          <a:solidFill>
            <a:srgbClr val="51535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115888" y="0"/>
            <a:ext cx="125412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114300" y="2286000"/>
            <a:ext cx="125413" cy="2286000"/>
          </a:xfrm>
          <a:prstGeom prst="rect">
            <a:avLst/>
          </a:prstGeom>
          <a:solidFill>
            <a:srgbClr val="B9BB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114300" y="4572000"/>
            <a:ext cx="125413" cy="2286000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719138" y="5048250"/>
            <a:ext cx="3810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5C71367-F1A2-41E1-8591-16CD1E88750D}" type="datetime4">
              <a:rPr lang="de-DE" altLang="en-US" sz="1400" smtClean="0">
                <a:solidFill>
                  <a:srgbClr val="F4F4F4"/>
                </a:solidFill>
                <a:ea typeface="ＭＳ Ｐゴシック" pitchFamily="34" charset="-128"/>
                <a:cs typeface="+mn-cs"/>
              </a:rPr>
              <a:pPr eaLnBrk="1" hangingPunct="1">
                <a:spcBef>
                  <a:spcPct val="50000"/>
                </a:spcBef>
                <a:defRPr/>
              </a:pPr>
              <a:t>22. Januar 2017</a:t>
            </a:fld>
            <a:endParaRPr lang="de-DE" altLang="en-US" sz="1400" smtClean="0">
              <a:solidFill>
                <a:srgbClr val="F4F4F4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" name="Text Box 56"/>
          <p:cNvSpPr txBox="1">
            <a:spLocks noChangeArrowheads="1"/>
          </p:cNvSpPr>
          <p:nvPr/>
        </p:nvSpPr>
        <p:spPr bwMode="auto">
          <a:xfrm rot="16200000">
            <a:off x="-1079500" y="933450"/>
            <a:ext cx="2476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altLang="en-US" sz="900" smtClean="0">
                <a:solidFill>
                  <a:srgbClr val="005B82"/>
                </a:solidFill>
                <a:latin typeface="Arial MT Bd" charset="0"/>
                <a:cs typeface="+mn-cs"/>
              </a:rPr>
              <a:t>Mitglied der Helmholtz-Gemeinschaft</a:t>
            </a:r>
          </a:p>
        </p:txBody>
      </p:sp>
      <p:pic>
        <p:nvPicPr>
          <p:cNvPr id="12" name="Picture 60" descr="logo_699c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0613" y="254000"/>
            <a:ext cx="2517775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30" name="Rectangle 58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3070225"/>
            <a:ext cx="7772400" cy="719138"/>
          </a:xfrm>
        </p:spPr>
        <p:txBody>
          <a:bodyPr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131" name="Rectangle 5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3860800"/>
            <a:ext cx="7740650" cy="647700"/>
          </a:xfrm>
        </p:spPr>
        <p:txBody>
          <a:bodyPr/>
          <a:lstStyle>
            <a:lvl1pPr marL="0" indent="0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8438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138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1538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1538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138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1538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Mastertitelformat bearbeiten</a:t>
            </a:r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Mastertextformat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1028" name="Rectangle 57"/>
          <p:cNvSpPr>
            <a:spLocks noChangeArrowheads="1"/>
          </p:cNvSpPr>
          <p:nvPr/>
        </p:nvSpPr>
        <p:spPr bwMode="auto">
          <a:xfrm>
            <a:off x="1588" y="0"/>
            <a:ext cx="125412" cy="2286000"/>
          </a:xfrm>
          <a:prstGeom prst="rect">
            <a:avLst/>
          </a:prstGeom>
          <a:solidFill>
            <a:srgbClr val="B9BB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29" name="Rectangle 59"/>
          <p:cNvSpPr>
            <a:spLocks noChangeArrowheads="1"/>
          </p:cNvSpPr>
          <p:nvPr/>
        </p:nvSpPr>
        <p:spPr bwMode="auto">
          <a:xfrm>
            <a:off x="0" y="4572000"/>
            <a:ext cx="125413" cy="2286000"/>
          </a:xfrm>
          <a:prstGeom prst="rect">
            <a:avLst/>
          </a:prstGeom>
          <a:solidFill>
            <a:srgbClr val="51535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30" name="Rectangle 61"/>
          <p:cNvSpPr>
            <a:spLocks noChangeArrowheads="1"/>
          </p:cNvSpPr>
          <p:nvPr/>
        </p:nvSpPr>
        <p:spPr bwMode="auto">
          <a:xfrm>
            <a:off x="115888" y="0"/>
            <a:ext cx="125412" cy="2286000"/>
          </a:xfrm>
          <a:prstGeom prst="rect">
            <a:avLst/>
          </a:prstGeom>
          <a:solidFill>
            <a:srgbClr val="005B8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31" name="Rectangle 62"/>
          <p:cNvSpPr>
            <a:spLocks noChangeArrowheads="1"/>
          </p:cNvSpPr>
          <p:nvPr/>
        </p:nvSpPr>
        <p:spPr bwMode="auto">
          <a:xfrm>
            <a:off x="114300" y="2286000"/>
            <a:ext cx="125413" cy="2286000"/>
          </a:xfrm>
          <a:prstGeom prst="rect">
            <a:avLst/>
          </a:prstGeom>
          <a:solidFill>
            <a:srgbClr val="B9BB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32" name="Rectangle 63"/>
          <p:cNvSpPr>
            <a:spLocks noChangeArrowheads="1"/>
          </p:cNvSpPr>
          <p:nvPr/>
        </p:nvSpPr>
        <p:spPr bwMode="auto">
          <a:xfrm>
            <a:off x="114300" y="4572000"/>
            <a:ext cx="125413" cy="2286000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33" name="Text Box 71"/>
          <p:cNvSpPr txBox="1">
            <a:spLocks noChangeArrowheads="1"/>
          </p:cNvSpPr>
          <p:nvPr/>
        </p:nvSpPr>
        <p:spPr bwMode="auto">
          <a:xfrm>
            <a:off x="539750" y="6477000"/>
            <a:ext cx="7556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E0E0519-5241-45A0-8CAF-369F1D334681}" type="datetime4">
              <a:rPr lang="de-DE" altLang="en-US" sz="1000" smtClean="0">
                <a:solidFill>
                  <a:srgbClr val="005B82"/>
                </a:solidFill>
                <a:cs typeface="+mn-cs"/>
              </a:rPr>
              <a:pPr eaLnBrk="1" hangingPunct="1">
                <a:defRPr/>
              </a:pPr>
              <a:t>22. Januar 2017</a:t>
            </a:fld>
            <a:endParaRPr lang="de-DE" altLang="en-US" sz="1000" smtClean="0">
              <a:solidFill>
                <a:srgbClr val="005B82"/>
              </a:solidFill>
              <a:cs typeface="+mn-cs"/>
            </a:endParaRPr>
          </a:p>
        </p:txBody>
      </p:sp>
      <p:sp>
        <p:nvSpPr>
          <p:cNvPr id="1034" name="Text Box 72"/>
          <p:cNvSpPr txBox="1">
            <a:spLocks noChangeArrowheads="1"/>
          </p:cNvSpPr>
          <p:nvPr/>
        </p:nvSpPr>
        <p:spPr bwMode="auto">
          <a:xfrm>
            <a:off x="8328025" y="6477000"/>
            <a:ext cx="4651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smtClean="0">
                <a:solidFill>
                  <a:srgbClr val="005B82"/>
                </a:solidFill>
                <a:cs typeface="+mn-cs"/>
              </a:rPr>
              <a:t>Folie </a:t>
            </a:r>
            <a:fld id="{0E700D43-BC8A-44E0-BD40-575359365503}" type="slidenum">
              <a:rPr lang="de-DE" altLang="en-US" sz="1000" smtClean="0">
                <a:solidFill>
                  <a:srgbClr val="005B82"/>
                </a:solidFill>
                <a:cs typeface="+mn-cs"/>
              </a:rPr>
              <a:pPr eaLnBrk="1" hangingPunct="1">
                <a:defRPr/>
              </a:pPr>
              <a:t>‹#›</a:t>
            </a:fld>
            <a:endParaRPr lang="de-DE" altLang="en-US" sz="1000" smtClean="0">
              <a:solidFill>
                <a:srgbClr val="005B82"/>
              </a:solidFill>
              <a:cs typeface="+mn-cs"/>
            </a:endParaRPr>
          </a:p>
        </p:txBody>
      </p:sp>
      <p:pic>
        <p:nvPicPr>
          <p:cNvPr id="1035" name="Picture 73" descr="logo_400cm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467600" y="125413"/>
            <a:ext cx="1438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B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B82"/>
        </a:buClr>
        <a:buFont typeface="Wingdings" pitchFamily="2" charset="2"/>
        <a:buChar char="§"/>
        <a:defRPr sz="2200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>
            <a:normAutofit fontScale="90000"/>
          </a:bodyPr>
          <a:lstStyle/>
          <a:p>
            <a:r>
              <a:rPr lang="en-US" sz="2700" b="1" cap="all" dirty="0"/>
              <a:t>Statistical precision in </a:t>
            </a:r>
            <a:r>
              <a:rPr lang="ru-RU" sz="2700" b="1" cap="all" dirty="0" err="1"/>
              <a:t>charged</a:t>
            </a:r>
            <a:r>
              <a:rPr lang="ru-RU" sz="2700" b="1" cap="all" dirty="0"/>
              <a:t> </a:t>
            </a:r>
            <a:r>
              <a:rPr lang="ru-RU" sz="2700" b="1" cap="all" dirty="0" err="1"/>
              <a:t>particle</a:t>
            </a:r>
            <a:r>
              <a:rPr lang="ru-RU" sz="2700" b="1" cap="all" dirty="0"/>
              <a:t> </a:t>
            </a:r>
            <a:r>
              <a:rPr lang="en-US" sz="2700" b="1" cap="all" dirty="0"/>
              <a:t>EDM </a:t>
            </a:r>
            <a:r>
              <a:rPr lang="ru-RU" sz="2700" b="1" cap="all" dirty="0" err="1"/>
              <a:t>search</a:t>
            </a:r>
            <a:r>
              <a:rPr lang="ru-RU" sz="2700" b="1" cap="all" dirty="0"/>
              <a:t> </a:t>
            </a:r>
            <a:r>
              <a:rPr lang="ru-RU" sz="2700" b="1" cap="all" dirty="0" err="1"/>
              <a:t>in</a:t>
            </a:r>
            <a:r>
              <a:rPr lang="ru-RU" sz="2700" b="1" cap="all" dirty="0"/>
              <a:t> </a:t>
            </a:r>
            <a:r>
              <a:rPr lang="ru-RU" sz="2700" b="1" cap="all" dirty="0" err="1"/>
              <a:t>storage</a:t>
            </a:r>
            <a:r>
              <a:rPr lang="ru-RU" sz="2700" b="1" cap="all" dirty="0"/>
              <a:t> </a:t>
            </a:r>
            <a:r>
              <a:rPr lang="ru-RU" sz="2700" b="1" cap="all" dirty="0" err="1"/>
              <a:t>rings</a:t>
            </a:r>
            <a:r>
              <a:rPr lang="ru-RU" sz="2700" b="1" cap="all" dirty="0"/>
              <a:t> </a:t>
            </a:r>
            <a:r>
              <a:rPr lang="ru-RU" b="1" cap="all" dirty="0"/>
              <a:t/>
            </a:r>
            <a:br>
              <a:rPr lang="ru-RU" b="1" cap="all" dirty="0"/>
            </a:b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755576" y="4221088"/>
            <a:ext cx="7740650" cy="647700"/>
          </a:xfrm>
        </p:spPr>
        <p:txBody>
          <a:bodyPr>
            <a:normAutofit fontScale="47500" lnSpcReduction="20000"/>
          </a:bodyPr>
          <a:lstStyle/>
          <a:p>
            <a:r>
              <a:rPr lang="en-GB" sz="2900" dirty="0" smtClean="0"/>
              <a:t>A.E. AKSENTEV</a:t>
            </a:r>
            <a:r>
              <a:rPr lang="en-GB" sz="2900" baseline="30000" dirty="0" smtClean="0"/>
              <a:t>1,2</a:t>
            </a:r>
            <a:r>
              <a:rPr lang="en-GB" sz="2900" dirty="0"/>
              <a:t>, </a:t>
            </a:r>
            <a:r>
              <a:rPr lang="en-GB" sz="2900" dirty="0" smtClean="0"/>
              <a:t>Y.V. SENICHEV</a:t>
            </a:r>
            <a:r>
              <a:rPr lang="en-GB" sz="2900" baseline="30000" dirty="0" smtClean="0"/>
              <a:t>1</a:t>
            </a:r>
            <a:endParaRPr lang="ru-RU" sz="2900" dirty="0"/>
          </a:p>
          <a:p>
            <a:r>
              <a:rPr lang="en-GB" sz="2900" i="1" baseline="30000" dirty="0"/>
              <a:t>1</a:t>
            </a:r>
            <a:r>
              <a:rPr lang="en-GB" sz="2900" i="1" dirty="0"/>
              <a:t> IKP, </a:t>
            </a:r>
            <a:r>
              <a:rPr lang="en-GB" sz="2900" i="1" dirty="0" err="1"/>
              <a:t>Forschungszentrum</a:t>
            </a:r>
            <a:r>
              <a:rPr lang="en-GB" sz="2900" i="1" dirty="0"/>
              <a:t> </a:t>
            </a:r>
            <a:r>
              <a:rPr lang="en-GB" sz="2900" i="1" dirty="0" err="1"/>
              <a:t>Jülich</a:t>
            </a:r>
            <a:r>
              <a:rPr lang="en-GB" sz="2900" i="1" dirty="0"/>
              <a:t>, Germany</a:t>
            </a:r>
            <a:endParaRPr lang="ru-RU" sz="2900" dirty="0"/>
          </a:p>
          <a:p>
            <a:r>
              <a:rPr lang="en-GB" sz="2900" i="1" baseline="30000" dirty="0"/>
              <a:t>2</a:t>
            </a:r>
            <a:r>
              <a:rPr lang="en-GB" sz="2900" i="1" dirty="0"/>
              <a:t> National Research Nuclear University «</a:t>
            </a:r>
            <a:r>
              <a:rPr lang="en-GB" sz="2900" i="1" dirty="0" err="1"/>
              <a:t>MEPhI</a:t>
            </a:r>
            <a:r>
              <a:rPr lang="en-GB" sz="2900" i="1" dirty="0"/>
              <a:t>»,  Russia</a:t>
            </a:r>
            <a:endParaRPr lang="ru-RU" sz="2900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ru-RU" dirty="0"/>
          </a:p>
        </p:txBody>
      </p:sp>
      <p:graphicFrame>
        <p:nvGraphicFramePr>
          <p:cNvPr id="1028" name="Object 14"/>
          <p:cNvGraphicFramePr>
            <a:graphicFrameLocks noGrp="1" noChangeAspect="1"/>
          </p:cNvGraphicFramePr>
          <p:nvPr/>
        </p:nvGraphicFramePr>
        <p:xfrm>
          <a:off x="1979712" y="2276872"/>
          <a:ext cx="4849813" cy="1728788"/>
        </p:xfrm>
        <a:graphic>
          <a:graphicData uri="http://schemas.openxmlformats.org/presentationml/2006/ole">
            <p:oleObj spid="_x0000_s1028" name="Equation" r:id="rId3" imgW="3136680" imgH="11174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556792"/>
            <a:ext cx="8460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put into an electromagnetic field, the particle spin begins to </a:t>
            </a:r>
            <a:r>
              <a:rPr lang="en-US" dirty="0" err="1" smtClean="0"/>
              <a:t>precess</a:t>
            </a:r>
            <a:r>
              <a:rPr lang="en-US" dirty="0" smtClean="0"/>
              <a:t> according to the T-BMT equation: 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4725144"/>
            <a:ext cx="767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measuring the beam’s polarization, we can determine the frequency </a:t>
            </a:r>
            <a:endParaRPr lang="ru-RU" dirty="0"/>
          </a:p>
        </p:txBody>
      </p:sp>
      <p:sp>
        <p:nvSpPr>
          <p:cNvPr id="11" name="Oval 10"/>
          <p:cNvSpPr/>
          <p:nvPr/>
        </p:nvSpPr>
        <p:spPr>
          <a:xfrm>
            <a:off x="5436097" y="2852936"/>
            <a:ext cx="1296144" cy="1008112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2" name="Straight Arrow Connector 11"/>
          <p:cNvCxnSpPr>
            <a:stCxn id="22" idx="0"/>
            <a:endCxn id="11" idx="5"/>
          </p:cNvCxnSpPr>
          <p:nvPr/>
        </p:nvCxnSpPr>
        <p:spPr>
          <a:xfrm flipH="1" flipV="1">
            <a:off x="6542425" y="3713414"/>
            <a:ext cx="555496" cy="435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2411760" y="4168447"/>
            <a:ext cx="863649" cy="369888"/>
          </a:xfrm>
          <a:prstGeom prst="roundRect">
            <a:avLst/>
          </a:prstGeom>
          <a:solidFill>
            <a:srgbClr val="FF0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MDM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87824" y="2708920"/>
            <a:ext cx="2304256" cy="1224136"/>
          </a:xfrm>
          <a:prstGeom prst="ellipse">
            <a:avLst/>
          </a:prstGeom>
          <a:solidFill>
            <a:srgbClr val="FF0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5" name="Straight Arrow Connector 14"/>
          <p:cNvCxnSpPr>
            <a:stCxn id="13" idx="0"/>
            <a:endCxn id="14" idx="3"/>
          </p:cNvCxnSpPr>
          <p:nvPr/>
        </p:nvCxnSpPr>
        <p:spPr>
          <a:xfrm flipV="1">
            <a:off x="2843585" y="3753786"/>
            <a:ext cx="481690" cy="414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32240" y="4149080"/>
            <a:ext cx="731361" cy="408623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EDM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5805264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Comparing the CW </a:t>
            </a:r>
            <a:r>
              <a:rPr lang="en-US" dirty="0" err="1" smtClean="0"/>
              <a:t>vs</a:t>
            </a:r>
            <a:r>
              <a:rPr lang="en-US" dirty="0" smtClean="0"/>
              <a:t> CCW frequencies,             is determined </a:t>
            </a:r>
            <a:endParaRPr lang="ru-RU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3237012" y="5157788"/>
          <a:ext cx="2335212" cy="457200"/>
        </p:xfrm>
        <a:graphic>
          <a:graphicData uri="http://schemas.openxmlformats.org/presentationml/2006/ole">
            <p:oleObj spid="_x0000_s1029" name="Equation" r:id="rId4" imgW="1231560" imgH="241200" progId="Equation.3">
              <p:embed/>
            </p:oleObj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4716016" y="5733256"/>
          <a:ext cx="762437" cy="432048"/>
        </p:xfrm>
        <a:graphic>
          <a:graphicData uri="http://schemas.openxmlformats.org/presentationml/2006/ole">
            <p:oleObj spid="_x0000_s1031" name="Equation" r:id="rId5" imgW="3808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772400" cy="515888"/>
          </a:xfrm>
        </p:spPr>
        <p:txBody>
          <a:bodyPr/>
          <a:lstStyle/>
          <a:p>
            <a:r>
              <a:rPr lang="en-US" dirty="0" smtClean="0"/>
              <a:t>In first approximation, we fit the signal</a:t>
            </a:r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63688" y="1988840"/>
          <a:ext cx="5067300" cy="538162"/>
        </p:xfrm>
        <a:graphic>
          <a:graphicData uri="http://schemas.openxmlformats.org/presentationml/2006/ole">
            <p:oleObj spid="_x0000_s2050" name="Equation" r:id="rId3" imgW="2273040" imgH="2412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2890582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MLE estimator of </a:t>
            </a:r>
            <a:r>
              <a:rPr lang="el-GR" dirty="0" smtClean="0"/>
              <a:t>ω</a:t>
            </a:r>
            <a:r>
              <a:rPr lang="en-US" dirty="0" smtClean="0"/>
              <a:t> has variance</a:t>
            </a:r>
            <a:endParaRPr lang="ru-RU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67944" y="2564904"/>
          <a:ext cx="3205163" cy="1247775"/>
        </p:xfrm>
        <a:graphic>
          <a:graphicData uri="http://schemas.openxmlformats.org/presentationml/2006/ole">
            <p:oleObj spid="_x0000_s2051" name="Equation" r:id="rId4" imgW="1434960" imgH="558720" progId="Equation.3">
              <p:embed/>
            </p:oleObj>
          </a:graphicData>
        </a:graphic>
      </p:graphicFrame>
      <p:pic>
        <p:nvPicPr>
          <p:cNvPr id="8" name="Picture 7" descr="Fisher_Plo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7389" y="3645024"/>
            <a:ext cx="4758966" cy="3017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Angles</a:t>
            </a:r>
            <a:endParaRPr lang="ru-RU" dirty="0"/>
          </a:p>
        </p:txBody>
      </p:sp>
      <p:pic>
        <p:nvPicPr>
          <p:cNvPr id="9" name="Content Placeholder 8" descr="FallingInfo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3595645" y="1306877"/>
            <a:ext cx="5070558" cy="3785458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We want the sample as </a:t>
            </a:r>
            <a:r>
              <a:rPr lang="en-US" sz="2000" b="1" dirty="0" smtClean="0"/>
              <a:t>spread</a:t>
            </a:r>
            <a:r>
              <a:rPr lang="en-US" sz="2000" dirty="0" smtClean="0"/>
              <a:t> out in time, as possible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Spin tune </a:t>
            </a:r>
            <a:r>
              <a:rPr lang="en-US" sz="2000" b="1" dirty="0" err="1" smtClean="0"/>
              <a:t>decoherence</a:t>
            </a: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We want the measurements </a:t>
            </a:r>
            <a:r>
              <a:rPr lang="en-US" sz="2000" b="1" dirty="0" smtClean="0"/>
              <a:t>congregated</a:t>
            </a:r>
            <a:r>
              <a:rPr lang="en-US" sz="2000" dirty="0" smtClean="0"/>
              <a:t> around the nodes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Polarimetry</a:t>
            </a:r>
            <a:r>
              <a:rPr lang="en-US" sz="2000" dirty="0" smtClean="0"/>
              <a:t> </a:t>
            </a:r>
            <a:r>
              <a:rPr lang="en-US" sz="2000" b="1" dirty="0" smtClean="0"/>
              <a:t>counts per measurement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Spin tune </a:t>
            </a:r>
            <a:r>
              <a:rPr lang="en-US" sz="2000" dirty="0" err="1" smtClean="0"/>
              <a:t>decoherence</a:t>
            </a:r>
            <a:endParaRPr lang="en-US" sz="2000" dirty="0" smtClean="0"/>
          </a:p>
          <a:p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55776" y="2564904"/>
          <a:ext cx="424938" cy="546348"/>
        </p:xfrm>
        <a:graphic>
          <a:graphicData uri="http://schemas.openxmlformats.org/presentationml/2006/ole">
            <p:oleObj spid="_x0000_s3074" name="Equation" r:id="rId5" imgW="177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</a:t>
            </a:r>
            <a:endParaRPr lang="ru-RU" dirty="0"/>
          </a:p>
        </p:txBody>
      </p:sp>
      <p:pic>
        <p:nvPicPr>
          <p:cNvPr id="10" name="Content Placeholder 9" descr="XtotOnTime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212752" y="1916832"/>
            <a:ext cx="4607719" cy="3970619"/>
          </a:xfrm>
        </p:spPr>
      </p:pic>
      <p:graphicFrame>
        <p:nvGraphicFramePr>
          <p:cNvPr id="6" name="Content Placeholder 5"/>
          <p:cNvGraphicFramePr>
            <a:graphicFrameLocks noChangeAspect="1"/>
          </p:cNvGraphicFramePr>
          <p:nvPr>
            <p:ph sz="half" idx="1"/>
          </p:nvPr>
        </p:nvGraphicFramePr>
        <p:xfrm>
          <a:off x="574675" y="1844675"/>
          <a:ext cx="3740150" cy="798513"/>
        </p:xfrm>
        <a:graphic>
          <a:graphicData uri="http://schemas.openxmlformats.org/presentationml/2006/ole">
            <p:oleObj spid="_x0000_s32770" name="Equation" r:id="rId4" imgW="2260440" imgH="482400" progId="Equation.3">
              <p:embed/>
            </p:oleObj>
          </a:graphicData>
        </a:graphic>
      </p:graphicFrame>
      <p:sp>
        <p:nvSpPr>
          <p:cNvPr id="7" name="Oval 6"/>
          <p:cNvSpPr/>
          <p:nvPr/>
        </p:nvSpPr>
        <p:spPr>
          <a:xfrm>
            <a:off x="2555776" y="1556792"/>
            <a:ext cx="1872208" cy="1296144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67544" y="4149080"/>
          <a:ext cx="3600399" cy="252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33"/>
                <a:gridCol w="1200133"/>
                <a:gridCol w="1200133"/>
              </a:tblGrid>
              <a:tr h="969338">
                <a:tc>
                  <a:txBody>
                    <a:bodyPr/>
                    <a:lstStyle/>
                    <a:p>
                      <a:r>
                        <a:rPr lang="en-US" dirty="0" smtClean="0"/>
                        <a:t>FI limit</a:t>
                      </a:r>
                      <a:r>
                        <a:rPr lang="en-US" baseline="0" dirty="0" smtClean="0"/>
                        <a:t> (%)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Reached</a:t>
                      </a:r>
                      <a:r>
                        <a:rPr lang="en-US" baseline="0" dirty="0" smtClean="0"/>
                        <a:t> (×</a:t>
                      </a:r>
                      <a:r>
                        <a:rPr lang="el-GR" baseline="0" dirty="0" smtClean="0"/>
                        <a:t>τ</a:t>
                      </a:r>
                      <a:r>
                        <a:rPr lang="en-US" baseline="-25000" dirty="0" smtClean="0"/>
                        <a:t>d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SNR @3% error</a:t>
                      </a:r>
                      <a:endParaRPr lang="ru-RU" dirty="0"/>
                    </a:p>
                  </a:txBody>
                  <a:tcPr/>
                </a:tc>
              </a:tr>
              <a:tr h="3877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1.7</a:t>
                      </a:r>
                      <a:endParaRPr lang="ru-RU" dirty="0"/>
                    </a:p>
                  </a:txBody>
                  <a:tcPr/>
                </a:tc>
              </a:tr>
              <a:tr h="3877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3.3</a:t>
                      </a:r>
                      <a:endParaRPr lang="ru-RU" dirty="0"/>
                    </a:p>
                  </a:txBody>
                  <a:tcPr/>
                </a:tc>
              </a:tr>
              <a:tr h="3877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10.0</a:t>
                      </a:r>
                      <a:endParaRPr lang="ru-RU" dirty="0"/>
                    </a:p>
                  </a:txBody>
                  <a:tcPr/>
                </a:tc>
              </a:tr>
              <a:tr h="3877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16.5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611560" y="3429000"/>
          <a:ext cx="2616178" cy="588640"/>
        </p:xfrm>
        <a:graphic>
          <a:graphicData uri="http://schemas.openxmlformats.org/presentationml/2006/ole">
            <p:oleObj spid="_x0000_s32774" name="Equation" r:id="rId5" imgW="1015920" imgH="228600" progId="Equation.3">
              <p:embed/>
            </p:oleObj>
          </a:graphicData>
        </a:graphic>
      </p:graphicFrame>
      <p:cxnSp>
        <p:nvCxnSpPr>
          <p:cNvPr id="16" name="Curved Connector 15"/>
          <p:cNvCxnSpPr>
            <a:stCxn id="7" idx="4"/>
          </p:cNvCxnSpPr>
          <p:nvPr/>
        </p:nvCxnSpPr>
        <p:spPr>
          <a:xfrm rot="16200000" flipH="1">
            <a:off x="3563888" y="2780928"/>
            <a:ext cx="792088" cy="93610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Yu Senichev CM 28 November</Template>
  <TotalTime>419</TotalTime>
  <Words>345</Words>
  <Application>Microsoft Office PowerPoint</Application>
  <PresentationFormat>On-screen Show (4:3)</PresentationFormat>
  <Paragraphs>45</Paragraphs>
  <Slides>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Standarddesign</vt:lpstr>
      <vt:lpstr>1_Standarddesign</vt:lpstr>
      <vt:lpstr>Equation</vt:lpstr>
      <vt:lpstr>Statistical precision in charged particle EDM search in storage rings  </vt:lpstr>
      <vt:lpstr>Foundation</vt:lpstr>
      <vt:lpstr>Problem statement</vt:lpstr>
      <vt:lpstr>Angles</vt:lpstr>
      <vt:lpstr>Spread</vt:lpstr>
      <vt:lpstr>Modulation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precision in charged particle EDM search in storage rings  </dc:title>
  <dc:creator>Аксентьев</dc:creator>
  <cp:lastModifiedBy>Аксентьев</cp:lastModifiedBy>
  <cp:revision>49</cp:revision>
  <dcterms:created xsi:type="dcterms:W3CDTF">2017-01-19T12:12:36Z</dcterms:created>
  <dcterms:modified xsi:type="dcterms:W3CDTF">2017-01-22T13:18:34Z</dcterms:modified>
</cp:coreProperties>
</file>