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50" r:id="rId2"/>
    <p:sldMasterId id="2147483651" r:id="rId3"/>
    <p:sldMasterId id="2147483699" r:id="rId4"/>
    <p:sldMasterId id="2147483713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13F28-B0BE-4AA4-BAD8-D8D80F97F4DE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4A08A-C6C1-4093-A528-0C8015E33D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08563" cy="3751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5134" name="Rectangle 1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97600" cy="4505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2800" cy="482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696A95FD-17AD-4718-8EAF-41EB289885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4775" y="763588"/>
            <a:ext cx="5005388" cy="3754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00775" cy="4508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4775" y="763588"/>
            <a:ext cx="5005388" cy="3754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00775" cy="4508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3188" y="763588"/>
            <a:ext cx="5018087" cy="376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4775" y="763588"/>
            <a:ext cx="5005388" cy="3754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00775" cy="4508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1C7FEF3-087E-42E1-B73A-392AFF64A95D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150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B9F18AD-EB28-4360-9B8F-C897E678AEB5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355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7DAFFB0-06E7-4A7E-BE48-1BCE5FAE7F48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457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CA5A89-0250-4699-8E95-DA68BC5B532B}" type="slidenum">
              <a:rPr lang="en-US"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560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609600"/>
            <a:ext cx="1936750" cy="5389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609600"/>
            <a:ext cx="5662612" cy="5389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51762" cy="1122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798887" cy="4094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0425" y="1905000"/>
            <a:ext cx="3800475" cy="1970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0425" y="4027488"/>
            <a:ext cx="3800475" cy="197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19138" y="609600"/>
            <a:ext cx="7751762" cy="1122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9138" y="1905000"/>
            <a:ext cx="3798887" cy="1970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0425" y="1905000"/>
            <a:ext cx="3800475" cy="1970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19138" y="4027488"/>
            <a:ext cx="3798887" cy="197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0425" y="4027488"/>
            <a:ext cx="3800475" cy="197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51762" cy="1122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905000"/>
            <a:ext cx="1817687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9225" y="1905000"/>
            <a:ext cx="1819275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609600"/>
            <a:ext cx="1936750" cy="5389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609600"/>
            <a:ext cx="5662612" cy="5389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E53E774C-1B89-46AB-99FB-BE9140991446}" type="datetime1">
              <a:rPr lang="ru-RU" smtClean="0"/>
              <a:t>21.03.2017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3E048E-521C-4A8C-925D-221131ED5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3CE43F0-DE5F-4EEC-8356-E75990867B54}" type="datetime1">
              <a:rPr lang="ru-RU" smtClean="0"/>
              <a:t>21.03.2017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382368-8037-4FC9-83C7-7DF483B85F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2839C11-9A07-4F46-B725-B324EE0F8C2F}" type="datetime1">
              <a:rPr lang="ru-RU" smtClean="0"/>
              <a:t>21.03.2017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A45457-BAF1-4658-B46A-9C58C84036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9BE0494C-B3D8-47A8-B869-D15A2A4EBE09}" type="datetime1">
              <a:rPr lang="ru-RU" smtClean="0"/>
              <a:t>21.03.2017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148F19-9D87-4281-A136-4EEE72965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90B75852-6DAB-4A79-9EDA-1497DE070793}" type="datetime1">
              <a:rPr lang="ru-RU" smtClean="0"/>
              <a:t>21.03.2017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19EF07-C454-4328-82DF-79DF6A371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C302D2-38F0-45D8-A533-E60FD5E4CA9E}" type="datetime1">
              <a:rPr lang="ru-RU" smtClean="0"/>
              <a:t>21.03.2017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9AC13D-98DA-4127-8795-AAD9CC1296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EB5FE0C4-7A44-4BC9-A186-E47CC7DCE8CE}" type="datetime1">
              <a:rPr lang="ru-RU" smtClean="0"/>
              <a:t>21.03.2017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06D623E-D3D1-4495-BAAD-CF5A327BC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9B29EE4A-389C-4B90-811D-A75ED9B8CD70}" type="datetime1">
              <a:rPr lang="ru-RU" smtClean="0"/>
              <a:t>21.03.2017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5BCBEB8-C993-46D4-8C39-62F3B4067E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E97396D9-2CEE-47B0-BA8D-C2F5E5B4259C}" type="datetime1">
              <a:rPr lang="ru-RU" smtClean="0"/>
              <a:t>21.03.2017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BEAD52-2516-4686-B401-75DDE83DA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9354A00-8F10-45DA-8E9D-88C1517EB5DE}" type="datetime1">
              <a:rPr lang="ru-RU" smtClean="0"/>
              <a:t>21.03.2017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4486037-D94A-48B3-A6D2-11F5898F2C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33ECC948-6B58-487C-9901-C88A3A9778EB}" type="datetime1">
              <a:rPr lang="ru-RU" smtClean="0"/>
              <a:t>21.03.2017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2076-AFF8-4FEB-B252-7B922D411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-1588" y="2286000"/>
            <a:ext cx="9144001" cy="4572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rgbClr val="005B82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0" y="2286000"/>
            <a:ext cx="125413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719138" y="5048250"/>
            <a:ext cx="3810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5C71367-F1A2-41E1-8591-16CD1E88750D}" type="datetime4">
              <a:rPr lang="de-DE" altLang="en-US" sz="1400" smtClean="0">
                <a:solidFill>
                  <a:srgbClr val="F4F4F4"/>
                </a:solidFill>
                <a:ea typeface="ＭＳ Ｐゴシック" pitchFamily="34" charset="-128"/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21. März 2017</a:t>
            </a:fld>
            <a:endParaRPr lang="de-DE" altLang="en-US" sz="1400" smtClean="0">
              <a:solidFill>
                <a:srgbClr val="F4F4F4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" name="Text Box 56"/>
          <p:cNvSpPr txBox="1">
            <a:spLocks noChangeArrowheads="1"/>
          </p:cNvSpPr>
          <p:nvPr/>
        </p:nvSpPr>
        <p:spPr bwMode="auto">
          <a:xfrm rot="16200000">
            <a:off x="-1079500" y="933450"/>
            <a:ext cx="2476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900" smtClean="0">
                <a:solidFill>
                  <a:srgbClr val="005B82"/>
                </a:solidFill>
                <a:latin typeface="Arial MT Bd" charset="0"/>
                <a:cs typeface="+mn-cs"/>
              </a:rPr>
              <a:t>Mitglied der Helmholtz-Gemeinschaft</a:t>
            </a:r>
          </a:p>
        </p:txBody>
      </p:sp>
      <p:pic>
        <p:nvPicPr>
          <p:cNvPr id="12" name="Picture 60" descr="logo_699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613" y="254000"/>
            <a:ext cx="2517775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0" name="Rectangle 58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3070225"/>
            <a:ext cx="7772400" cy="719138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3860800"/>
            <a:ext cx="7740650" cy="647700"/>
          </a:xfrm>
        </p:spPr>
        <p:txBody>
          <a:bodyPr/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905000"/>
            <a:ext cx="3798887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905000"/>
            <a:ext cx="3800475" cy="409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8438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1538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1538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1588" y="0"/>
            <a:ext cx="125412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2 w 348"/>
              <a:gd name="T1" fmla="*/ 1143000 h 6350"/>
              <a:gd name="T2" fmla="*/ 62706 w 348"/>
              <a:gd name="T3" fmla="*/ 2286000 h 6350"/>
              <a:gd name="T4" fmla="*/ 0 w 348"/>
              <a:gd name="T5" fmla="*/ 1143000 h 6350"/>
              <a:gd name="T6" fmla="*/ 62706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B9BBC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0" name="Freeform 2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3 w 348"/>
              <a:gd name="T1" fmla="*/ 1143000 h 6350"/>
              <a:gd name="T2" fmla="*/ 62707 w 348"/>
              <a:gd name="T3" fmla="*/ 2286000 h 6350"/>
              <a:gd name="T4" fmla="*/ 0 w 348"/>
              <a:gd name="T5" fmla="*/ 1143000 h 6350"/>
              <a:gd name="T6" fmla="*/ 62707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51535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1" name="Freeform 3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2 w 348"/>
              <a:gd name="T1" fmla="*/ 1143000 h 6350"/>
              <a:gd name="T2" fmla="*/ 62706 w 348"/>
              <a:gd name="T3" fmla="*/ 2286000 h 6350"/>
              <a:gd name="T4" fmla="*/ 0 w 348"/>
              <a:gd name="T5" fmla="*/ 1143000 h 6350"/>
              <a:gd name="T6" fmla="*/ 62706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005B82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2" name="Freeform 4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3 w 348"/>
              <a:gd name="T1" fmla="*/ 1143000 h 6350"/>
              <a:gd name="T2" fmla="*/ 62707 w 348"/>
              <a:gd name="T3" fmla="*/ 2286000 h 6350"/>
              <a:gd name="T4" fmla="*/ 0 w 348"/>
              <a:gd name="T5" fmla="*/ 1143000 h 6350"/>
              <a:gd name="T6" fmla="*/ 62707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B9BBC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Freeform 5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3 w 348"/>
              <a:gd name="T1" fmla="*/ 1143000 h 6350"/>
              <a:gd name="T2" fmla="*/ 62707 w 348"/>
              <a:gd name="T3" fmla="*/ 2286000 h 6350"/>
              <a:gd name="T4" fmla="*/ 0 w 348"/>
              <a:gd name="T5" fmla="*/ 1143000 h 6350"/>
              <a:gd name="T6" fmla="*/ 62707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DCDCD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639763" y="6529388"/>
            <a:ext cx="490537" cy="152400"/>
          </a:xfrm>
          <a:custGeom>
            <a:avLst/>
            <a:gdLst>
              <a:gd name="G0" fmla="+- 978 0 0"/>
              <a:gd name="G1" fmla="+- 1 0 0"/>
              <a:gd name="G2" fmla="+- 2 0 0"/>
              <a:gd name="G3" fmla="*/ 1 47317 25600"/>
              <a:gd name="T0" fmla="*/ 352425 w 978"/>
              <a:gd name="T1" fmla="*/ 76200 h 423"/>
              <a:gd name="T2" fmla="*/ 176213 w 978"/>
              <a:gd name="T3" fmla="*/ 152400 h 423"/>
              <a:gd name="T4" fmla="*/ 0 w 978"/>
              <a:gd name="T5" fmla="*/ 76200 h 423"/>
              <a:gd name="T6" fmla="*/ 176213 w 978"/>
              <a:gd name="T7" fmla="*/ 0 h 423"/>
              <a:gd name="T8" fmla="*/ 0 w 978"/>
              <a:gd name="T9" fmla="*/ 0 h 423"/>
              <a:gd name="T10" fmla="*/ 978 w 978"/>
              <a:gd name="T11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978" h="423">
                <a:moveTo>
                  <a:pt x="0" y="0"/>
                </a:moveTo>
                <a:lnTo>
                  <a:pt x="978" y="0"/>
                </a:lnTo>
                <a:lnTo>
                  <a:pt x="978" y="423"/>
                </a:lnTo>
                <a:lnTo>
                  <a:pt x="0" y="423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AF5FEED-6F83-45D8-9695-0548C075A0D5}" type="datetime1">
              <a:rPr lang="en-US" sz="1000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3/21/2017</a:t>
            </a:fld>
            <a:endParaRPr lang="en-US" sz="1000">
              <a:solidFill>
                <a:srgbClr val="005B82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8120063" y="6529388"/>
            <a:ext cx="889000" cy="152400"/>
          </a:xfrm>
          <a:custGeom>
            <a:avLst/>
            <a:gdLst>
              <a:gd name="G0" fmla="+- 2451 0 0"/>
              <a:gd name="G1" fmla="+- 1 0 0"/>
              <a:gd name="G2" fmla="+- 2 0 0"/>
              <a:gd name="G3" fmla="*/ 1 47317 25600"/>
              <a:gd name="T0" fmla="*/ 882650 w 2451"/>
              <a:gd name="T1" fmla="*/ 76200 h 423"/>
              <a:gd name="T2" fmla="*/ 441325 w 2451"/>
              <a:gd name="T3" fmla="*/ 152400 h 423"/>
              <a:gd name="T4" fmla="*/ 0 w 2451"/>
              <a:gd name="T5" fmla="*/ 76200 h 423"/>
              <a:gd name="T6" fmla="*/ 441325 w 2451"/>
              <a:gd name="T7" fmla="*/ 0 h 423"/>
              <a:gd name="T8" fmla="*/ 0 w 2451"/>
              <a:gd name="T9" fmla="*/ 0 h 423"/>
              <a:gd name="T10" fmla="*/ 2451 w 2451"/>
              <a:gd name="T11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451" h="423">
                <a:moveTo>
                  <a:pt x="0" y="0"/>
                </a:moveTo>
                <a:lnTo>
                  <a:pt x="2451" y="0"/>
                </a:lnTo>
                <a:lnTo>
                  <a:pt x="2451" y="423"/>
                </a:lnTo>
                <a:lnTo>
                  <a:pt x="0" y="423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t>Slide </a:t>
            </a:r>
            <a:fld id="{2FF9CE31-E2AF-4945-B728-1C4D81A07C2C}" type="slidenum">
              <a:rPr lang="en-US" sz="1000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 sz="1000">
              <a:solidFill>
                <a:srgbClr val="005B82"/>
              </a:solidFill>
              <a:ea typeface="Droid Sans Fallback" charset="0"/>
              <a:cs typeface="Droid Sans Fallback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67600" y="125413"/>
            <a:ext cx="143827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609600"/>
            <a:ext cx="7751762" cy="1122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05000"/>
            <a:ext cx="7751762" cy="4094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543175" y="6484938"/>
            <a:ext cx="3817938" cy="244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t>Alexander Aksentev for the JEDI collaboration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96" r:id="rId12"/>
    <p:sldLayoutId id="2147483697" r:id="rId13"/>
    <p:sldLayoutId id="2147483698" r:id="rId14"/>
  </p:sldLayoutIdLst>
  <p:hf sldNum="0" hdr="0" ftr="0" dt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200" i="1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1588" y="0"/>
            <a:ext cx="125412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2 w 348"/>
              <a:gd name="T1" fmla="*/ 1143000 h 6350"/>
              <a:gd name="T2" fmla="*/ 62706 w 348"/>
              <a:gd name="T3" fmla="*/ 2286000 h 6350"/>
              <a:gd name="T4" fmla="*/ 0 w 348"/>
              <a:gd name="T5" fmla="*/ 1143000 h 6350"/>
              <a:gd name="T6" fmla="*/ 62706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B9BBC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Freeform 2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3 w 348"/>
              <a:gd name="T1" fmla="*/ 1143000 h 6350"/>
              <a:gd name="T2" fmla="*/ 62707 w 348"/>
              <a:gd name="T3" fmla="*/ 2286000 h 6350"/>
              <a:gd name="T4" fmla="*/ 0 w 348"/>
              <a:gd name="T5" fmla="*/ 1143000 h 6350"/>
              <a:gd name="T6" fmla="*/ 62707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51535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Freeform 3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2 w 348"/>
              <a:gd name="T1" fmla="*/ 1143000 h 6350"/>
              <a:gd name="T2" fmla="*/ 62706 w 348"/>
              <a:gd name="T3" fmla="*/ 2286000 h 6350"/>
              <a:gd name="T4" fmla="*/ 0 w 348"/>
              <a:gd name="T5" fmla="*/ 1143000 h 6350"/>
              <a:gd name="T6" fmla="*/ 62706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005B82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76" name="Freeform 4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3 w 348"/>
              <a:gd name="T1" fmla="*/ 1143000 h 6350"/>
              <a:gd name="T2" fmla="*/ 62707 w 348"/>
              <a:gd name="T3" fmla="*/ 2286000 h 6350"/>
              <a:gd name="T4" fmla="*/ 0 w 348"/>
              <a:gd name="T5" fmla="*/ 1143000 h 6350"/>
              <a:gd name="T6" fmla="*/ 62707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B9BBC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77" name="Freeform 5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custGeom>
            <a:avLst/>
            <a:gdLst>
              <a:gd name="G0" fmla="+- 348 0 0"/>
              <a:gd name="G1" fmla="+- 1 0 0"/>
              <a:gd name="G2" fmla="+- 2 0 0"/>
              <a:gd name="G3" fmla="*/ 1 47317 25600"/>
              <a:gd name="T0" fmla="*/ 125413 w 348"/>
              <a:gd name="T1" fmla="*/ 1143000 h 6350"/>
              <a:gd name="T2" fmla="*/ 62707 w 348"/>
              <a:gd name="T3" fmla="*/ 2286000 h 6350"/>
              <a:gd name="T4" fmla="*/ 0 w 348"/>
              <a:gd name="T5" fmla="*/ 1143000 h 6350"/>
              <a:gd name="T6" fmla="*/ 62707 w 348"/>
              <a:gd name="T7" fmla="*/ 0 h 6350"/>
              <a:gd name="T8" fmla="*/ 0 w 348"/>
              <a:gd name="T9" fmla="*/ 0 h 6350"/>
              <a:gd name="T10" fmla="*/ 348 w 348"/>
              <a:gd name="T11" fmla="*/ 6350 h 6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48" h="6350">
                <a:moveTo>
                  <a:pt x="0" y="0"/>
                </a:moveTo>
                <a:lnTo>
                  <a:pt x="348" y="0"/>
                </a:lnTo>
                <a:lnTo>
                  <a:pt x="348" y="6350"/>
                </a:lnTo>
                <a:lnTo>
                  <a:pt x="0" y="6350"/>
                </a:lnTo>
                <a:close/>
              </a:path>
            </a:pathLst>
          </a:custGeom>
          <a:solidFill>
            <a:srgbClr val="DCDCDC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741363" y="6477000"/>
            <a:ext cx="490537" cy="152400"/>
          </a:xfrm>
          <a:custGeom>
            <a:avLst/>
            <a:gdLst>
              <a:gd name="G0" fmla="+- 978 0 0"/>
              <a:gd name="G1" fmla="+- 1 0 0"/>
              <a:gd name="G2" fmla="+- 2 0 0"/>
              <a:gd name="G3" fmla="*/ 1 47317 25600"/>
              <a:gd name="T0" fmla="*/ 352425 w 978"/>
              <a:gd name="T1" fmla="*/ 76200 h 423"/>
              <a:gd name="T2" fmla="*/ 176213 w 978"/>
              <a:gd name="T3" fmla="*/ 152400 h 423"/>
              <a:gd name="T4" fmla="*/ 0 w 978"/>
              <a:gd name="T5" fmla="*/ 76200 h 423"/>
              <a:gd name="T6" fmla="*/ 176213 w 978"/>
              <a:gd name="T7" fmla="*/ 0 h 423"/>
              <a:gd name="T8" fmla="*/ 0 w 978"/>
              <a:gd name="T9" fmla="*/ 0 h 423"/>
              <a:gd name="T10" fmla="*/ 978 w 978"/>
              <a:gd name="T11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978" h="423">
                <a:moveTo>
                  <a:pt x="0" y="0"/>
                </a:moveTo>
                <a:lnTo>
                  <a:pt x="978" y="0"/>
                </a:lnTo>
                <a:lnTo>
                  <a:pt x="978" y="423"/>
                </a:lnTo>
                <a:lnTo>
                  <a:pt x="0" y="423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D1860DF-098C-40FF-8DE6-CE81041DCBDB}" type="datetime1">
              <a:rPr lang="en-US" sz="1000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3/21/2017</a:t>
            </a:fld>
            <a:endParaRPr lang="en-US" sz="1000">
              <a:solidFill>
                <a:srgbClr val="005B82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8120063" y="6477000"/>
            <a:ext cx="882650" cy="152400"/>
          </a:xfrm>
          <a:custGeom>
            <a:avLst/>
            <a:gdLst>
              <a:gd name="G0" fmla="+- 2451 0 0"/>
              <a:gd name="G1" fmla="+- 1 0 0"/>
              <a:gd name="G2" fmla="+- 2 0 0"/>
              <a:gd name="G3" fmla="*/ 1 47317 25600"/>
              <a:gd name="T0" fmla="*/ 882650 w 2451"/>
              <a:gd name="T1" fmla="*/ 76200 h 423"/>
              <a:gd name="T2" fmla="*/ 441325 w 2451"/>
              <a:gd name="T3" fmla="*/ 152400 h 423"/>
              <a:gd name="T4" fmla="*/ 0 w 2451"/>
              <a:gd name="T5" fmla="*/ 76200 h 423"/>
              <a:gd name="T6" fmla="*/ 441325 w 2451"/>
              <a:gd name="T7" fmla="*/ 0 h 423"/>
              <a:gd name="T8" fmla="*/ 0 w 2451"/>
              <a:gd name="T9" fmla="*/ 0 h 423"/>
              <a:gd name="T10" fmla="*/ 2451 w 2451"/>
              <a:gd name="T11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451" h="423">
                <a:moveTo>
                  <a:pt x="0" y="0"/>
                </a:moveTo>
                <a:lnTo>
                  <a:pt x="2451" y="0"/>
                </a:lnTo>
                <a:lnTo>
                  <a:pt x="2451" y="423"/>
                </a:lnTo>
                <a:lnTo>
                  <a:pt x="0" y="423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t>Folie </a:t>
            </a:r>
            <a:fld id="{95E54476-FCF2-4FDE-9E3C-7A977966AD83}" type="slidenum">
              <a:rPr lang="en-US" sz="1000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 sz="1000">
              <a:solidFill>
                <a:srgbClr val="005B82"/>
              </a:solidFill>
              <a:ea typeface="Droid Sans Fallback" charset="0"/>
              <a:cs typeface="Droid Sans Fallback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67600" y="125413"/>
            <a:ext cx="1438275" cy="4667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609600"/>
            <a:ext cx="7751762" cy="1122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05000"/>
            <a:ext cx="3789362" cy="40941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200" i="1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fld id="{EFA0A5CD-DEF9-43E5-B0BB-AD9199241E91}" type="datetime1">
              <a:rPr lang="ru-RU" smtClean="0"/>
              <a:t>21.03.2017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fld id="{E9F351A3-9A03-444B-817F-2EA7BEF9DE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005B82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005B82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005B82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005B82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005B82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005B82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005B82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005B82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005B82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i="1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28" name="Rectangle 57"/>
          <p:cNvSpPr>
            <a:spLocks noChangeArrowheads="1"/>
          </p:cNvSpPr>
          <p:nvPr/>
        </p:nvSpPr>
        <p:spPr bwMode="auto">
          <a:xfrm>
            <a:off x="1588" y="0"/>
            <a:ext cx="125412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29" name="Rectangle 59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0" name="Rectangle 61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rgbClr val="005B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1" name="Rectangle 62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solidFill>
                <a:schemeClr val="bg1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400" dirty="0" smtClean="0">
              <a:ea typeface="ＭＳ Ｐゴシック" pitchFamily="34" charset="-128"/>
              <a:cs typeface="+mn-cs"/>
            </a:endParaRPr>
          </a:p>
        </p:txBody>
      </p:sp>
      <p:sp>
        <p:nvSpPr>
          <p:cNvPr id="1033" name="Text Box 71"/>
          <p:cNvSpPr txBox="1">
            <a:spLocks noChangeArrowheads="1"/>
          </p:cNvSpPr>
          <p:nvPr/>
        </p:nvSpPr>
        <p:spPr bwMode="auto">
          <a:xfrm>
            <a:off x="539750" y="6477000"/>
            <a:ext cx="755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E0E0519-5241-45A0-8CAF-369F1D334681}" type="datetime4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21. März 2017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sp>
        <p:nvSpPr>
          <p:cNvPr id="1034" name="Text Box 72"/>
          <p:cNvSpPr txBox="1">
            <a:spLocks noChangeArrowheads="1"/>
          </p:cNvSpPr>
          <p:nvPr/>
        </p:nvSpPr>
        <p:spPr bwMode="auto">
          <a:xfrm>
            <a:off x="8328025" y="6477000"/>
            <a:ext cx="465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smtClean="0">
                <a:solidFill>
                  <a:srgbClr val="005B82"/>
                </a:solidFill>
                <a:cs typeface="+mn-cs"/>
              </a:rPr>
              <a:t>Folie </a:t>
            </a:r>
            <a:fld id="{AB1EEC39-1A1F-418F-95C8-C41F702A22DA}" type="slidenum">
              <a:rPr lang="de-DE" altLang="en-US" sz="1000" smtClean="0">
                <a:solidFill>
                  <a:srgbClr val="005B82"/>
                </a:solidFill>
                <a:cs typeface="+mn-cs"/>
              </a:rPr>
              <a:pPr eaLnBrk="1" hangingPunct="1">
                <a:defRPr/>
              </a:pPr>
              <a:t>‹#›</a:t>
            </a:fld>
            <a:endParaRPr lang="de-DE" altLang="en-US" sz="1000" smtClean="0">
              <a:solidFill>
                <a:srgbClr val="005B82"/>
              </a:solidFill>
              <a:cs typeface="+mn-cs"/>
            </a:endParaRPr>
          </a:p>
        </p:txBody>
      </p:sp>
      <p:pic>
        <p:nvPicPr>
          <p:cNvPr id="1035" name="Picture 73" descr="logo_400cm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67600" y="125413"/>
            <a:ext cx="1438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B82"/>
        </a:buClr>
        <a:buFont typeface="Wingdings" charset="2"/>
        <a:buChar char="§"/>
        <a:defRPr sz="22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E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19138" y="3070225"/>
            <a:ext cx="7754937" cy="10445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342900" indent="-339725" algn="ctr">
              <a:spcAft>
                <a:spcPts val="1425"/>
              </a:spcAft>
              <a:buClrTx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2200" dirty="0">
              <a:solidFill>
                <a:srgbClr val="FFFFFF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99592" y="2492896"/>
            <a:ext cx="7772400" cy="719138"/>
          </a:xfrm>
        </p:spPr>
        <p:txBody>
          <a:bodyPr/>
          <a:lstStyle/>
          <a:p>
            <a:pPr marL="342900" indent="-339725">
              <a:spcAft>
                <a:spcPts val="1425"/>
              </a:spcAft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 dirty="0" smtClean="0">
                <a:solidFill>
                  <a:srgbClr val="FFFFFF"/>
                </a:solidFill>
                <a:ea typeface="Droid Sans Fallback" charset="0"/>
                <a:cs typeface="Droid Sans Fallback" charset="0"/>
              </a:rPr>
              <a:t>Model of statistical errors in the search for the deuteron EDM in the storage ring</a:t>
            </a:r>
            <a:endParaRPr lang="en-US" sz="3200" dirty="0">
              <a:solidFill>
                <a:srgbClr val="FFFFFF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 smtClean="0"/>
              <a:t>Alexander </a:t>
            </a:r>
            <a:r>
              <a:rPr lang="en-US" sz="2400" dirty="0" err="1" smtClean="0"/>
              <a:t>Aksentev</a:t>
            </a:r>
            <a:r>
              <a:rPr lang="en-US" sz="2400" dirty="0" smtClean="0"/>
              <a:t> for the JEDI collaboration</a:t>
            </a:r>
            <a:endParaRPr lang="ru-RU" sz="24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593725"/>
            <a:ext cx="7754937" cy="4111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>
                <a:solidFill>
                  <a:srgbClr val="005B82"/>
                </a:solidFill>
              </a:rPr>
              <a:t>Conclusion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19138" y="1189038"/>
            <a:ext cx="7754937" cy="4813300"/>
          </a:xfrm>
          <a:ln/>
        </p:spPr>
        <p:txBody>
          <a:bodyPr anchor="ctr"/>
          <a:lstStyle/>
          <a:p>
            <a:pPr marL="63500" indent="0">
              <a:buClrTx/>
              <a:buSzPct val="45000"/>
              <a:buFontTx/>
              <a:buNone/>
              <a:tabLst>
                <a:tab pos="63500" algn="l"/>
                <a:tab pos="176213" algn="l"/>
                <a:tab pos="633413" algn="l"/>
                <a:tab pos="1090613" algn="l"/>
                <a:tab pos="1547813" algn="l"/>
                <a:tab pos="2005013" algn="l"/>
                <a:tab pos="2462213" algn="l"/>
                <a:tab pos="2919413" algn="l"/>
                <a:tab pos="3376613" algn="l"/>
                <a:tab pos="3833813" algn="l"/>
                <a:tab pos="4291013" algn="l"/>
                <a:tab pos="4748213" algn="l"/>
                <a:tab pos="5205413" algn="l"/>
                <a:tab pos="5662613" algn="l"/>
                <a:tab pos="6119813" algn="l"/>
                <a:tab pos="6577013" algn="l"/>
                <a:tab pos="7034213" algn="l"/>
                <a:tab pos="7491413" algn="l"/>
                <a:tab pos="7948613" algn="l"/>
                <a:tab pos="8405813" algn="l"/>
                <a:tab pos="8863013" algn="l"/>
              </a:tabLst>
            </a:pPr>
            <a:r>
              <a:rPr lang="en-US" dirty="0"/>
              <a:t>To measure the EDM on the order of 10</a:t>
            </a:r>
            <a:r>
              <a:rPr lang="en-US" baseline="33000" dirty="0"/>
              <a:t>-29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dirty="0" err="1">
                <a:latin typeface="DejaVu Sans" charset="0"/>
                <a:ea typeface="DejaVu Sans" charset="0"/>
                <a:cs typeface="DejaVu Sans" charset="0"/>
              </a:rPr>
              <a:t>⋅</a:t>
            </a:r>
            <a:r>
              <a:rPr lang="en-US" dirty="0" err="1"/>
              <a:t>cm</a:t>
            </a:r>
            <a:r>
              <a:rPr lang="en-US" dirty="0"/>
              <a:t> we need a standard error of the frequency </a:t>
            </a:r>
            <a:r>
              <a:rPr lang="en-US" dirty="0" smtClean="0"/>
              <a:t>estimate at least as good as </a:t>
            </a:r>
            <a:r>
              <a:rPr lang="en-US" dirty="0"/>
              <a:t>10</a:t>
            </a:r>
            <a:r>
              <a:rPr lang="en-US" baseline="33000" dirty="0"/>
              <a:t>-9</a:t>
            </a:r>
            <a:r>
              <a:rPr lang="en-US" dirty="0"/>
              <a:t> </a:t>
            </a:r>
            <a:r>
              <a:rPr lang="en-US" dirty="0" err="1"/>
              <a:t>rad</a:t>
            </a:r>
            <a:r>
              <a:rPr lang="en-US" dirty="0"/>
              <a:t>/sec; 5</a:t>
            </a:r>
            <a:r>
              <a:rPr lang="en-US" dirty="0">
                <a:latin typeface="DejaVu Sans" charset="0"/>
                <a:ea typeface="DejaVu Sans" charset="0"/>
                <a:cs typeface="DejaVu Sans" charset="0"/>
              </a:rPr>
              <a:t>⋅</a:t>
            </a:r>
            <a:r>
              <a:rPr lang="en-US" dirty="0"/>
              <a:t>10</a:t>
            </a:r>
            <a:r>
              <a:rPr lang="en-US" baseline="33000" dirty="0"/>
              <a:t>-7</a:t>
            </a:r>
            <a:r>
              <a:rPr lang="en-US" dirty="0"/>
              <a:t> </a:t>
            </a:r>
            <a:r>
              <a:rPr lang="en-US" dirty="0" err="1"/>
              <a:t>rad</a:t>
            </a:r>
            <a:r>
              <a:rPr lang="en-US" dirty="0"/>
              <a:t>/sec in one fill is sufficient to produce 3</a:t>
            </a:r>
            <a:r>
              <a:rPr lang="en-US" dirty="0">
                <a:latin typeface="DejaVu Sans" charset="0"/>
                <a:ea typeface="DejaVu Sans" charset="0"/>
                <a:cs typeface="DejaVu Sans" charset="0"/>
              </a:rPr>
              <a:t>⋅</a:t>
            </a:r>
            <a:r>
              <a:rPr lang="en-US" dirty="0"/>
              <a:t>10</a:t>
            </a:r>
            <a:r>
              <a:rPr lang="en-US" baseline="33000" dirty="0"/>
              <a:t>-9</a:t>
            </a:r>
            <a:r>
              <a:rPr lang="en-US" dirty="0"/>
              <a:t> </a:t>
            </a:r>
            <a:r>
              <a:rPr lang="en-US" dirty="0" err="1"/>
              <a:t>rad</a:t>
            </a:r>
            <a:r>
              <a:rPr lang="en-US" dirty="0"/>
              <a:t>/sec in one year of </a:t>
            </a:r>
            <a:r>
              <a:rPr lang="en-US" dirty="0" smtClean="0"/>
              <a:t>measurement.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649663" y="3186113"/>
            <a:ext cx="1843087" cy="485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eaLnBrk="0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t>Thank You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8238" y="92075"/>
            <a:ext cx="1028700" cy="638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684213" y="692150"/>
            <a:ext cx="7772400" cy="5032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600" b="1" dirty="0">
                <a:solidFill>
                  <a:srgbClr val="005B82"/>
                </a:solidFill>
                <a:latin typeface="+mj-lt"/>
                <a:ea typeface="+mj-ea"/>
                <a:cs typeface="+mj-cs"/>
              </a:rPr>
              <a:t>Electric Dipole Moment and Standard Model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1557338"/>
            <a:ext cx="7772400" cy="7318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15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15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15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4213" y="3357563"/>
            <a:ext cx="78486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4213" y="4581525"/>
            <a:ext cx="7775575" cy="336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3528" y="3212976"/>
            <a:ext cx="5441950" cy="1223962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cs typeface="Arial" charset="0"/>
              </a:rPr>
              <a:t>But 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CP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violation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is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only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known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mechanism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err="1">
                <a:solidFill>
                  <a:srgbClr val="000000"/>
                </a:solidFill>
                <a:cs typeface="Arial" charset="0"/>
              </a:rPr>
              <a:t>that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could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cs typeface="Arial" charset="0"/>
              </a:rPr>
              <a:t>explain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cs typeface="Arial" charset="0"/>
              </a:rPr>
              <a:t>the</a:t>
            </a:r>
            <a:r>
              <a:rPr lang="ru-RU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matter-antimatter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err="1" smtClean="0">
                <a:solidFill>
                  <a:srgbClr val="000000"/>
                </a:solidFill>
                <a:cs typeface="Arial" charset="0"/>
              </a:rPr>
              <a:t>asymmetry</a:t>
            </a:r>
            <a:r>
              <a:rPr lang="ru-RU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found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in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GB" dirty="0">
                <a:solidFill>
                  <a:srgbClr val="000000"/>
                </a:solidFill>
                <a:cs typeface="Arial" charset="0"/>
              </a:rPr>
              <a:t>U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niverse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23528" y="5013176"/>
            <a:ext cx="8424936" cy="1285875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electric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dipole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moments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(EDM)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of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fundamental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particles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are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excellent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probes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err="1">
                <a:solidFill>
                  <a:srgbClr val="000000"/>
                </a:solidFill>
                <a:cs typeface="Arial" charset="0"/>
              </a:rPr>
              <a:t>of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physics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beyond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standard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model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(SM),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e.g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. SUSY,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err="1">
                <a:solidFill>
                  <a:srgbClr val="000000"/>
                </a:solidFill>
                <a:cs typeface="Arial" charset="0"/>
              </a:rPr>
              <a:t>since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they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allow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for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values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within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experimental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reach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whereas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SM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predictions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are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several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orders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below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them</a:t>
            </a:r>
            <a:r>
              <a:rPr lang="en-GB" dirty="0">
                <a:solidFill>
                  <a:srgbClr val="000000"/>
                </a:solidFill>
                <a:cs typeface="Arial" charset="0"/>
              </a:rPr>
              <a:t>.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23528" y="1484784"/>
            <a:ext cx="5441950" cy="1150937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cs typeface="Arial" charset="0"/>
              </a:rPr>
              <a:t>In frame of SM a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mong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not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yet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understood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err="1">
                <a:solidFill>
                  <a:srgbClr val="000000"/>
                </a:solidFill>
                <a:cs typeface="Arial" charset="0"/>
              </a:rPr>
              <a:t>phenomena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are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reasons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dirty="0" err="1">
                <a:solidFill>
                  <a:srgbClr val="000000"/>
                </a:solidFill>
                <a:cs typeface="Arial" charset="0"/>
              </a:rPr>
              <a:t>for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violation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of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Arial" charset="0"/>
              </a:rPr>
              <a:t>the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b="1" dirty="0">
                <a:solidFill>
                  <a:srgbClr val="0066FF"/>
                </a:solidFill>
                <a:cs typeface="Arial" charset="0"/>
              </a:rPr>
              <a:t>CP </a:t>
            </a:r>
            <a:r>
              <a:rPr lang="ru-RU" b="1" dirty="0" err="1">
                <a:solidFill>
                  <a:srgbClr val="0066FF"/>
                </a:solidFill>
                <a:cs typeface="Arial" charset="0"/>
              </a:rPr>
              <a:t>symmetry</a:t>
            </a:r>
            <a:r>
              <a:rPr lang="ru-RU" dirty="0">
                <a:solidFill>
                  <a:srgbClr val="000000"/>
                </a:solidFill>
                <a:cs typeface="Arial" charset="0"/>
              </a:rPr>
              <a:t>.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8" y="1557338"/>
            <a:ext cx="2362200" cy="2390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609600"/>
            <a:ext cx="7754937" cy="11255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 dirty="0">
                <a:solidFill>
                  <a:srgbClr val="005B82"/>
                </a:solidFill>
              </a:rPr>
              <a:t>Storage Ring EDM measurement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3528" y="1844824"/>
            <a:ext cx="4363804" cy="30963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92650" y="1905000"/>
            <a:ext cx="3784600" cy="4097338"/>
          </a:xfrm>
          <a:ln/>
        </p:spPr>
        <p:txBody>
          <a:bodyPr/>
          <a:lstStyle/>
          <a:p>
            <a:pPr marL="0" indent="0"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Presumable EDM 10</a:t>
            </a:r>
            <a:r>
              <a:rPr lang="en-US" baseline="33000" dirty="0"/>
              <a:t>-29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lang="en-US" dirty="0" err="1">
                <a:latin typeface="DejaVu Sans" charset="0"/>
                <a:ea typeface="DejaVu Sans" charset="0"/>
                <a:cs typeface="DejaVu Sans" charset="0"/>
              </a:rPr>
              <a:t>⋅</a:t>
            </a:r>
            <a:r>
              <a:rPr lang="en-US" dirty="0" err="1"/>
              <a:t>cm</a:t>
            </a:r>
            <a:endParaRPr lang="en-US" dirty="0"/>
          </a:p>
          <a:p>
            <a:pPr marL="214313" indent="-214313"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EDM spin precession </a:t>
            </a:r>
            <a:r>
              <a:rPr lang="en-US" dirty="0" smtClean="0">
                <a:latin typeface="DejaVu Sans" charset="0"/>
              </a:rPr>
              <a:t>≈ </a:t>
            </a:r>
            <a:r>
              <a:rPr lang="en-US" dirty="0" smtClean="0"/>
              <a:t>10</a:t>
            </a:r>
            <a:r>
              <a:rPr lang="en-US" baseline="33000" dirty="0" smtClean="0"/>
              <a:t>-9</a:t>
            </a:r>
            <a:r>
              <a:rPr lang="en-US" dirty="0" smtClean="0"/>
              <a:t> </a:t>
            </a:r>
            <a:r>
              <a:rPr lang="en-US" dirty="0"/>
              <a:t>red/sec</a:t>
            </a:r>
          </a:p>
          <a:p>
            <a:pPr marL="214313" indent="-214313"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MDM spin precession </a:t>
            </a:r>
            <a:r>
              <a:rPr lang="en-US" dirty="0" smtClean="0">
                <a:latin typeface="DejaVu Sans" charset="0"/>
              </a:rPr>
              <a:t>≈ </a:t>
            </a:r>
            <a:r>
              <a:rPr lang="en-US" dirty="0" smtClean="0"/>
              <a:t>3 </a:t>
            </a:r>
            <a:r>
              <a:rPr lang="en-US" dirty="0" err="1"/>
              <a:t>rad</a:t>
            </a:r>
            <a:r>
              <a:rPr lang="en-US" dirty="0"/>
              <a:t>/sec</a:t>
            </a:r>
          </a:p>
          <a:p>
            <a:pPr marL="277813" indent="-215900">
              <a:buSzPct val="45000"/>
              <a:buFont typeface="Wingdings" charset="2"/>
              <a:buChar char="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/>
              <a:t>Solution: CW/CCW procedure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8238" y="92075"/>
            <a:ext cx="1028700" cy="638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9" name="Circular Arrow 8"/>
          <p:cNvSpPr/>
          <p:nvPr/>
        </p:nvSpPr>
        <p:spPr bwMode="auto">
          <a:xfrm>
            <a:off x="1115616" y="2420888"/>
            <a:ext cx="2520280" cy="1944216"/>
          </a:xfrm>
          <a:prstGeom prst="circular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CW beam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" name="Circular Arrow 15"/>
          <p:cNvSpPr/>
          <p:nvPr/>
        </p:nvSpPr>
        <p:spPr bwMode="auto">
          <a:xfrm>
            <a:off x="1115616" y="3501008"/>
            <a:ext cx="2520280" cy="2132856"/>
          </a:xfrm>
          <a:prstGeom prst="circular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23" lon="10799999" rev="10799939"/>
            </a:camera>
            <a:lightRig rig="threePt" dir="t"/>
          </a:scene3d>
          <a:sp3d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CCW beam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5288" y="620713"/>
            <a:ext cx="7770812" cy="717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t>CW/CCW procedure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5288" y="1268413"/>
            <a:ext cx="8461375" cy="8778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When put into an electromagnetic field, the particle spin begins to </a:t>
            </a:r>
            <a:r>
              <a:rPr lang="en-US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precess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according to the T-BMT equation: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288" y="4724400"/>
            <a:ext cx="74168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By measuring the beam’s polarization, we can determine the frequency 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394325" y="2743200"/>
            <a:ext cx="1338263" cy="1117600"/>
          </a:xfrm>
          <a:prstGeom prst="ellipse">
            <a:avLst/>
          </a:prstGeom>
          <a:solidFill>
            <a:srgbClr val="00FFFF">
              <a:alpha val="18999"/>
            </a:srgbClr>
          </a:solidFill>
          <a:ln w="6480" cap="sq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9221" name="AutoShape 5"/>
          <p:cNvCxnSpPr>
            <a:cxnSpLocks noChangeShapeType="1"/>
            <a:stCxn id="9225" idx="0"/>
            <a:endCxn id="9220" idx="5"/>
          </p:cNvCxnSpPr>
          <p:nvPr/>
        </p:nvCxnSpPr>
        <p:spPr bwMode="auto">
          <a:xfrm flipH="1" flipV="1">
            <a:off x="6537325" y="3697288"/>
            <a:ext cx="595313" cy="4524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2411413" y="4168775"/>
            <a:ext cx="863600" cy="369888"/>
          </a:xfrm>
          <a:prstGeom prst="roundRect">
            <a:avLst>
              <a:gd name="adj" fmla="val 16667"/>
            </a:avLst>
          </a:prstGeom>
          <a:solidFill>
            <a:srgbClr val="FF0000">
              <a:alpha val="17000"/>
            </a:srgbClr>
          </a:solidFill>
          <a:ln w="6480" cap="sq">
            <a:solidFill>
              <a:srgbClr val="FF9999"/>
            </a:solidFill>
            <a:miter lim="800000"/>
            <a:headEnd/>
            <a:tailEnd/>
          </a:ln>
          <a:effectLst/>
        </p:spPr>
        <p:txBody>
          <a:bodyPr lIns="80640" tIns="37440" rIns="80640" bIns="3744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MDM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2987675" y="2708275"/>
            <a:ext cx="2305050" cy="1225550"/>
          </a:xfrm>
          <a:prstGeom prst="ellipse">
            <a:avLst/>
          </a:prstGeom>
          <a:solidFill>
            <a:srgbClr val="FF0000">
              <a:alpha val="17000"/>
            </a:srgbClr>
          </a:solidFill>
          <a:ln w="6480" cap="sq">
            <a:solidFill>
              <a:srgbClr val="FF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3" idx="3"/>
          </p:cNvCxnSpPr>
          <p:nvPr/>
        </p:nvCxnSpPr>
        <p:spPr bwMode="auto">
          <a:xfrm flipV="1">
            <a:off x="2843213" y="3754438"/>
            <a:ext cx="482600" cy="4143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6675438" y="4149725"/>
            <a:ext cx="914400" cy="407988"/>
          </a:xfrm>
          <a:prstGeom prst="roundRect">
            <a:avLst>
              <a:gd name="adj" fmla="val 16667"/>
            </a:avLst>
          </a:prstGeom>
          <a:solidFill>
            <a:srgbClr val="00FFFF">
              <a:alpha val="18999"/>
            </a:srgbClr>
          </a:solidFill>
          <a:ln w="6480" cap="sq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lIns="80640" tIns="37440" rIns="80640" bIns="3744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EDM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95288" y="5805488"/>
            <a:ext cx="547052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Comparing the CW </a:t>
            </a:r>
            <a:r>
              <a:rPr lang="en-US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vs</a:t>
            </a: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CCW frequencies, determine 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5796136" y="5733256"/>
          <a:ext cx="679450" cy="465138"/>
        </p:xfrm>
        <a:graphic>
          <a:graphicData uri="http://schemas.openxmlformats.org/presentationml/2006/ole">
            <p:oleObj spid="_x0000_s9227" name="Equation" r:id="rId4" imgW="393480" imgH="215640" progId="Equation.3">
              <p:embed/>
            </p:oleObj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4238625" y="3267075"/>
          <a:ext cx="719138" cy="360363"/>
        </p:xfrm>
        <a:graphic>
          <a:graphicData uri="http://schemas.openxmlformats.org/presentationml/2006/ole">
            <p:oleObj spid="_x0000_s9228" r:id="rId5" imgW="72360" imgH="169560" progId="">
              <p:embed/>
            </p:oleObj>
          </a:graphicData>
        </a:graphic>
      </p:graphicFrame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8238" y="92075"/>
            <a:ext cx="1028700" cy="638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555776" y="5157192"/>
          <a:ext cx="3971810" cy="576064"/>
        </p:xfrm>
        <a:graphic>
          <a:graphicData uri="http://schemas.openxmlformats.org/presentationml/2006/ole">
            <p:oleObj spid="_x0000_s9233" name="Equation" r:id="rId7" imgW="1663560" imgH="24120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9234" name="Equation" r:id="rId8" imgW="114120" imgH="215640" progId="Equation.3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907704" y="2204864"/>
          <a:ext cx="5080456" cy="1656184"/>
        </p:xfrm>
        <a:graphic>
          <a:graphicData uri="http://schemas.openxmlformats.org/presentationml/2006/ole">
            <p:oleObj spid="_x0000_s9235" name="Equation" r:id="rId9" imgW="2882880" imgH="9396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125" y="1477963"/>
            <a:ext cx="4143375" cy="42830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19138" y="609600"/>
            <a:ext cx="7772400" cy="396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635896" y="1124744"/>
          <a:ext cx="5361484" cy="572863"/>
        </p:xfrm>
        <a:graphic>
          <a:graphicData uri="http://schemas.openxmlformats.org/presentationml/2006/ole">
            <p:oleObj spid="_x0000_s10243" name="Equation" r:id="rId5" imgW="2476440" imgH="253800" progId="Equation.3">
              <p:embed/>
            </p:oleObj>
          </a:graphicData>
        </a:graphic>
      </p:graphicFrame>
      <p:sp>
        <p:nvSpPr>
          <p:cNvPr id="102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609600"/>
            <a:ext cx="7767637" cy="487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>
                <a:solidFill>
                  <a:srgbClr val="005B82"/>
                </a:solidFill>
              </a:rPr>
              <a:t>Detector counting rate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700588" y="1844824"/>
            <a:ext cx="3790950" cy="4167039"/>
          </a:xfrm>
          <a:ln/>
        </p:spPr>
        <p:txBody>
          <a:bodyPr/>
          <a:lstStyle/>
          <a:p>
            <a:pPr marL="215900" indent="-201613">
              <a:buClrTx/>
              <a:buSzPct val="45000"/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dirty="0"/>
              <a:t>Number of counts is Poisson distributed, hence</a:t>
            </a:r>
          </a:p>
          <a:p>
            <a:pPr marL="215900" indent="-200025">
              <a:buClrTx/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endParaRPr lang="en-US" dirty="0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5940152" y="2564904"/>
          <a:ext cx="1857375" cy="864096"/>
        </p:xfrm>
        <a:graphic>
          <a:graphicData uri="http://schemas.openxmlformats.org/presentationml/2006/ole">
            <p:oleObj spid="_x0000_s10246" name="Equation" r:id="rId6" imgW="749160" imgH="342720" progId="Equation.3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076056" y="3645024"/>
          <a:ext cx="3535362" cy="812800"/>
        </p:xfrm>
        <a:graphic>
          <a:graphicData uri="http://schemas.openxmlformats.org/presentationml/2006/ole">
            <p:oleObj spid="_x0000_s10247" name="Equation" r:id="rId7" imgW="1371600" imgH="304560" progId="Equation.3">
              <p:embed/>
            </p:oleObj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932040" y="4916488"/>
          <a:ext cx="4003998" cy="942975"/>
        </p:xfrm>
        <a:graphic>
          <a:graphicData uri="http://schemas.openxmlformats.org/presentationml/2006/ole">
            <p:oleObj spid="_x0000_s10248" name="Equation" r:id="rId8" imgW="1574640" imgH="495000" progId="Equation.3">
              <p:embed/>
            </p:oleObj>
          </a:graphicData>
        </a:graphic>
      </p:graphicFrame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18238" y="92075"/>
            <a:ext cx="1028700" cy="638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609600"/>
            <a:ext cx="7767637" cy="487363"/>
          </a:xfrm>
          <a:ln/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>
                <a:solidFill>
                  <a:srgbClr val="005B82"/>
                </a:solidFill>
              </a:rPr>
              <a:t>Cross section asymmetry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568450"/>
            <a:ext cx="4052888" cy="44656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00588" y="1554163"/>
            <a:ext cx="3790950" cy="4460875"/>
          </a:xfrm>
          <a:ln/>
        </p:spPr>
        <p:txBody>
          <a:bodyPr/>
          <a:lstStyle/>
          <a:p>
            <a:pPr indent="-3270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A measure of polarization</a:t>
            </a:r>
          </a:p>
          <a:p>
            <a:pPr indent="-3270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 indent="-3270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Definition: </a:t>
            </a:r>
          </a:p>
          <a:p>
            <a:pPr indent="-3270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Model</a:t>
            </a:r>
            <a:r>
              <a:rPr lang="en-US" dirty="0"/>
              <a:t>:</a:t>
            </a:r>
          </a:p>
          <a:p>
            <a:pPr indent="-3270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 indent="-3270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 indent="-3270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 smtClean="0"/>
          </a:p>
          <a:p>
            <a:pPr indent="-3270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  <a:p>
            <a:pPr indent="-3270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/>
              <a:t>Error: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588579" y="5085185"/>
          <a:ext cx="3375908" cy="1329904"/>
        </p:xfrm>
        <a:graphic>
          <a:graphicData uri="http://schemas.openxmlformats.org/presentationml/2006/ole">
            <p:oleObj spid="_x0000_s11268" name="Equation" r:id="rId5" imgW="1384200" imgH="55872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644008" y="3357563"/>
          <a:ext cx="4320479" cy="725487"/>
        </p:xfrm>
        <a:graphic>
          <a:graphicData uri="http://schemas.openxmlformats.org/presentationml/2006/ole">
            <p:oleObj spid="_x0000_s11269" name="Equation" r:id="rId6" imgW="1574640" imgH="22860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826125" y="3986213"/>
          <a:ext cx="2138362" cy="1103312"/>
        </p:xfrm>
        <a:graphic>
          <a:graphicData uri="http://schemas.openxmlformats.org/presentationml/2006/ole">
            <p:oleObj spid="_x0000_s11270" name="Equation" r:id="rId7" imgW="927000" imgH="43164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516216" y="2095104"/>
          <a:ext cx="2448271" cy="1105296"/>
        </p:xfrm>
        <a:graphic>
          <a:graphicData uri="http://schemas.openxmlformats.org/presentationml/2006/ole">
            <p:oleObj spid="_x0000_s11271" r:id="rId8" imgW="863640" imgH="426240" progId="">
              <p:embed/>
            </p:oleObj>
          </a:graphicData>
        </a:graphic>
      </p:graphicFrame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18238" y="92075"/>
            <a:ext cx="1028700" cy="638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388" y="1200150"/>
            <a:ext cx="3089275" cy="1958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19138" y="609600"/>
            <a:ext cx="7772400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0025" y="1200150"/>
            <a:ext cx="2624138" cy="1958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609600"/>
            <a:ext cx="7764462" cy="57943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>
                <a:solidFill>
                  <a:srgbClr val="005B82"/>
                </a:solidFill>
              </a:rPr>
              <a:t>Limiting factors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99000" y="4051300"/>
            <a:ext cx="3789363" cy="1958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19138" y="4051300"/>
            <a:ext cx="3789362" cy="1958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697413" y="3344863"/>
            <a:ext cx="3789362" cy="1958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204788" indent="-204788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204788" algn="l"/>
                <a:tab pos="661988" algn="l"/>
                <a:tab pos="1119188" algn="l"/>
                <a:tab pos="1576388" algn="l"/>
                <a:tab pos="2033588" algn="l"/>
                <a:tab pos="2490788" algn="l"/>
                <a:tab pos="2947988" algn="l"/>
                <a:tab pos="3405188" algn="l"/>
                <a:tab pos="3862388" algn="l"/>
                <a:tab pos="4319588" algn="l"/>
                <a:tab pos="4776788" algn="l"/>
                <a:tab pos="5233988" algn="l"/>
                <a:tab pos="5691188" algn="l"/>
                <a:tab pos="6148388" algn="l"/>
                <a:tab pos="6605588" algn="l"/>
                <a:tab pos="7062788" algn="l"/>
                <a:tab pos="7519988" algn="l"/>
                <a:tab pos="7977188" algn="l"/>
                <a:tab pos="8434388" algn="l"/>
                <a:tab pos="8891588" algn="l"/>
                <a:tab pos="9348788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Point Fisher information falls exponentially due to </a:t>
            </a:r>
            <a:r>
              <a:rPr lang="en-US" sz="2200" dirty="0" err="1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decoherence</a:t>
            </a:r>
            <a:endParaRPr lang="en-US" sz="22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19138" y="3344863"/>
            <a:ext cx="3789362" cy="1958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204788" indent="-204788">
              <a:spcBef>
                <a:spcPts val="588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204788" algn="l"/>
                <a:tab pos="661988" algn="l"/>
                <a:tab pos="1119188" algn="l"/>
                <a:tab pos="1576388" algn="l"/>
                <a:tab pos="2033588" algn="l"/>
                <a:tab pos="2490788" algn="l"/>
                <a:tab pos="2947988" algn="l"/>
                <a:tab pos="3405188" algn="l"/>
                <a:tab pos="3862388" algn="l"/>
                <a:tab pos="4319588" algn="l"/>
                <a:tab pos="4776788" algn="l"/>
                <a:tab pos="5233988" algn="l"/>
                <a:tab pos="5691188" algn="l"/>
                <a:tab pos="6148388" algn="l"/>
                <a:tab pos="6605588" algn="l"/>
                <a:tab pos="7062788" algn="l"/>
                <a:tab pos="7519988" algn="l"/>
                <a:tab pos="7977188" algn="l"/>
                <a:tab pos="8434388" algn="l"/>
                <a:tab pos="8891588" algn="l"/>
                <a:tab pos="9348788" algn="l"/>
              </a:tabLst>
            </a:pPr>
            <a:r>
              <a:rPr lang="en-US" sz="2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Sample Fisher information can be increased by sampling during rapid change</a:t>
            </a:r>
          </a:p>
          <a:p>
            <a:pPr marL="269875" indent="-211138">
              <a:spcAft>
                <a:spcPts val="1425"/>
              </a:spcAft>
              <a:buClrTx/>
              <a:buSzPct val="45000"/>
              <a:buFontTx/>
              <a:buNone/>
              <a:tabLst>
                <a:tab pos="204788" algn="l"/>
                <a:tab pos="661988" algn="l"/>
                <a:tab pos="1119188" algn="l"/>
                <a:tab pos="1576388" algn="l"/>
                <a:tab pos="2033588" algn="l"/>
                <a:tab pos="2490788" algn="l"/>
                <a:tab pos="2947988" algn="l"/>
                <a:tab pos="3405188" algn="l"/>
                <a:tab pos="3862388" algn="l"/>
                <a:tab pos="4319588" algn="l"/>
                <a:tab pos="4776788" algn="l"/>
                <a:tab pos="5233988" algn="l"/>
                <a:tab pos="5691188" algn="l"/>
                <a:tab pos="6148388" algn="l"/>
                <a:tab pos="6605588" algn="l"/>
                <a:tab pos="7062788" algn="l"/>
                <a:tab pos="7519988" algn="l"/>
                <a:tab pos="7977188" algn="l"/>
                <a:tab pos="8434388" algn="l"/>
                <a:tab pos="8891588" algn="l"/>
                <a:tab pos="9348788" algn="l"/>
              </a:tabLst>
            </a:pPr>
            <a:endParaRPr lang="en-US" sz="2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8238" y="92075"/>
            <a:ext cx="1028700" cy="638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12298" name="Group 10"/>
          <p:cNvGraphicFramePr>
            <a:graphicFrameLocks noGrp="1"/>
          </p:cNvGraphicFramePr>
          <p:nvPr/>
        </p:nvGraphicFramePr>
        <p:xfrm>
          <a:off x="2521744" y="4725144"/>
          <a:ext cx="4100512" cy="1536700"/>
        </p:xfrm>
        <a:graphic>
          <a:graphicData uri="http://schemas.openxmlformats.org/drawingml/2006/table">
            <a:tbl>
              <a:tblPr/>
              <a:tblGrid>
                <a:gridCol w="2051050"/>
                <a:gridCol w="2049462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Sampling</a:t>
                      </a:r>
                    </a:p>
                  </a:txBody>
                  <a:tcPr marL="90000" marR="90000" marT="9212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Fisher Info, a.u.</a:t>
                      </a:r>
                    </a:p>
                  </a:txBody>
                  <a:tcPr marL="90000" marR="90000" marT="9212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uniform</a:t>
                      </a:r>
                    </a:p>
                  </a:txBody>
                  <a:tcPr marL="90000" marR="90000" marT="9212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1.00</a:t>
                      </a:r>
                    </a:p>
                  </a:txBody>
                  <a:tcPr marL="90000" marR="90000" marT="9212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50% modulation</a:t>
                      </a:r>
                    </a:p>
                  </a:txBody>
                  <a:tcPr marL="90000" marR="90000" marT="9212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1.64</a:t>
                      </a:r>
                    </a:p>
                  </a:txBody>
                  <a:tcPr marL="90000" marR="90000" marT="9212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80% modulation</a:t>
                      </a:r>
                    </a:p>
                  </a:txBody>
                  <a:tcPr marL="90000" marR="90000" marT="9212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1.94</a:t>
                      </a:r>
                    </a:p>
                  </a:txBody>
                  <a:tcPr marL="90000" marR="90000" marT="92124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719138" y="609600"/>
            <a:ext cx="7772400" cy="487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>
                <a:solidFill>
                  <a:srgbClr val="005B82"/>
                </a:solidFill>
                <a:ea typeface="Droid Sans Fallback" charset="0"/>
                <a:cs typeface="Droid Sans Fallback" charset="0"/>
              </a:rPr>
              <a:t>Time spread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5975" y="639763"/>
            <a:ext cx="4389438" cy="3382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125" y="2924944"/>
            <a:ext cx="4389438" cy="37504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8238" y="92075"/>
            <a:ext cx="1028700" cy="638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13317" name="Group 5"/>
          <p:cNvGraphicFramePr>
            <a:graphicFrameLocks noGrp="1"/>
          </p:cNvGraphicFramePr>
          <p:nvPr/>
        </p:nvGraphicFramePr>
        <p:xfrm>
          <a:off x="5211763" y="4022725"/>
          <a:ext cx="3873500" cy="2651127"/>
        </p:xfrm>
        <a:graphic>
          <a:graphicData uri="http://schemas.openxmlformats.org/drawingml/2006/table">
            <a:tbl>
              <a:tblPr/>
              <a:tblGrid>
                <a:gridCol w="1290637"/>
                <a:gridCol w="1292225"/>
                <a:gridCol w="1290638"/>
              </a:tblGrid>
              <a:tr h="6619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FI limit (%)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By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×τ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SNR@3% error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95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3.0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1.7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90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2.3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3.3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70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1.2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roid Sans Fallback" charset="0"/>
                          <a:cs typeface="Droid Sans Fallback" charset="0"/>
                        </a:rPr>
                        <a:t>10.0</a:t>
                      </a:r>
                    </a:p>
                  </a:txBody>
                  <a:tcPr marL="90000" marR="90000" marT="1352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7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61" name="Object 49"/>
          <p:cNvGraphicFramePr>
            <a:graphicFrameLocks noChangeAspect="1"/>
          </p:cNvGraphicFramePr>
          <p:nvPr/>
        </p:nvGraphicFramePr>
        <p:xfrm>
          <a:off x="3203848" y="1782763"/>
          <a:ext cx="1530077" cy="939800"/>
        </p:xfrm>
        <a:graphic>
          <a:graphicData uri="http://schemas.openxmlformats.org/presentationml/2006/ole">
            <p:oleObj spid="_x0000_s13361" name="Equation" r:id="rId7" imgW="507960" imgH="34272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719138" y="609600"/>
            <a:ext cx="77724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609600"/>
            <a:ext cx="7764462" cy="4889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600" b="1">
                <a:solidFill>
                  <a:srgbClr val="005B82"/>
                </a:solidFill>
              </a:rPr>
              <a:t>Simulation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3" y="1006475"/>
            <a:ext cx="3657600" cy="2857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4563" y="822325"/>
            <a:ext cx="3749675" cy="3040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697413" y="4049713"/>
            <a:ext cx="3789362" cy="1958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268288" indent="-2127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268288" algn="l"/>
                <a:tab pos="725488" algn="l"/>
                <a:tab pos="1182688" algn="l"/>
                <a:tab pos="1639888" algn="l"/>
                <a:tab pos="2097088" algn="l"/>
                <a:tab pos="2554288" algn="l"/>
                <a:tab pos="3011488" algn="l"/>
                <a:tab pos="3468688" algn="l"/>
                <a:tab pos="3925888" algn="l"/>
                <a:tab pos="4383088" algn="l"/>
                <a:tab pos="4840288" algn="l"/>
                <a:tab pos="5297488" algn="l"/>
                <a:tab pos="5754688" algn="l"/>
                <a:tab pos="6211888" algn="l"/>
                <a:tab pos="6669088" algn="l"/>
                <a:tab pos="7126288" algn="l"/>
                <a:tab pos="7583488" algn="l"/>
                <a:tab pos="8040688" algn="l"/>
                <a:tab pos="8497888" algn="l"/>
                <a:tab pos="8955088" algn="l"/>
                <a:tab pos="9412288" algn="l"/>
              </a:tabLst>
            </a:pPr>
            <a:r>
              <a:rPr 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Standard error 7.55</a:t>
            </a:r>
            <a:r>
              <a:rPr lang="en-US" sz="2000" dirty="0">
                <a:solidFill>
                  <a:srgbClr val="000000"/>
                </a:solidFill>
                <a:latin typeface="DejaVu Sans" charset="0"/>
                <a:ea typeface="DejaVu Sans" charset="0"/>
                <a:cs typeface="DejaVu Sans" charset="0"/>
              </a:rPr>
              <a:t>⋅</a:t>
            </a:r>
            <a:r>
              <a:rPr 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10</a:t>
            </a:r>
            <a:r>
              <a:rPr lang="en-US" sz="2000" baseline="33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-7</a:t>
            </a:r>
            <a:r>
              <a:rPr 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rad</a:t>
            </a:r>
            <a:r>
              <a:rPr 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/sec</a:t>
            </a:r>
          </a:p>
          <a:p>
            <a:pPr marL="268288" indent="-212725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268288" algn="l"/>
                <a:tab pos="725488" algn="l"/>
                <a:tab pos="1182688" algn="l"/>
                <a:tab pos="1639888" algn="l"/>
                <a:tab pos="2097088" algn="l"/>
                <a:tab pos="2554288" algn="l"/>
                <a:tab pos="3011488" algn="l"/>
                <a:tab pos="3468688" algn="l"/>
                <a:tab pos="3925888" algn="l"/>
                <a:tab pos="4383088" algn="l"/>
                <a:tab pos="4840288" algn="l"/>
                <a:tab pos="5297488" algn="l"/>
                <a:tab pos="5754688" algn="l"/>
                <a:tab pos="6211888" algn="l"/>
                <a:tab pos="6669088" algn="l"/>
                <a:tab pos="7126288" algn="l"/>
                <a:tab pos="7583488" algn="l"/>
                <a:tab pos="8040688" algn="l"/>
                <a:tab pos="8497888" algn="l"/>
                <a:tab pos="8955088" algn="l"/>
                <a:tab pos="9412288" algn="l"/>
              </a:tabLst>
            </a:pPr>
            <a:r>
              <a:rPr 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DejaVu Sans" charset="0"/>
                <a:ea typeface="DejaVu Sans" charset="0"/>
                <a:cs typeface="DejaVu Sans" charset="0"/>
              </a:rPr>
              <a:t>ω</a:t>
            </a:r>
            <a:r>
              <a:rPr 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known down to 10</a:t>
            </a:r>
            <a:r>
              <a:rPr lang="en-US" sz="2000" baseline="33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-6</a:t>
            </a:r>
            <a:r>
              <a:rPr 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can improve the result by 30%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19138" y="4049713"/>
            <a:ext cx="3789362" cy="1958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547688" indent="-547688">
              <a:spcAft>
                <a:spcPts val="1425"/>
              </a:spcAft>
              <a:buSzPct val="45000"/>
              <a:tabLst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  <a:tab pos="9691688" algn="l"/>
              </a:tabLst>
            </a:pPr>
            <a:endParaRPr lang="en-US" sz="22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8238" y="92075"/>
            <a:ext cx="1028700" cy="6381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99592" y="4077072"/>
            <a:ext cx="3384376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Uniform sampling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Sample size equivalent  to 2,000 events per 20 milliseconds for 1,000 seconds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362</Words>
  <Application>Microsoft Office PowerPoint</Application>
  <PresentationFormat>On-screen Show (4:3)</PresentationFormat>
  <Paragraphs>77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Times New Roman</vt:lpstr>
      <vt:lpstr>Arial</vt:lpstr>
      <vt:lpstr>Droid Sans Fallback</vt:lpstr>
      <vt:lpstr>Arial MT Bd</vt:lpstr>
      <vt:lpstr>DejaVu Sans</vt:lpstr>
      <vt:lpstr>Wingdings</vt:lpstr>
      <vt:lpstr>Office Theme</vt:lpstr>
      <vt:lpstr>Office Theme</vt:lpstr>
      <vt:lpstr>Office Theme</vt:lpstr>
      <vt:lpstr>Standarddesign</vt:lpstr>
      <vt:lpstr>1_Standarddesign</vt:lpstr>
      <vt:lpstr>Microsoft Equation 3.0</vt:lpstr>
      <vt:lpstr>Model of statistical errors in the search for the deuteron EDM in the storage ring</vt:lpstr>
      <vt:lpstr>Slide 2</vt:lpstr>
      <vt:lpstr>Storage Ring EDM measurement</vt:lpstr>
      <vt:lpstr>Slide 4</vt:lpstr>
      <vt:lpstr>Detector counting rate</vt:lpstr>
      <vt:lpstr>Cross section asymmetry</vt:lpstr>
      <vt:lpstr>Limiting factors</vt:lpstr>
      <vt:lpstr>Slide 8</vt:lpstr>
      <vt:lpstr>Simulation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precision in charged particle EDM search in storage rings</dc:title>
  <dc:creator>Аксентьев</dc:creator>
  <cp:lastModifiedBy>Аксентьев</cp:lastModifiedBy>
  <cp:revision>196</cp:revision>
  <cp:lastPrinted>1601-01-01T00:00:00Z</cp:lastPrinted>
  <dcterms:created xsi:type="dcterms:W3CDTF">2017-01-19T11:12:36Z</dcterms:created>
  <dcterms:modified xsi:type="dcterms:W3CDTF">2017-03-21T21:09:41Z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3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7</vt:r8>
  </property>
</Properties>
</file>