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tiff" ContentType="image/tiff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</p:sldMasterIdLst>
  <p:notesMasterIdLst>
    <p:notesMasterId r:id="rId4"/>
  </p:notesMasterIdLst>
  <p:sldIdLst>
    <p:sldId id="256" r:id="rId3"/>
  </p:sldIdLst>
  <p:sldSz cx="30279975" cy="42808525"/>
  <p:notesSz cx="6858000" cy="9144000"/>
  <p:defaultTextStyle>
    <a:defPPr>
      <a:defRPr lang="ru-RU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42" autoAdjust="0"/>
  </p:normalViewPr>
  <p:slideViewPr>
    <p:cSldViewPr>
      <p:cViewPr>
        <p:scale>
          <a:sx n="30" d="100"/>
          <a:sy n="30" d="100"/>
        </p:scale>
        <p:origin x="-1020" y="2856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DFFC4-4194-4356-AF36-C24452EFB25D}" type="datetimeFigureOut">
              <a:rPr lang="ru-RU" smtClean="0"/>
              <a:pPr/>
              <a:t>01.05.2017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9F883-0AB5-4D8C-9564-B259766E061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-5257" y="14269508"/>
            <a:ext cx="30279978" cy="28539017"/>
          </a:xfrm>
          <a:prstGeom prst="rect">
            <a:avLst/>
          </a:prstGeom>
          <a:solidFill>
            <a:srgbClr val="005B8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17643" tIns="208822" rIns="417643" bIns="20882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11000" dirty="0" smtClean="0">
              <a:solidFill>
                <a:srgbClr val="005B82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" y="14269509"/>
            <a:ext cx="415300" cy="14269508"/>
          </a:xfrm>
          <a:prstGeom prst="rect">
            <a:avLst/>
          </a:prstGeom>
          <a:solidFill>
            <a:srgbClr val="005B8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17643" tIns="208822" rIns="417643" bIns="20882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11000" dirty="0" smtClean="0">
              <a:solidFill>
                <a:schemeClr val="bg1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2" y="28539017"/>
            <a:ext cx="415300" cy="14269508"/>
          </a:xfrm>
          <a:prstGeom prst="rect">
            <a:avLst/>
          </a:prstGeom>
          <a:solidFill>
            <a:srgbClr val="51535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17643" tIns="208822" rIns="417643" bIns="20882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110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383758" y="0"/>
            <a:ext cx="415297" cy="1426950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17643" tIns="208822" rIns="417643" bIns="20882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110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378501" y="14269509"/>
            <a:ext cx="415300" cy="14269508"/>
          </a:xfrm>
          <a:prstGeom prst="rect">
            <a:avLst/>
          </a:prstGeom>
          <a:solidFill>
            <a:srgbClr val="B9BB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17643" tIns="208822" rIns="417643" bIns="20882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11000" dirty="0" smtClean="0">
              <a:solidFill>
                <a:schemeClr val="bg1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378501" y="28539017"/>
            <a:ext cx="415300" cy="14269508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17643" tIns="208822" rIns="417643" bIns="20882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110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2381396" y="31511834"/>
            <a:ext cx="12616656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5C71367-F1A2-41E1-8591-16CD1E88750D}" type="datetime4">
              <a:rPr lang="de-DE" altLang="en-US" sz="6400" smtClean="0">
                <a:solidFill>
                  <a:srgbClr val="F4F4F4"/>
                </a:solidFill>
                <a:ea typeface="ＭＳ Ｐゴシック" pitchFamily="34" charset="-128"/>
                <a:cs typeface="+mn-cs"/>
              </a:rPr>
              <a:pPr eaLnBrk="1" hangingPunct="1">
                <a:spcBef>
                  <a:spcPct val="50000"/>
                </a:spcBef>
                <a:defRPr/>
              </a:pPr>
              <a:t>1. Mai 2017</a:t>
            </a:fld>
            <a:endParaRPr lang="de-DE" altLang="en-US" sz="6400" smtClean="0">
              <a:solidFill>
                <a:srgbClr val="F4F4F4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1" name="Text Box 56"/>
          <p:cNvSpPr txBox="1">
            <a:spLocks noChangeArrowheads="1"/>
          </p:cNvSpPr>
          <p:nvPr/>
        </p:nvSpPr>
        <p:spPr bwMode="auto">
          <a:xfrm rot="16200000">
            <a:off x="-7203623" y="6013859"/>
            <a:ext cx="15458634" cy="105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7643" tIns="208822" rIns="417643" bIns="20882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altLang="en-US" sz="4100" smtClean="0">
                <a:solidFill>
                  <a:srgbClr val="005B82"/>
                </a:solidFill>
                <a:latin typeface="Arial MT Bd" charset="0"/>
                <a:cs typeface="+mn-cs"/>
              </a:rPr>
              <a:t>Mitglied der Helmholtz-Gemeinschaft</a:t>
            </a:r>
          </a:p>
        </p:txBody>
      </p:sp>
      <p:pic>
        <p:nvPicPr>
          <p:cNvPr id="12" name="Picture 60" descr="logo_699c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33729" y="1585504"/>
            <a:ext cx="8337507" cy="510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30" name="Rectangle 58"/>
          <p:cNvSpPr>
            <a:spLocks noGrp="1" noChangeArrowheads="1"/>
          </p:cNvSpPr>
          <p:nvPr>
            <p:ph type="ctrTitle" sz="quarter"/>
          </p:nvPr>
        </p:nvSpPr>
        <p:spPr>
          <a:xfrm>
            <a:off x="2381395" y="19164742"/>
            <a:ext cx="25737979" cy="4488953"/>
          </a:xfrm>
        </p:spPr>
        <p:txBody>
          <a:bodyPr/>
          <a:lstStyle>
            <a:lvl1pPr>
              <a:defRPr sz="219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131" name="Rectangle 5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81395" y="24099614"/>
            <a:ext cx="25632840" cy="4043027"/>
          </a:xfrm>
        </p:spPr>
        <p:txBody>
          <a:bodyPr/>
          <a:lstStyle>
            <a:lvl1pPr marL="0" indent="0">
              <a:defRPr sz="1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684879" y="3805202"/>
            <a:ext cx="6434495" cy="337711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381395" y="3805202"/>
            <a:ext cx="18798818" cy="337711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395" y="3805202"/>
            <a:ext cx="25737979" cy="71347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81396" y="11891257"/>
            <a:ext cx="12616656" cy="25685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502718" y="11891257"/>
            <a:ext cx="12616656" cy="123669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502718" y="25209465"/>
            <a:ext cx="12616656" cy="123669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395" y="3805202"/>
            <a:ext cx="25737979" cy="71347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81396" y="11891257"/>
            <a:ext cx="12616656" cy="25685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02718" y="11891257"/>
            <a:ext cx="12616656" cy="25685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13298404"/>
            <a:ext cx="25737979" cy="9176087"/>
          </a:xfrm>
          <a:prstGeom prst="rect">
            <a:avLst/>
          </a:prstGeom>
        </p:spPr>
        <p:txBody>
          <a:bodyPr lIns="417479" tIns="208739" rIns="417479" bIns="20873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  <a:prstGeom prst="rect">
            <a:avLst/>
          </a:prstGeom>
        </p:spPr>
        <p:txBody>
          <a:bodyPr lIns="417479" tIns="208739" rIns="417479" bIns="208739"/>
          <a:lstStyle>
            <a:lvl1pPr marL="0" indent="0" algn="ctr">
              <a:buNone/>
              <a:defRPr/>
            </a:lvl1pPr>
            <a:lvl2pPr marL="2087393" indent="0" algn="ctr">
              <a:buNone/>
              <a:defRPr/>
            </a:lvl2pPr>
            <a:lvl3pPr marL="4174795" indent="0" algn="ctr">
              <a:buNone/>
              <a:defRPr/>
            </a:lvl3pPr>
            <a:lvl4pPr marL="6262189" indent="0" algn="ctr">
              <a:buNone/>
              <a:defRPr/>
            </a:lvl4pPr>
            <a:lvl5pPr marL="8349582" indent="0" algn="ctr">
              <a:buNone/>
              <a:defRPr/>
            </a:lvl5pPr>
            <a:lvl6pPr marL="10436984" indent="0" algn="ctr">
              <a:buNone/>
              <a:defRPr/>
            </a:lvl6pPr>
            <a:lvl7pPr marL="12524377" indent="0" algn="ctr">
              <a:buNone/>
              <a:defRPr/>
            </a:lvl7pPr>
            <a:lvl8pPr marL="14611770" indent="0" algn="ctr">
              <a:buNone/>
              <a:defRPr/>
            </a:lvl8pPr>
            <a:lvl9pPr marL="1669917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lIns="417479" tIns="208739" rIns="417479" bIns="20873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13999" y="9988665"/>
            <a:ext cx="27251978" cy="28251648"/>
          </a:xfrm>
          <a:prstGeom prst="rect">
            <a:avLst/>
          </a:prstGeom>
        </p:spPr>
        <p:txBody>
          <a:bodyPr lIns="417479" tIns="208739" rIns="417479" bIns="20873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09" y="27508457"/>
            <a:ext cx="25737979" cy="8502249"/>
          </a:xfrm>
          <a:prstGeom prst="rect">
            <a:avLst/>
          </a:prstGeom>
        </p:spPr>
        <p:txBody>
          <a:bodyPr lIns="417479" tIns="208739" rIns="417479" bIns="208739"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  <a:prstGeom prst="rect">
            <a:avLst/>
          </a:prstGeom>
        </p:spPr>
        <p:txBody>
          <a:bodyPr lIns="417479" tIns="208739" rIns="417479" bIns="208739" anchor="b"/>
          <a:lstStyle>
            <a:lvl1pPr marL="0" indent="0">
              <a:buNone/>
              <a:defRPr sz="9100"/>
            </a:lvl1pPr>
            <a:lvl2pPr marL="2087393" indent="0">
              <a:buNone/>
              <a:defRPr sz="8200"/>
            </a:lvl2pPr>
            <a:lvl3pPr marL="4174795" indent="0">
              <a:buNone/>
              <a:defRPr sz="7300"/>
            </a:lvl3pPr>
            <a:lvl4pPr marL="6262189" indent="0">
              <a:buNone/>
              <a:defRPr sz="6400"/>
            </a:lvl4pPr>
            <a:lvl5pPr marL="8349582" indent="0">
              <a:buNone/>
              <a:defRPr sz="6400"/>
            </a:lvl5pPr>
            <a:lvl6pPr marL="10436984" indent="0">
              <a:buNone/>
              <a:defRPr sz="6400"/>
            </a:lvl6pPr>
            <a:lvl7pPr marL="12524377" indent="0">
              <a:buNone/>
              <a:defRPr sz="6400"/>
            </a:lvl7pPr>
            <a:lvl8pPr marL="14611770" indent="0">
              <a:buNone/>
              <a:defRPr sz="6400"/>
            </a:lvl8pPr>
            <a:lvl9pPr marL="16699173" indent="0">
              <a:buNone/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lIns="417479" tIns="208739" rIns="417479" bIns="20873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3999" y="9988665"/>
            <a:ext cx="13373656" cy="28251648"/>
          </a:xfrm>
          <a:prstGeom prst="rect">
            <a:avLst/>
          </a:prstGeom>
        </p:spPr>
        <p:txBody>
          <a:bodyPr lIns="417479" tIns="208739" rIns="417479" bIns="208739"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392320" y="9988665"/>
            <a:ext cx="13373656" cy="28251648"/>
          </a:xfrm>
          <a:prstGeom prst="rect">
            <a:avLst/>
          </a:prstGeom>
        </p:spPr>
        <p:txBody>
          <a:bodyPr lIns="417479" tIns="208739" rIns="417479" bIns="208739"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lIns="417479" tIns="208739" rIns="417479" bIns="208739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  <a:prstGeom prst="rect">
            <a:avLst/>
          </a:prstGeom>
        </p:spPr>
        <p:txBody>
          <a:bodyPr lIns="417479" tIns="208739" rIns="417479" bIns="208739" anchor="b"/>
          <a:lstStyle>
            <a:lvl1pPr marL="0" indent="0">
              <a:buNone/>
              <a:defRPr sz="11000" b="1"/>
            </a:lvl1pPr>
            <a:lvl2pPr marL="2087393" indent="0">
              <a:buNone/>
              <a:defRPr sz="9100" b="1"/>
            </a:lvl2pPr>
            <a:lvl3pPr marL="4174795" indent="0">
              <a:buNone/>
              <a:defRPr sz="8200" b="1"/>
            </a:lvl3pPr>
            <a:lvl4pPr marL="6262189" indent="0">
              <a:buNone/>
              <a:defRPr sz="7300" b="1"/>
            </a:lvl4pPr>
            <a:lvl5pPr marL="8349582" indent="0">
              <a:buNone/>
              <a:defRPr sz="7300" b="1"/>
            </a:lvl5pPr>
            <a:lvl6pPr marL="10436984" indent="0">
              <a:buNone/>
              <a:defRPr sz="7300" b="1"/>
            </a:lvl6pPr>
            <a:lvl7pPr marL="12524377" indent="0">
              <a:buNone/>
              <a:defRPr sz="7300" b="1"/>
            </a:lvl7pPr>
            <a:lvl8pPr marL="14611770" indent="0">
              <a:buNone/>
              <a:defRPr sz="7300" b="1"/>
            </a:lvl8pPr>
            <a:lvl9pPr marL="1669917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  <a:prstGeom prst="rect">
            <a:avLst/>
          </a:prstGeom>
        </p:spPr>
        <p:txBody>
          <a:bodyPr lIns="417479" tIns="208739" rIns="417479" bIns="208739"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  <a:prstGeom prst="rect">
            <a:avLst/>
          </a:prstGeom>
        </p:spPr>
        <p:txBody>
          <a:bodyPr lIns="417479" tIns="208739" rIns="417479" bIns="208739" anchor="b"/>
          <a:lstStyle>
            <a:lvl1pPr marL="0" indent="0">
              <a:buNone/>
              <a:defRPr sz="11000" b="1"/>
            </a:lvl1pPr>
            <a:lvl2pPr marL="2087393" indent="0">
              <a:buNone/>
              <a:defRPr sz="9100" b="1"/>
            </a:lvl2pPr>
            <a:lvl3pPr marL="4174795" indent="0">
              <a:buNone/>
              <a:defRPr sz="8200" b="1"/>
            </a:lvl3pPr>
            <a:lvl4pPr marL="6262189" indent="0">
              <a:buNone/>
              <a:defRPr sz="7300" b="1"/>
            </a:lvl4pPr>
            <a:lvl5pPr marL="8349582" indent="0">
              <a:buNone/>
              <a:defRPr sz="7300" b="1"/>
            </a:lvl5pPr>
            <a:lvl6pPr marL="10436984" indent="0">
              <a:buNone/>
              <a:defRPr sz="7300" b="1"/>
            </a:lvl6pPr>
            <a:lvl7pPr marL="12524377" indent="0">
              <a:buNone/>
              <a:defRPr sz="7300" b="1"/>
            </a:lvl7pPr>
            <a:lvl8pPr marL="14611770" indent="0">
              <a:buNone/>
              <a:defRPr sz="7300" b="1"/>
            </a:lvl8pPr>
            <a:lvl9pPr marL="1669917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  <a:prstGeom prst="rect">
            <a:avLst/>
          </a:prstGeom>
        </p:spPr>
        <p:txBody>
          <a:bodyPr lIns="417479" tIns="208739" rIns="417479" bIns="208739"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lIns="417479" tIns="208739" rIns="417479" bIns="20873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7" y="1704413"/>
            <a:ext cx="9961903" cy="7253667"/>
          </a:xfrm>
          <a:prstGeom prst="rect">
            <a:avLst/>
          </a:prstGeom>
        </p:spPr>
        <p:txBody>
          <a:bodyPr lIns="417479" tIns="208739" rIns="417479" bIns="208739"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29" y="1704429"/>
            <a:ext cx="16927347" cy="36535890"/>
          </a:xfrm>
          <a:prstGeom prst="rect">
            <a:avLst/>
          </a:prstGeom>
        </p:spPr>
        <p:txBody>
          <a:bodyPr lIns="417479" tIns="208739" rIns="417479" bIns="208739"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7" y="8958096"/>
            <a:ext cx="9961903" cy="29282223"/>
          </a:xfrm>
          <a:prstGeom prst="rect">
            <a:avLst/>
          </a:prstGeom>
        </p:spPr>
        <p:txBody>
          <a:bodyPr lIns="417479" tIns="208739" rIns="417479" bIns="208739"/>
          <a:lstStyle>
            <a:lvl1pPr marL="0" indent="0">
              <a:buNone/>
              <a:defRPr sz="6400"/>
            </a:lvl1pPr>
            <a:lvl2pPr marL="2087393" indent="0">
              <a:buNone/>
              <a:defRPr sz="5500"/>
            </a:lvl2pPr>
            <a:lvl3pPr marL="4174795" indent="0">
              <a:buNone/>
              <a:defRPr sz="4600"/>
            </a:lvl3pPr>
            <a:lvl4pPr marL="6262189" indent="0">
              <a:buNone/>
              <a:defRPr sz="4100"/>
            </a:lvl4pPr>
            <a:lvl5pPr marL="8349582" indent="0">
              <a:buNone/>
              <a:defRPr sz="4100"/>
            </a:lvl5pPr>
            <a:lvl6pPr marL="10436984" indent="0">
              <a:buNone/>
              <a:defRPr sz="4100"/>
            </a:lvl6pPr>
            <a:lvl7pPr marL="12524377" indent="0">
              <a:buNone/>
              <a:defRPr sz="4100"/>
            </a:lvl7pPr>
            <a:lvl8pPr marL="14611770" indent="0">
              <a:buNone/>
              <a:defRPr sz="4100"/>
            </a:lvl8pPr>
            <a:lvl9pPr marL="1669917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  <a:prstGeom prst="rect">
            <a:avLst/>
          </a:prstGeom>
        </p:spPr>
        <p:txBody>
          <a:bodyPr lIns="417479" tIns="208739" rIns="417479" bIns="208739"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  <a:prstGeom prst="rect">
            <a:avLst/>
          </a:prstGeom>
        </p:spPr>
        <p:txBody>
          <a:bodyPr lIns="417479" tIns="208739" rIns="417479" bIns="208739"/>
          <a:lstStyle>
            <a:lvl1pPr marL="0" indent="0">
              <a:buNone/>
              <a:defRPr sz="14600"/>
            </a:lvl1pPr>
            <a:lvl2pPr marL="2087393" indent="0">
              <a:buNone/>
              <a:defRPr sz="12800"/>
            </a:lvl2pPr>
            <a:lvl3pPr marL="4174795" indent="0">
              <a:buNone/>
              <a:defRPr sz="11000"/>
            </a:lvl3pPr>
            <a:lvl4pPr marL="6262189" indent="0">
              <a:buNone/>
              <a:defRPr sz="9100"/>
            </a:lvl4pPr>
            <a:lvl5pPr marL="8349582" indent="0">
              <a:buNone/>
              <a:defRPr sz="9100"/>
            </a:lvl5pPr>
            <a:lvl6pPr marL="10436984" indent="0">
              <a:buNone/>
              <a:defRPr sz="9100"/>
            </a:lvl6pPr>
            <a:lvl7pPr marL="12524377" indent="0">
              <a:buNone/>
              <a:defRPr sz="9100"/>
            </a:lvl7pPr>
            <a:lvl8pPr marL="14611770" indent="0">
              <a:buNone/>
              <a:defRPr sz="9100"/>
            </a:lvl8pPr>
            <a:lvl9pPr marL="16699173" indent="0">
              <a:buNone/>
              <a:defRPr sz="91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  <a:prstGeom prst="rect">
            <a:avLst/>
          </a:prstGeom>
        </p:spPr>
        <p:txBody>
          <a:bodyPr lIns="417479" tIns="208739" rIns="417479" bIns="208739"/>
          <a:lstStyle>
            <a:lvl1pPr marL="0" indent="0">
              <a:buNone/>
              <a:defRPr sz="6400"/>
            </a:lvl1pPr>
            <a:lvl2pPr marL="2087393" indent="0">
              <a:buNone/>
              <a:defRPr sz="5500"/>
            </a:lvl2pPr>
            <a:lvl3pPr marL="4174795" indent="0">
              <a:buNone/>
              <a:defRPr sz="4600"/>
            </a:lvl3pPr>
            <a:lvl4pPr marL="6262189" indent="0">
              <a:buNone/>
              <a:defRPr sz="4100"/>
            </a:lvl4pPr>
            <a:lvl5pPr marL="8349582" indent="0">
              <a:buNone/>
              <a:defRPr sz="4100"/>
            </a:lvl5pPr>
            <a:lvl6pPr marL="10436984" indent="0">
              <a:buNone/>
              <a:defRPr sz="4100"/>
            </a:lvl6pPr>
            <a:lvl7pPr marL="12524377" indent="0">
              <a:buNone/>
              <a:defRPr sz="4100"/>
            </a:lvl7pPr>
            <a:lvl8pPr marL="14611770" indent="0">
              <a:buNone/>
              <a:defRPr sz="4100"/>
            </a:lvl8pPr>
            <a:lvl9pPr marL="1669917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lIns="417479" tIns="208739" rIns="417479" bIns="20873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3999" y="9988665"/>
            <a:ext cx="27251978" cy="28251648"/>
          </a:xfrm>
          <a:prstGeom prst="rect">
            <a:avLst/>
          </a:prstGeom>
        </p:spPr>
        <p:txBody>
          <a:bodyPr vert="eaVert" lIns="417479" tIns="208739" rIns="417479" bIns="20873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52982" y="1714335"/>
            <a:ext cx="6812994" cy="36525978"/>
          </a:xfrm>
          <a:prstGeom prst="rect">
            <a:avLst/>
          </a:prstGeom>
        </p:spPr>
        <p:txBody>
          <a:bodyPr vert="eaVert" lIns="417479" tIns="208739" rIns="417479" bIns="20873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3999" y="1714335"/>
            <a:ext cx="19934317" cy="36525978"/>
          </a:xfrm>
          <a:prstGeom prst="rect">
            <a:avLst/>
          </a:prstGeom>
        </p:spPr>
        <p:txBody>
          <a:bodyPr vert="eaVert" lIns="417479" tIns="208739" rIns="417479" bIns="20873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/>
            </a:lvl1pPr>
            <a:lvl2pPr marL="2088215" indent="0">
              <a:buNone/>
              <a:defRPr sz="8200"/>
            </a:lvl2pPr>
            <a:lvl3pPr marL="4176431" indent="0">
              <a:buNone/>
              <a:defRPr sz="7300"/>
            </a:lvl3pPr>
            <a:lvl4pPr marL="6264646" indent="0">
              <a:buNone/>
              <a:defRPr sz="6400"/>
            </a:lvl4pPr>
            <a:lvl5pPr marL="8352861" indent="0">
              <a:buNone/>
              <a:defRPr sz="6400"/>
            </a:lvl5pPr>
            <a:lvl6pPr marL="10441076" indent="0">
              <a:buNone/>
              <a:defRPr sz="6400"/>
            </a:lvl6pPr>
            <a:lvl7pPr marL="12529292" indent="0">
              <a:buNone/>
              <a:defRPr sz="6400"/>
            </a:lvl7pPr>
            <a:lvl8pPr marL="14617507" indent="0">
              <a:buNone/>
              <a:defRPr sz="6400"/>
            </a:lvl8pPr>
            <a:lvl9pPr marL="16705722" indent="0">
              <a:buNone/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381396" y="11891257"/>
            <a:ext cx="12616656" cy="2568511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502718" y="11891257"/>
            <a:ext cx="12616656" cy="2568511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2381395" y="3805202"/>
            <a:ext cx="25737979" cy="713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Mastertitelformat bearbeiten</a:t>
            </a:r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395" y="11891257"/>
            <a:ext cx="25737979" cy="2568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Mastertextformat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1028" name="Rectangle 57"/>
          <p:cNvSpPr>
            <a:spLocks noChangeArrowheads="1"/>
          </p:cNvSpPr>
          <p:nvPr/>
        </p:nvSpPr>
        <p:spPr bwMode="auto">
          <a:xfrm>
            <a:off x="5258" y="0"/>
            <a:ext cx="415297" cy="14269508"/>
          </a:xfrm>
          <a:prstGeom prst="rect">
            <a:avLst/>
          </a:prstGeom>
          <a:solidFill>
            <a:srgbClr val="B9BB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17643" tIns="208822" rIns="417643" bIns="20882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110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29" name="Rectangle 59"/>
          <p:cNvSpPr>
            <a:spLocks noChangeArrowheads="1"/>
          </p:cNvSpPr>
          <p:nvPr/>
        </p:nvSpPr>
        <p:spPr bwMode="auto">
          <a:xfrm>
            <a:off x="2" y="28539017"/>
            <a:ext cx="415300" cy="14269508"/>
          </a:xfrm>
          <a:prstGeom prst="rect">
            <a:avLst/>
          </a:prstGeom>
          <a:solidFill>
            <a:srgbClr val="51535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17643" tIns="208822" rIns="417643" bIns="20882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110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30" name="Rectangle 61"/>
          <p:cNvSpPr>
            <a:spLocks noChangeArrowheads="1"/>
          </p:cNvSpPr>
          <p:nvPr/>
        </p:nvSpPr>
        <p:spPr bwMode="auto">
          <a:xfrm>
            <a:off x="383758" y="0"/>
            <a:ext cx="415297" cy="14269508"/>
          </a:xfrm>
          <a:prstGeom prst="rect">
            <a:avLst/>
          </a:prstGeom>
          <a:solidFill>
            <a:srgbClr val="005B8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17643" tIns="208822" rIns="417643" bIns="20882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110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31" name="Rectangle 62"/>
          <p:cNvSpPr>
            <a:spLocks noChangeArrowheads="1"/>
          </p:cNvSpPr>
          <p:nvPr/>
        </p:nvSpPr>
        <p:spPr bwMode="auto">
          <a:xfrm>
            <a:off x="378501" y="14269509"/>
            <a:ext cx="415300" cy="14269508"/>
          </a:xfrm>
          <a:prstGeom prst="rect">
            <a:avLst/>
          </a:prstGeom>
          <a:solidFill>
            <a:srgbClr val="B9BB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17643" tIns="208822" rIns="417643" bIns="20882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11000" dirty="0" smtClean="0">
              <a:solidFill>
                <a:schemeClr val="bg1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32" name="Rectangle 63"/>
          <p:cNvSpPr>
            <a:spLocks noChangeArrowheads="1"/>
          </p:cNvSpPr>
          <p:nvPr/>
        </p:nvSpPr>
        <p:spPr bwMode="auto">
          <a:xfrm>
            <a:off x="378501" y="28539017"/>
            <a:ext cx="415300" cy="14269508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17643" tIns="208822" rIns="417643" bIns="20882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110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33" name="Text Box 71"/>
          <p:cNvSpPr txBox="1">
            <a:spLocks noChangeArrowheads="1"/>
          </p:cNvSpPr>
          <p:nvPr/>
        </p:nvSpPr>
        <p:spPr bwMode="auto">
          <a:xfrm>
            <a:off x="1787360" y="40430273"/>
            <a:ext cx="36110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E0E0519-5241-45A0-8CAF-369F1D334681}" type="datetime4">
              <a:rPr lang="de-DE" altLang="en-US" sz="4600" smtClean="0">
                <a:solidFill>
                  <a:srgbClr val="005B82"/>
                </a:solidFill>
                <a:cs typeface="+mn-cs"/>
              </a:rPr>
              <a:pPr eaLnBrk="1" hangingPunct="1">
                <a:defRPr/>
              </a:pPr>
              <a:t>1. Mai 2017</a:t>
            </a:fld>
            <a:endParaRPr lang="de-DE" altLang="en-US" sz="4600" smtClean="0">
              <a:solidFill>
                <a:srgbClr val="005B82"/>
              </a:solidFill>
              <a:cs typeface="+mn-cs"/>
            </a:endParaRPr>
          </a:p>
        </p:txBody>
      </p:sp>
      <p:sp>
        <p:nvSpPr>
          <p:cNvPr id="1034" name="Text Box 72"/>
          <p:cNvSpPr txBox="1">
            <a:spLocks noChangeArrowheads="1"/>
          </p:cNvSpPr>
          <p:nvPr/>
        </p:nvSpPr>
        <p:spPr bwMode="auto">
          <a:xfrm>
            <a:off x="27577908" y="40430273"/>
            <a:ext cx="216726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4600" smtClean="0">
                <a:solidFill>
                  <a:srgbClr val="005B82"/>
                </a:solidFill>
                <a:cs typeface="+mn-cs"/>
              </a:rPr>
              <a:t>Folie </a:t>
            </a:r>
            <a:fld id="{E3B2FB6F-EEA9-4EC6-8244-80533F162EF4}" type="slidenum">
              <a:rPr lang="de-DE" altLang="en-US" sz="4600" smtClean="0">
                <a:solidFill>
                  <a:srgbClr val="005B82"/>
                </a:solidFill>
                <a:cs typeface="+mn-cs"/>
              </a:rPr>
              <a:pPr eaLnBrk="1" hangingPunct="1">
                <a:defRPr/>
              </a:pPr>
              <a:t>‹#›</a:t>
            </a:fld>
            <a:endParaRPr lang="de-DE" altLang="en-US" sz="4600" smtClean="0">
              <a:solidFill>
                <a:srgbClr val="005B82"/>
              </a:solidFill>
              <a:cs typeface="+mn-cs"/>
            </a:endParaRPr>
          </a:p>
        </p:txBody>
      </p:sp>
      <p:pic>
        <p:nvPicPr>
          <p:cNvPr id="1035" name="Picture 73" descr="logo_400cm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4728648" y="782847"/>
            <a:ext cx="4762788" cy="2913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1900" b="1">
          <a:solidFill>
            <a:srgbClr val="005B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1900" b="1">
          <a:solidFill>
            <a:srgbClr val="005B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1900" b="1">
          <a:solidFill>
            <a:srgbClr val="005B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1900" b="1">
          <a:solidFill>
            <a:srgbClr val="005B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1900" b="1">
          <a:solidFill>
            <a:srgbClr val="005B82"/>
          </a:solidFill>
          <a:latin typeface="Arial" charset="0"/>
        </a:defRPr>
      </a:lvl5pPr>
      <a:lvl6pPr marL="2088215" algn="l" rtl="0" eaLnBrk="1" fontAlgn="base" hangingPunct="1">
        <a:spcBef>
          <a:spcPct val="0"/>
        </a:spcBef>
        <a:spcAft>
          <a:spcPct val="0"/>
        </a:spcAft>
        <a:defRPr sz="11900" b="1">
          <a:solidFill>
            <a:srgbClr val="005B82"/>
          </a:solidFill>
          <a:latin typeface="Arial" charset="0"/>
        </a:defRPr>
      </a:lvl6pPr>
      <a:lvl7pPr marL="4176431" algn="l" rtl="0" eaLnBrk="1" fontAlgn="base" hangingPunct="1">
        <a:spcBef>
          <a:spcPct val="0"/>
        </a:spcBef>
        <a:spcAft>
          <a:spcPct val="0"/>
        </a:spcAft>
        <a:defRPr sz="11900" b="1">
          <a:solidFill>
            <a:srgbClr val="005B82"/>
          </a:solidFill>
          <a:latin typeface="Arial" charset="0"/>
        </a:defRPr>
      </a:lvl7pPr>
      <a:lvl8pPr marL="6264646" algn="l" rtl="0" eaLnBrk="1" fontAlgn="base" hangingPunct="1">
        <a:spcBef>
          <a:spcPct val="0"/>
        </a:spcBef>
        <a:spcAft>
          <a:spcPct val="0"/>
        </a:spcAft>
        <a:defRPr sz="11900" b="1">
          <a:solidFill>
            <a:srgbClr val="005B82"/>
          </a:solidFill>
          <a:latin typeface="Arial" charset="0"/>
        </a:defRPr>
      </a:lvl8pPr>
      <a:lvl9pPr marL="8352861" algn="l" rtl="0" eaLnBrk="1" fontAlgn="base" hangingPunct="1">
        <a:spcBef>
          <a:spcPct val="0"/>
        </a:spcBef>
        <a:spcAft>
          <a:spcPct val="0"/>
        </a:spcAft>
        <a:defRPr sz="11900" b="1">
          <a:solidFill>
            <a:srgbClr val="005B82"/>
          </a:solidFill>
          <a:latin typeface="Arial" charset="0"/>
        </a:defRPr>
      </a:lvl9pPr>
    </p:titleStyle>
    <p:bodyStyle>
      <a:lvl1pPr marL="1566161" indent="-1566161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100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rtl="0" eaLnBrk="1" fontAlgn="base" hangingPunct="1">
        <a:spcBef>
          <a:spcPct val="20000"/>
        </a:spcBef>
        <a:spcAft>
          <a:spcPct val="0"/>
        </a:spcAft>
        <a:buClr>
          <a:srgbClr val="005B82"/>
        </a:buClr>
        <a:buFont typeface="Wingdings" pitchFamily="2" charset="2"/>
        <a:buChar char="§"/>
        <a:defRPr sz="10000">
          <a:solidFill>
            <a:schemeClr val="tx1"/>
          </a:solidFill>
          <a:latin typeface="+mn-lt"/>
        </a:defRPr>
      </a:lvl2pPr>
      <a:lvl3pPr marL="5220538" indent="-1044108" algn="l" rtl="0" eaLnBrk="1" fontAlgn="base" hangingPunct="1">
        <a:spcBef>
          <a:spcPct val="20000"/>
        </a:spcBef>
        <a:spcAft>
          <a:spcPct val="0"/>
        </a:spcAft>
        <a:buClr>
          <a:srgbClr val="005B82"/>
        </a:buClr>
        <a:buFont typeface="Wingdings" pitchFamily="2" charset="2"/>
        <a:buChar char="§"/>
        <a:defRPr sz="10000" i="1">
          <a:solidFill>
            <a:schemeClr val="tx1"/>
          </a:solidFill>
          <a:latin typeface="+mn-lt"/>
        </a:defRPr>
      </a:lvl3pPr>
      <a:lvl4pPr marL="7308753" indent="-1044108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9100">
          <a:solidFill>
            <a:schemeClr val="tx1"/>
          </a:solidFill>
          <a:latin typeface="+mn-lt"/>
        </a:defRPr>
      </a:lvl4pPr>
      <a:lvl5pPr marL="9396969" indent="-1044108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9100">
          <a:solidFill>
            <a:schemeClr val="tx1"/>
          </a:solidFill>
          <a:latin typeface="+mn-lt"/>
        </a:defRPr>
      </a:lvl5pPr>
      <a:lvl6pPr marL="11485184" indent="-1044108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9100">
          <a:solidFill>
            <a:schemeClr val="tx1"/>
          </a:solidFill>
          <a:latin typeface="+mn-lt"/>
        </a:defRPr>
      </a:lvl6pPr>
      <a:lvl7pPr marL="13573399" indent="-1044108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9100">
          <a:solidFill>
            <a:schemeClr val="tx1"/>
          </a:solidFill>
          <a:latin typeface="+mn-lt"/>
        </a:defRPr>
      </a:lvl7pPr>
      <a:lvl8pPr marL="15661615" indent="-1044108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9100">
          <a:solidFill>
            <a:schemeClr val="tx1"/>
          </a:solidFill>
          <a:latin typeface="+mn-lt"/>
        </a:defRPr>
      </a:lvl8pPr>
      <a:lvl9pPr marL="17749830" indent="-1044108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4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46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46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46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4600">
          <a:solidFill>
            <a:schemeClr val="bg1"/>
          </a:solidFill>
          <a:latin typeface="Arial" charset="0"/>
        </a:defRPr>
      </a:lvl5pPr>
      <a:lvl6pPr marL="2087804" algn="l" rtl="0" eaLnBrk="1" fontAlgn="base" hangingPunct="1">
        <a:spcBef>
          <a:spcPct val="0"/>
        </a:spcBef>
        <a:spcAft>
          <a:spcPct val="0"/>
        </a:spcAft>
        <a:defRPr sz="14600">
          <a:solidFill>
            <a:schemeClr val="bg1"/>
          </a:solidFill>
          <a:latin typeface="Arial" charset="0"/>
        </a:defRPr>
      </a:lvl6pPr>
      <a:lvl7pPr marL="4175613" algn="l" rtl="0" eaLnBrk="1" fontAlgn="base" hangingPunct="1">
        <a:spcBef>
          <a:spcPct val="0"/>
        </a:spcBef>
        <a:spcAft>
          <a:spcPct val="0"/>
        </a:spcAft>
        <a:defRPr sz="14600">
          <a:solidFill>
            <a:schemeClr val="bg1"/>
          </a:solidFill>
          <a:latin typeface="Arial" charset="0"/>
        </a:defRPr>
      </a:lvl7pPr>
      <a:lvl8pPr marL="6263417" algn="l" rtl="0" eaLnBrk="1" fontAlgn="base" hangingPunct="1">
        <a:spcBef>
          <a:spcPct val="0"/>
        </a:spcBef>
        <a:spcAft>
          <a:spcPct val="0"/>
        </a:spcAft>
        <a:defRPr sz="14600">
          <a:solidFill>
            <a:schemeClr val="bg1"/>
          </a:solidFill>
          <a:latin typeface="Arial" charset="0"/>
        </a:defRPr>
      </a:lvl8pPr>
      <a:lvl9pPr marL="8351221" algn="l" rtl="0" eaLnBrk="1" fontAlgn="base" hangingPunct="1">
        <a:spcBef>
          <a:spcPct val="0"/>
        </a:spcBef>
        <a:spcAft>
          <a:spcPct val="0"/>
        </a:spcAft>
        <a:defRPr sz="14600">
          <a:solidFill>
            <a:schemeClr val="bg1"/>
          </a:solidFill>
          <a:latin typeface="Arial" charset="0"/>
        </a:defRPr>
      </a:lvl9pPr>
    </p:titleStyle>
    <p:bodyStyle>
      <a:lvl1pPr marL="1565855" indent="-1565855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2683" indent="-1304879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12800">
          <a:solidFill>
            <a:schemeClr val="tx1"/>
          </a:solidFill>
          <a:latin typeface="+mn-lt"/>
        </a:defRPr>
      </a:lvl2pPr>
      <a:lvl3pPr marL="5219515" indent="-1043902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11000">
          <a:solidFill>
            <a:schemeClr val="tx1"/>
          </a:solidFill>
          <a:latin typeface="+mn-lt"/>
        </a:defRPr>
      </a:lvl3pPr>
      <a:lvl4pPr marL="7307319" indent="-1043902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9100">
          <a:solidFill>
            <a:schemeClr val="tx1"/>
          </a:solidFill>
          <a:latin typeface="+mn-lt"/>
        </a:defRPr>
      </a:lvl4pPr>
      <a:lvl5pPr marL="9395128" indent="-1043902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9100">
          <a:solidFill>
            <a:schemeClr val="tx1"/>
          </a:solidFill>
          <a:latin typeface="+mn-lt"/>
        </a:defRPr>
      </a:lvl5pPr>
      <a:lvl6pPr marL="11482932" indent="-1043902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9100">
          <a:solidFill>
            <a:schemeClr val="tx1"/>
          </a:solidFill>
          <a:latin typeface="+mn-lt"/>
        </a:defRPr>
      </a:lvl6pPr>
      <a:lvl7pPr marL="13570737" indent="-1043902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9100">
          <a:solidFill>
            <a:schemeClr val="tx1"/>
          </a:solidFill>
          <a:latin typeface="+mn-lt"/>
        </a:defRPr>
      </a:lvl7pPr>
      <a:lvl8pPr marL="15658545" indent="-1043902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9100">
          <a:solidFill>
            <a:schemeClr val="tx1"/>
          </a:solidFill>
          <a:latin typeface="+mn-lt"/>
        </a:defRPr>
      </a:lvl8pPr>
      <a:lvl9pPr marL="17746350" indent="-1043902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04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13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417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221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030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6834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639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447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5.bin"/><Relationship Id="rId3" Type="http://schemas.openxmlformats.org/officeDocument/2006/relationships/image" Target="../media/image10.tiff"/><Relationship Id="rId7" Type="http://schemas.openxmlformats.org/officeDocument/2006/relationships/oleObject" Target="../embeddings/oleObject1.bin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gif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6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Logo_2017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55811" y="665958"/>
            <a:ext cx="5398008" cy="2901696"/>
          </a:xfrm>
          <a:prstGeom prst="rect">
            <a:avLst/>
          </a:prstGeom>
        </p:spPr>
      </p:pic>
      <p:pic>
        <p:nvPicPr>
          <p:cNvPr id="19" name="Picture 18" descr="logoJEDI_whiteb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60467" y="892670"/>
            <a:ext cx="4506022" cy="2448272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2322563" y="4018691"/>
            <a:ext cx="27957412" cy="7992888"/>
            <a:chOff x="2322563" y="4018691"/>
            <a:chExt cx="27957412" cy="7992888"/>
          </a:xfrm>
        </p:grpSpPr>
        <p:pic>
          <p:nvPicPr>
            <p:cNvPr id="37" name="Picture 36" descr="neutron_dipole_momen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22563" y="4018691"/>
              <a:ext cx="6008446" cy="7992888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687008" y="4018691"/>
              <a:ext cx="20592967" cy="7478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4800" dirty="0"/>
                <a:t> </a:t>
              </a:r>
              <a:r>
                <a:rPr lang="en-US" sz="4800" dirty="0" smtClean="0"/>
                <a:t>The amount of matter in the universe far exceeds that of antimatter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800" dirty="0" smtClean="0"/>
                <a:t> One of the Sakharov conditions for that is the violation of CP-symmetry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800" dirty="0"/>
                <a:t> </a:t>
              </a:r>
              <a:r>
                <a:rPr lang="en-US" sz="4800" dirty="0" smtClean="0"/>
                <a:t>CP- and P-symmetry violations entail non-vanishing P- and T-violating Electric </a:t>
              </a:r>
              <a:r>
                <a:rPr lang="en-US" sz="4800" dirty="0"/>
                <a:t>D</a:t>
              </a:r>
              <a:r>
                <a:rPr lang="en-US" sz="4800" dirty="0" smtClean="0"/>
                <a:t>ipole </a:t>
              </a:r>
              <a:r>
                <a:rPr lang="en-US" sz="4800" dirty="0"/>
                <a:t>M</a:t>
              </a:r>
              <a:r>
                <a:rPr lang="en-US" sz="4800" dirty="0" smtClean="0"/>
                <a:t>oments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800" dirty="0"/>
                <a:t> </a:t>
              </a:r>
              <a:r>
                <a:rPr lang="en-US" sz="4800" dirty="0" smtClean="0"/>
                <a:t>The SM can accommodate CP-violation, but the predicted </a:t>
              </a:r>
              <a:r>
                <a:rPr lang="en-US" sz="4800" dirty="0" err="1" smtClean="0"/>
                <a:t>baryogenesis</a:t>
              </a:r>
              <a:r>
                <a:rPr lang="en-US" sz="4800" dirty="0" smtClean="0"/>
                <a:t> rate is still far less than what one would expect; simultaneously, it predicts nucleon EDMs of magnitudes 5 orders less than the current upper bound for the neutron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800" dirty="0"/>
                <a:t> </a:t>
              </a:r>
              <a:r>
                <a:rPr lang="en-US" sz="4800" dirty="0" smtClean="0"/>
                <a:t>Hence searches for particle EDMs promise to reveal physics beyond the SM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70435" y="12115230"/>
            <a:ext cx="28351409" cy="9145016"/>
            <a:chOff x="1170435" y="12115230"/>
            <a:chExt cx="28351409" cy="9145016"/>
          </a:xfrm>
        </p:grpSpPr>
        <p:grpSp>
          <p:nvGrpSpPr>
            <p:cNvPr id="11" name="Group 10"/>
            <p:cNvGrpSpPr/>
            <p:nvPr/>
          </p:nvGrpSpPr>
          <p:grpSpPr>
            <a:xfrm>
              <a:off x="1170435" y="12115230"/>
              <a:ext cx="11017224" cy="9145016"/>
              <a:chOff x="522363" y="9666958"/>
              <a:chExt cx="13801798" cy="1123324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22363" y="9666958"/>
                <a:ext cx="13801798" cy="11233248"/>
                <a:chOff x="2754611" y="9306918"/>
                <a:chExt cx="13801798" cy="11233248"/>
              </a:xfrm>
            </p:grpSpPr>
            <p:pic>
              <p:nvPicPr>
                <p:cNvPr id="4" name="Picture 3" descr="generic_ring.gif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2754611" y="9306918"/>
                  <a:ext cx="13801798" cy="9793088"/>
                </a:xfrm>
                <a:prstGeom prst="rect">
                  <a:avLst/>
                </a:prstGeom>
              </p:spPr>
            </p:pic>
            <p:sp>
              <p:nvSpPr>
                <p:cNvPr id="5" name="Circular Arrow 4"/>
                <p:cNvSpPr/>
                <p:nvPr/>
              </p:nvSpPr>
              <p:spPr>
                <a:xfrm>
                  <a:off x="5850955" y="11107118"/>
                  <a:ext cx="7200800" cy="6264696"/>
                </a:xfrm>
                <a:prstGeom prst="circularArrow">
                  <a:avLst/>
                </a:prstGeom>
                <a:noFill/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Circular Arrow 6"/>
                <p:cNvSpPr/>
                <p:nvPr/>
              </p:nvSpPr>
              <p:spPr>
                <a:xfrm>
                  <a:off x="5850955" y="14275470"/>
                  <a:ext cx="7200800" cy="6264696"/>
                </a:xfrm>
                <a:prstGeom prst="circularArrow">
                  <a:avLst/>
                </a:prstGeom>
                <a:noFill/>
                <a:ln w="50800"/>
                <a:scene3d>
                  <a:camera prst="orthographicFront">
                    <a:rot lat="10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5393586" y="12497383"/>
                <a:ext cx="3661273" cy="1020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0070C0"/>
                    </a:solidFill>
                  </a:rPr>
                  <a:t>CW beam</a:t>
                </a:r>
                <a:endParaRPr lang="ru-RU" sz="4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82478" y="15676509"/>
                <a:ext cx="4483488" cy="1020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0070C0"/>
                    </a:solidFill>
                  </a:rPr>
                  <a:t>CCW beam</a:t>
                </a:r>
                <a:endParaRPr lang="ru-RU" sz="48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5428019" y="12115230"/>
              <a:ext cx="14093825" cy="7128792"/>
              <a:chOff x="15428019" y="11971214"/>
              <a:chExt cx="14093825" cy="7128792"/>
            </a:xfrm>
          </p:grpSpPr>
          <p:graphicFrame>
            <p:nvGraphicFramePr>
              <p:cNvPr id="12" name="Object 11"/>
              <p:cNvGraphicFramePr>
                <a:graphicFrameLocks noChangeAspect="1"/>
              </p:cNvGraphicFramePr>
              <p:nvPr/>
            </p:nvGraphicFramePr>
            <p:xfrm>
              <a:off x="15428019" y="12763302"/>
              <a:ext cx="14093825" cy="4060825"/>
            </p:xfrm>
            <a:graphic>
              <a:graphicData uri="http://schemas.openxmlformats.org/presentationml/2006/ole">
                <p:oleObj spid="_x0000_s1026" name="Equation" r:id="rId7" imgW="3174840" imgH="914400" progId="Equation.3">
                  <p:embed/>
                </p:oleObj>
              </a:graphicData>
            </a:graphic>
          </p:graphicFrame>
          <p:grpSp>
            <p:nvGrpSpPr>
              <p:cNvPr id="29" name="Group 28"/>
              <p:cNvGrpSpPr/>
              <p:nvPr/>
            </p:nvGrpSpPr>
            <p:grpSpPr>
              <a:xfrm>
                <a:off x="20972635" y="11971214"/>
                <a:ext cx="3456384" cy="2592288"/>
                <a:chOff x="20972635" y="11107118"/>
                <a:chExt cx="3456384" cy="2592288"/>
              </a:xfrm>
            </p:grpSpPr>
            <p:sp>
              <p:nvSpPr>
                <p:cNvPr id="26" name="Rounded Rectangular Callout 25"/>
                <p:cNvSpPr/>
                <p:nvPr/>
              </p:nvSpPr>
              <p:spPr>
                <a:xfrm>
                  <a:off x="20972635" y="11107118"/>
                  <a:ext cx="3456384" cy="2592288"/>
                </a:xfrm>
                <a:prstGeom prst="wedgeRoundRectCallou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aphicFrame>
              <p:nvGraphicFramePr>
                <p:cNvPr id="22" name="Object 21"/>
                <p:cNvGraphicFramePr>
                  <a:graphicFrameLocks noChangeAspect="1"/>
                </p:cNvGraphicFramePr>
                <p:nvPr/>
              </p:nvGraphicFramePr>
              <p:xfrm>
                <a:off x="21198990" y="11553636"/>
                <a:ext cx="3003674" cy="1569706"/>
              </p:xfrm>
              <a:graphic>
                <a:graphicData uri="http://schemas.openxmlformats.org/presentationml/2006/ole">
                  <p:oleObj spid="_x0000_s1027" name="Equation" r:id="rId8" imgW="507960" imgH="241200" progId="Equation.3">
                    <p:embed/>
                  </p:oleObj>
                </a:graphicData>
              </a:graphic>
            </p:graphicFrame>
          </p:grpSp>
          <p:grpSp>
            <p:nvGrpSpPr>
              <p:cNvPr id="31" name="Group 30"/>
              <p:cNvGrpSpPr/>
              <p:nvPr/>
            </p:nvGrpSpPr>
            <p:grpSpPr>
              <a:xfrm>
                <a:off x="25653155" y="16651734"/>
                <a:ext cx="3456384" cy="2448272"/>
                <a:chOff x="25653155" y="15787638"/>
                <a:chExt cx="3456384" cy="2448272"/>
              </a:xfrm>
            </p:grpSpPr>
            <p:sp>
              <p:nvSpPr>
                <p:cNvPr id="30" name="Rounded Rectangular Callout 29"/>
                <p:cNvSpPr/>
                <p:nvPr/>
              </p:nvSpPr>
              <p:spPr>
                <a:xfrm>
                  <a:off x="25653155" y="15787638"/>
                  <a:ext cx="3456384" cy="2448272"/>
                </a:xfrm>
                <a:prstGeom prst="wedgeRoundRectCallout">
                  <a:avLst/>
                </a:prstGeom>
                <a:solidFill>
                  <a:srgbClr val="00B0F0">
                    <a:alpha val="20000"/>
                  </a:srgbClr>
                </a:solidFill>
                <a:scene3d>
                  <a:camera prst="orthographicFront">
                    <a:rot lat="0" lon="0" rev="108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aphicFrame>
              <p:nvGraphicFramePr>
                <p:cNvPr id="23" name="Object 22"/>
                <p:cNvGraphicFramePr>
                  <a:graphicFrameLocks noChangeAspect="1"/>
                </p:cNvGraphicFramePr>
                <p:nvPr/>
              </p:nvGraphicFramePr>
              <p:xfrm>
                <a:off x="25853939" y="16435710"/>
                <a:ext cx="3039576" cy="1656184"/>
              </p:xfrm>
              <a:graphic>
                <a:graphicData uri="http://schemas.openxmlformats.org/presentationml/2006/ole">
                  <p:oleObj spid="_x0000_s1028" name="Equation" r:id="rId9" imgW="380880" imgH="241200" progId="Equation.3">
                    <p:embed/>
                  </p:oleObj>
                </a:graphicData>
              </a:graphic>
            </p:graphicFrame>
          </p:grpSp>
        </p:grpSp>
        <p:sp>
          <p:nvSpPr>
            <p:cNvPr id="40" name="TextBox 39"/>
            <p:cNvSpPr txBox="1"/>
            <p:nvPr/>
          </p:nvSpPr>
          <p:spPr>
            <a:xfrm>
              <a:off x="12835731" y="17515830"/>
              <a:ext cx="1048716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4800" dirty="0" smtClean="0"/>
                <a:t> MDM spin precession </a:t>
              </a:r>
              <a:r>
                <a:rPr lang="en-US" sz="4800" dirty="0" smtClean="0">
                  <a:latin typeface="Arial"/>
                  <a:cs typeface="Arial"/>
                </a:rPr>
                <a:t>≈ </a:t>
              </a:r>
              <a:r>
                <a:rPr lang="en-US" sz="4800" dirty="0" smtClean="0"/>
                <a:t>3 </a:t>
              </a:r>
              <a:r>
                <a:rPr lang="en-US" sz="4800" dirty="0" err="1" smtClean="0"/>
                <a:t>rad</a:t>
              </a:r>
              <a:r>
                <a:rPr lang="en-US" sz="4800" dirty="0" smtClean="0"/>
                <a:t>/sec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800" dirty="0" smtClean="0"/>
                <a:t> EDM spin  precession </a:t>
              </a:r>
              <a:r>
                <a:rPr lang="en-US" sz="4800" dirty="0" smtClean="0">
                  <a:latin typeface="Arial"/>
                  <a:cs typeface="Arial"/>
                </a:rPr>
                <a:t>≈ 10</a:t>
              </a:r>
              <a:r>
                <a:rPr lang="en-US" sz="4800" baseline="30000" dirty="0" smtClean="0">
                  <a:latin typeface="Arial"/>
                  <a:cs typeface="Arial"/>
                </a:rPr>
                <a:t>-9</a:t>
              </a:r>
              <a:r>
                <a:rPr lang="en-US" sz="4800" dirty="0" smtClean="0">
                  <a:latin typeface="Arial"/>
                  <a:cs typeface="Arial"/>
                </a:rPr>
                <a:t> </a:t>
              </a:r>
              <a:r>
                <a:rPr lang="en-US" sz="4800" dirty="0" err="1" smtClean="0">
                  <a:latin typeface="Arial"/>
                  <a:cs typeface="Arial"/>
                </a:rPr>
                <a:t>rad</a:t>
              </a:r>
              <a:r>
                <a:rPr lang="en-US" sz="4800" dirty="0" smtClean="0">
                  <a:latin typeface="Arial"/>
                  <a:cs typeface="Arial"/>
                </a:rPr>
                <a:t>/sec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800" dirty="0" smtClean="0">
                  <a:latin typeface="Arial"/>
                  <a:cs typeface="Arial"/>
                </a:rPr>
                <a:t> Solution: CW/CCW procedure</a:t>
              </a:r>
              <a:endParaRPr lang="ru-RU" sz="48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10395" y="20252134"/>
            <a:ext cx="29163240" cy="10099992"/>
            <a:chOff x="810395" y="20252134"/>
            <a:chExt cx="29163240" cy="10099992"/>
          </a:xfrm>
        </p:grpSpPr>
        <p:pic>
          <p:nvPicPr>
            <p:cNvPr id="16" name="Picture 15" descr="Asymmetry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52556" y="20252134"/>
              <a:ext cx="9721079" cy="10099992"/>
            </a:xfrm>
            <a:prstGeom prst="rect">
              <a:avLst/>
            </a:prstGeom>
          </p:spPr>
        </p:pic>
        <p:pic>
          <p:nvPicPr>
            <p:cNvPr id="15" name="Picture 14" descr="DetCntRts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0395" y="20775838"/>
              <a:ext cx="9217024" cy="9576288"/>
            </a:xfrm>
            <a:prstGeom prst="rect">
              <a:avLst/>
            </a:prstGeom>
          </p:spPr>
        </p:pic>
        <p:graphicFrame>
          <p:nvGraphicFramePr>
            <p:cNvPr id="32" name="Object 31"/>
            <p:cNvGraphicFramePr>
              <a:graphicFrameLocks noChangeAspect="1"/>
            </p:cNvGraphicFramePr>
            <p:nvPr/>
          </p:nvGraphicFramePr>
          <p:xfrm>
            <a:off x="10254456" y="21456650"/>
            <a:ext cx="9771063" cy="1212850"/>
          </p:xfrm>
          <a:graphic>
            <a:graphicData uri="http://schemas.openxmlformats.org/presentationml/2006/ole">
              <p:oleObj spid="_x0000_s1029" name="Equation" r:id="rId12" imgW="2387520" imgH="253800" progId="Equation.3">
                <p:embed/>
              </p:oleObj>
            </a:graphicData>
          </a:graphic>
        </p:graphicFrame>
        <p:graphicFrame>
          <p:nvGraphicFramePr>
            <p:cNvPr id="33" name="Object 32"/>
            <p:cNvGraphicFramePr>
              <a:graphicFrameLocks noChangeAspect="1"/>
            </p:cNvGraphicFramePr>
            <p:nvPr/>
          </p:nvGraphicFramePr>
          <p:xfrm>
            <a:off x="10019506" y="24152918"/>
            <a:ext cx="10240963" cy="2147888"/>
          </p:xfrm>
          <a:graphic>
            <a:graphicData uri="http://schemas.openxmlformats.org/presentationml/2006/ole">
              <p:oleObj spid="_x0000_s1030" name="Equation" r:id="rId13" imgW="2057400" imgH="431640" progId="Equation.3">
                <p:embed/>
              </p:oleObj>
            </a:graphicData>
          </a:graphic>
        </p:graphicFrame>
        <p:graphicFrame>
          <p:nvGraphicFramePr>
            <p:cNvPr id="43" name="Object 42"/>
            <p:cNvGraphicFramePr>
              <a:graphicFrameLocks noChangeAspect="1"/>
            </p:cNvGraphicFramePr>
            <p:nvPr/>
          </p:nvGraphicFramePr>
          <p:xfrm>
            <a:off x="11187730" y="27327790"/>
            <a:ext cx="7904514" cy="3024336"/>
          </p:xfrm>
          <a:graphic>
            <a:graphicData uri="http://schemas.openxmlformats.org/presentationml/2006/ole">
              <p:oleObj spid="_x0000_s1034" name="Equation" r:id="rId14" imgW="1460160" imgH="558720" progId="Equation.3">
                <p:embed/>
              </p:oleObj>
            </a:graphicData>
          </a:graphic>
        </p:graphicFrame>
      </p:grp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882403" y="37102006"/>
          <a:ext cx="9793088" cy="5207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4"/>
                <a:gridCol w="4896544"/>
              </a:tblGrid>
              <a:tr h="884246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Sampling</a:t>
                      </a:r>
                      <a:endParaRPr lang="ru-RU" sz="4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Fisher Info </a:t>
                      </a:r>
                      <a:r>
                        <a:rPr lang="en-US" sz="4800" dirty="0" err="1" smtClean="0"/>
                        <a:t>a.u</a:t>
                      </a:r>
                      <a:r>
                        <a:rPr lang="en-US" sz="4800" dirty="0" smtClean="0"/>
                        <a:t>.</a:t>
                      </a:r>
                      <a:endParaRPr lang="ru-RU" sz="4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1440994">
                <a:tc>
                  <a:txBody>
                    <a:bodyPr/>
                    <a:lstStyle/>
                    <a:p>
                      <a:pPr algn="r"/>
                      <a:r>
                        <a:rPr lang="en-US" sz="4800" dirty="0" smtClean="0"/>
                        <a:t>uniform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800" dirty="0" smtClean="0"/>
                        <a:t>1.00</a:t>
                      </a:r>
                      <a:endParaRPr lang="ru-RU" sz="4800" dirty="0"/>
                    </a:p>
                  </a:txBody>
                  <a:tcPr/>
                </a:tc>
              </a:tr>
              <a:tr h="1440994">
                <a:tc>
                  <a:txBody>
                    <a:bodyPr/>
                    <a:lstStyle/>
                    <a:p>
                      <a:pPr algn="r"/>
                      <a:r>
                        <a:rPr lang="en-US" sz="4800" dirty="0" smtClean="0"/>
                        <a:t>50% compaction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800" dirty="0" smtClean="0"/>
                        <a:t>1.64</a:t>
                      </a:r>
                      <a:endParaRPr lang="ru-RU" sz="4800" dirty="0"/>
                    </a:p>
                  </a:txBody>
                  <a:tcPr/>
                </a:tc>
              </a:tr>
              <a:tr h="1440994">
                <a:tc>
                  <a:txBody>
                    <a:bodyPr/>
                    <a:lstStyle/>
                    <a:p>
                      <a:pPr algn="r"/>
                      <a:r>
                        <a:rPr lang="en-US" sz="4800" dirty="0" smtClean="0"/>
                        <a:t>80% compaction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800" dirty="0" smtClean="0"/>
                        <a:t>1.94</a:t>
                      </a:r>
                      <a:endParaRPr lang="ru-RU" sz="4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4" name="Picture 43" descr="Fisher_Plot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0395" y="30549278"/>
            <a:ext cx="9767264" cy="6192688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10891515" y="30765302"/>
            <a:ext cx="10585176" cy="4824536"/>
            <a:chOff x="10891515" y="30765302"/>
            <a:chExt cx="10585176" cy="4824536"/>
          </a:xfrm>
        </p:grpSpPr>
        <p:sp>
          <p:nvSpPr>
            <p:cNvPr id="46" name="TextBox 45"/>
            <p:cNvSpPr txBox="1"/>
            <p:nvPr/>
          </p:nvSpPr>
          <p:spPr>
            <a:xfrm>
              <a:off x="10891515" y="30765302"/>
              <a:ext cx="1058517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4800" dirty="0" smtClean="0"/>
                <a:t> Uniform sampling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800" dirty="0"/>
                <a:t> </a:t>
              </a:r>
              <a:r>
                <a:rPr lang="en-US" sz="4800" dirty="0" smtClean="0"/>
                <a:t>Sample size equivalent to 2,000 events/20 </a:t>
              </a:r>
              <a:r>
                <a:rPr lang="en-US" sz="4800" dirty="0" err="1" smtClean="0"/>
                <a:t>millisec</a:t>
              </a:r>
              <a:r>
                <a:rPr lang="en-US" sz="4800" dirty="0" smtClean="0"/>
                <a:t> for 1000 sec</a:t>
              </a:r>
            </a:p>
          </p:txBody>
        </p:sp>
        <p:graphicFrame>
          <p:nvGraphicFramePr>
            <p:cNvPr id="48" name="Object 47"/>
            <p:cNvGraphicFramePr>
              <a:graphicFrameLocks noChangeAspect="1"/>
            </p:cNvGraphicFramePr>
            <p:nvPr/>
          </p:nvGraphicFramePr>
          <p:xfrm>
            <a:off x="10892010" y="34076951"/>
            <a:ext cx="10080625" cy="1512887"/>
          </p:xfrm>
          <a:graphic>
            <a:graphicData uri="http://schemas.openxmlformats.org/presentationml/2006/ole">
              <p:oleObj spid="_x0000_s1036" name="Equation" r:id="rId16" imgW="1523880" imgH="228600" progId="Equation.3">
                <p:embed/>
              </p:oleObj>
            </a:graphicData>
          </a:graphic>
        </p:graphicFrame>
      </p:grpSp>
      <p:sp>
        <p:nvSpPr>
          <p:cNvPr id="34" name="TextBox 33"/>
          <p:cNvSpPr txBox="1"/>
          <p:nvPr/>
        </p:nvSpPr>
        <p:spPr>
          <a:xfrm>
            <a:off x="10891515" y="36525942"/>
            <a:ext cx="105851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By modulating the sampling frequency we can potentially improve the precision of the frequency estimate by a factor of </a:t>
            </a:r>
            <a:r>
              <a:rPr lang="en-US" sz="4800" dirty="0" smtClean="0">
                <a:latin typeface="Arial"/>
                <a:cs typeface="Arial"/>
              </a:rPr>
              <a:t>√2</a:t>
            </a:r>
            <a:r>
              <a:rPr lang="en-US" sz="4800" dirty="0" smtClean="0"/>
              <a:t> </a:t>
            </a:r>
          </a:p>
          <a:p>
            <a:endParaRPr lang="en-US" sz="4800" dirty="0" smtClean="0"/>
          </a:p>
          <a:p>
            <a:r>
              <a:rPr lang="en-US" sz="4800" dirty="0" smtClean="0"/>
              <a:t>An error on the order of 10</a:t>
            </a:r>
            <a:r>
              <a:rPr lang="en-US" sz="4800" baseline="30000" dirty="0" smtClean="0"/>
              <a:t>-6</a:t>
            </a:r>
            <a:r>
              <a:rPr lang="en-US" sz="4800" dirty="0" smtClean="0"/>
              <a:t> </a:t>
            </a:r>
            <a:r>
              <a:rPr lang="en-US" sz="4800" dirty="0" err="1" smtClean="0"/>
              <a:t>rad</a:t>
            </a:r>
            <a:r>
              <a:rPr lang="en-US" sz="4800" dirty="0" smtClean="0"/>
              <a:t>/sec is sufficient for a 30% improvement in precision</a:t>
            </a:r>
            <a:endParaRPr lang="ru-RU" sz="4800" dirty="0"/>
          </a:p>
        </p:txBody>
      </p:sp>
      <p:sp>
        <p:nvSpPr>
          <p:cNvPr id="36" name="TextBox 35"/>
          <p:cNvSpPr txBox="1"/>
          <p:nvPr/>
        </p:nvSpPr>
        <p:spPr>
          <a:xfrm>
            <a:off x="21620707" y="31409479"/>
            <a:ext cx="8208912" cy="104450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800" dirty="0" smtClean="0"/>
              <a:t> A measurement of the EDM on the order of </a:t>
            </a:r>
            <a:r>
              <a:rPr lang="en-US" sz="4800" b="1" dirty="0" smtClean="0"/>
              <a:t>10</a:t>
            </a:r>
            <a:r>
              <a:rPr lang="en-US" sz="4800" b="1" baseline="30000" dirty="0" smtClean="0"/>
              <a:t>-29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e</a:t>
            </a:r>
            <a:r>
              <a:rPr lang="en-US" sz="4800" b="1" dirty="0" err="1" smtClean="0">
                <a:latin typeface="Arial"/>
                <a:cs typeface="Arial"/>
              </a:rPr>
              <a:t>∙cm</a:t>
            </a:r>
            <a:r>
              <a:rPr lang="en-US" sz="4800" b="1" dirty="0" smtClean="0">
                <a:latin typeface="Arial"/>
                <a:cs typeface="Arial"/>
              </a:rPr>
              <a:t> </a:t>
            </a:r>
            <a:r>
              <a:rPr lang="en-US" sz="4800" dirty="0" smtClean="0">
                <a:latin typeface="Arial"/>
                <a:cs typeface="Arial"/>
              </a:rPr>
              <a:t>requires a standard error of the frequency estimate be better than </a:t>
            </a:r>
            <a:r>
              <a:rPr lang="en-US" sz="4800" b="1" dirty="0" smtClean="0">
                <a:latin typeface="Arial"/>
                <a:cs typeface="Arial"/>
              </a:rPr>
              <a:t>10</a:t>
            </a:r>
            <a:r>
              <a:rPr lang="en-US" sz="4800" b="1" baseline="30000" dirty="0" smtClean="0">
                <a:latin typeface="Arial"/>
                <a:cs typeface="Arial"/>
              </a:rPr>
              <a:t>-9</a:t>
            </a:r>
            <a:r>
              <a:rPr lang="en-US" sz="4800" b="1" dirty="0" smtClean="0">
                <a:latin typeface="Arial"/>
                <a:cs typeface="Arial"/>
              </a:rPr>
              <a:t> </a:t>
            </a:r>
            <a:r>
              <a:rPr lang="en-US" sz="4800" b="1" dirty="0" err="1" smtClean="0">
                <a:latin typeface="Arial"/>
                <a:cs typeface="Arial"/>
              </a:rPr>
              <a:t>rad</a:t>
            </a:r>
            <a:r>
              <a:rPr lang="en-US" sz="4800" b="1" dirty="0" smtClean="0">
                <a:latin typeface="Arial"/>
                <a:cs typeface="Arial"/>
              </a:rPr>
              <a:t>/sec</a:t>
            </a:r>
            <a:r>
              <a:rPr lang="en-US" sz="4800" dirty="0" smtClean="0">
                <a:latin typeface="Arial"/>
                <a:cs typeface="Arial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sz="48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Arial"/>
                <a:cs typeface="Arial"/>
              </a:rPr>
              <a:t> Modeling shows that such precision can be achieved in </a:t>
            </a:r>
            <a:r>
              <a:rPr lang="en-US" sz="4800" b="1" dirty="0" smtClean="0">
                <a:latin typeface="Arial"/>
                <a:cs typeface="Arial"/>
              </a:rPr>
              <a:t>one year </a:t>
            </a:r>
            <a:r>
              <a:rPr lang="en-US" sz="4800" dirty="0" smtClean="0">
                <a:latin typeface="Arial"/>
                <a:cs typeface="Arial"/>
              </a:rPr>
              <a:t>of measurement by the application of a modulated sampling strategy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Yu Senichev CM 28 November</Template>
  <TotalTime>336</TotalTime>
  <Words>232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Standarddesign</vt:lpstr>
      <vt:lpstr>1_Standarddesign</vt:lpstr>
      <vt:lpstr>Equation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Аксентьев</dc:creator>
  <cp:lastModifiedBy>Аксентьев</cp:lastModifiedBy>
  <cp:revision>40</cp:revision>
  <dcterms:created xsi:type="dcterms:W3CDTF">2017-04-26T06:40:45Z</dcterms:created>
  <dcterms:modified xsi:type="dcterms:W3CDTF">2017-05-01T12:34:18Z</dcterms:modified>
</cp:coreProperties>
</file>