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15122525" cy="21386800"/>
  <p:notesSz cx="6858000" cy="9144000"/>
  <p:defaultTextStyle>
    <a:defPPr>
      <a:defRPr lang="ru-RU"/>
    </a:defPPr>
    <a:lvl1pPr marL="0" algn="l" defTabSz="2086204" rtl="0" eaLnBrk="1" latinLnBrk="0" hangingPunct="1">
      <a:defRPr sz="4100" kern="1200">
        <a:solidFill>
          <a:schemeClr val="tx1"/>
        </a:solidFill>
        <a:latin typeface="+mn-lt"/>
        <a:ea typeface="+mn-ea"/>
        <a:cs typeface="+mn-cs"/>
      </a:defRPr>
    </a:lvl1pPr>
    <a:lvl2pPr marL="1043102" algn="l" defTabSz="2086204" rtl="0" eaLnBrk="1" latinLnBrk="0" hangingPunct="1">
      <a:defRPr sz="4100" kern="1200">
        <a:solidFill>
          <a:schemeClr val="tx1"/>
        </a:solidFill>
        <a:latin typeface="+mn-lt"/>
        <a:ea typeface="+mn-ea"/>
        <a:cs typeface="+mn-cs"/>
      </a:defRPr>
    </a:lvl2pPr>
    <a:lvl3pPr marL="2086204" algn="l" defTabSz="2086204" rtl="0" eaLnBrk="1" latinLnBrk="0" hangingPunct="1">
      <a:defRPr sz="4100" kern="1200">
        <a:solidFill>
          <a:schemeClr val="tx1"/>
        </a:solidFill>
        <a:latin typeface="+mn-lt"/>
        <a:ea typeface="+mn-ea"/>
        <a:cs typeface="+mn-cs"/>
      </a:defRPr>
    </a:lvl3pPr>
    <a:lvl4pPr marL="3129305" algn="l" defTabSz="2086204" rtl="0" eaLnBrk="1" latinLnBrk="0" hangingPunct="1">
      <a:defRPr sz="4100" kern="1200">
        <a:solidFill>
          <a:schemeClr val="tx1"/>
        </a:solidFill>
        <a:latin typeface="+mn-lt"/>
        <a:ea typeface="+mn-ea"/>
        <a:cs typeface="+mn-cs"/>
      </a:defRPr>
    </a:lvl4pPr>
    <a:lvl5pPr marL="4172407" algn="l" defTabSz="2086204" rtl="0" eaLnBrk="1" latinLnBrk="0" hangingPunct="1">
      <a:defRPr sz="4100" kern="1200">
        <a:solidFill>
          <a:schemeClr val="tx1"/>
        </a:solidFill>
        <a:latin typeface="+mn-lt"/>
        <a:ea typeface="+mn-ea"/>
        <a:cs typeface="+mn-cs"/>
      </a:defRPr>
    </a:lvl5pPr>
    <a:lvl6pPr marL="5215509" algn="l" defTabSz="2086204" rtl="0" eaLnBrk="1" latinLnBrk="0" hangingPunct="1">
      <a:defRPr sz="4100" kern="1200">
        <a:solidFill>
          <a:schemeClr val="tx1"/>
        </a:solidFill>
        <a:latin typeface="+mn-lt"/>
        <a:ea typeface="+mn-ea"/>
        <a:cs typeface="+mn-cs"/>
      </a:defRPr>
    </a:lvl6pPr>
    <a:lvl7pPr marL="6258611" algn="l" defTabSz="2086204" rtl="0" eaLnBrk="1" latinLnBrk="0" hangingPunct="1">
      <a:defRPr sz="4100" kern="1200">
        <a:solidFill>
          <a:schemeClr val="tx1"/>
        </a:solidFill>
        <a:latin typeface="+mn-lt"/>
        <a:ea typeface="+mn-ea"/>
        <a:cs typeface="+mn-cs"/>
      </a:defRPr>
    </a:lvl7pPr>
    <a:lvl8pPr marL="7301713" algn="l" defTabSz="2086204" rtl="0" eaLnBrk="1" latinLnBrk="0" hangingPunct="1">
      <a:defRPr sz="4100" kern="1200">
        <a:solidFill>
          <a:schemeClr val="tx1"/>
        </a:solidFill>
        <a:latin typeface="+mn-lt"/>
        <a:ea typeface="+mn-ea"/>
        <a:cs typeface="+mn-cs"/>
      </a:defRPr>
    </a:lvl8pPr>
    <a:lvl9pPr marL="8344814" algn="l" defTabSz="2086204" rtl="0" eaLnBrk="1" latinLnBrk="0" hangingPunct="1">
      <a:defRPr sz="4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638" autoAdjust="0"/>
  </p:normalViewPr>
  <p:slideViewPr>
    <p:cSldViewPr>
      <p:cViewPr>
        <p:scale>
          <a:sx n="30" d="100"/>
          <a:sy n="30" d="100"/>
        </p:scale>
        <p:origin x="-1998" y="228"/>
      </p:cViewPr>
      <p:guideLst>
        <p:guide orient="horz" pos="6736"/>
        <p:guide pos="47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Molecular computing</a:t>
            </a:r>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407CE3-6E12-4684-8AD7-5483350D1151}" type="datetimeFigureOut">
              <a:rPr lang="ru-RU" smtClean="0"/>
              <a:t>18.01.2017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7362B2-C164-471E-AF98-7F4F1AE1146C}" type="slidenum">
              <a:rPr lang="ru-RU" smtClean="0"/>
              <a:t>‹#›</a:t>
            </a:fld>
            <a:endParaRPr lang="ru-RU"/>
          </a:p>
        </p:txBody>
      </p:sp>
    </p:spTree>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Molecular computing</a:t>
            </a:r>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B1F0E-5D4F-45C9-BFAE-E7897110AC36}" type="datetimeFigureOut">
              <a:rPr lang="ru-RU" smtClean="0"/>
              <a:t>18.01.2017</a:t>
            </a:fld>
            <a:endParaRPr lang="ru-RU"/>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651F7-A63A-4FEC-8098-BE91CE47E08A}" type="slidenum">
              <a:rPr lang="ru-RU" smtClean="0"/>
              <a:t>‹#›</a:t>
            </a:fld>
            <a:endParaRPr lang="ru-RU"/>
          </a:p>
        </p:txBody>
      </p:sp>
    </p:spTree>
  </p:cSld>
  <p:clrMap bg1="lt1" tx1="dk1" bg2="lt2" tx2="dk2" accent1="accent1" accent2="accent2" accent3="accent3" accent4="accent4" accent5="accent5" accent6="accent6" hlink="hlink" folHlink="folHlink"/>
  <p:hf sldNum="0" ftr="0"/>
  <p:notesStyle>
    <a:lvl1pPr marL="0" algn="l" defTabSz="2086204" rtl="0" eaLnBrk="1" latinLnBrk="0" hangingPunct="1">
      <a:defRPr sz="2700" kern="1200">
        <a:solidFill>
          <a:schemeClr val="tx1"/>
        </a:solidFill>
        <a:latin typeface="+mn-lt"/>
        <a:ea typeface="+mn-ea"/>
        <a:cs typeface="+mn-cs"/>
      </a:defRPr>
    </a:lvl1pPr>
    <a:lvl2pPr marL="1043102" algn="l" defTabSz="2086204" rtl="0" eaLnBrk="1" latinLnBrk="0" hangingPunct="1">
      <a:defRPr sz="2700" kern="1200">
        <a:solidFill>
          <a:schemeClr val="tx1"/>
        </a:solidFill>
        <a:latin typeface="+mn-lt"/>
        <a:ea typeface="+mn-ea"/>
        <a:cs typeface="+mn-cs"/>
      </a:defRPr>
    </a:lvl2pPr>
    <a:lvl3pPr marL="2086204" algn="l" defTabSz="2086204" rtl="0" eaLnBrk="1" latinLnBrk="0" hangingPunct="1">
      <a:defRPr sz="2700" kern="1200">
        <a:solidFill>
          <a:schemeClr val="tx1"/>
        </a:solidFill>
        <a:latin typeface="+mn-lt"/>
        <a:ea typeface="+mn-ea"/>
        <a:cs typeface="+mn-cs"/>
      </a:defRPr>
    </a:lvl3pPr>
    <a:lvl4pPr marL="3129305" algn="l" defTabSz="2086204" rtl="0" eaLnBrk="1" latinLnBrk="0" hangingPunct="1">
      <a:defRPr sz="2700" kern="1200">
        <a:solidFill>
          <a:schemeClr val="tx1"/>
        </a:solidFill>
        <a:latin typeface="+mn-lt"/>
        <a:ea typeface="+mn-ea"/>
        <a:cs typeface="+mn-cs"/>
      </a:defRPr>
    </a:lvl4pPr>
    <a:lvl5pPr marL="4172407" algn="l" defTabSz="2086204" rtl="0" eaLnBrk="1" latinLnBrk="0" hangingPunct="1">
      <a:defRPr sz="2700" kern="1200">
        <a:solidFill>
          <a:schemeClr val="tx1"/>
        </a:solidFill>
        <a:latin typeface="+mn-lt"/>
        <a:ea typeface="+mn-ea"/>
        <a:cs typeface="+mn-cs"/>
      </a:defRPr>
    </a:lvl5pPr>
    <a:lvl6pPr marL="5215509" algn="l" defTabSz="2086204" rtl="0" eaLnBrk="1" latinLnBrk="0" hangingPunct="1">
      <a:defRPr sz="2700" kern="1200">
        <a:solidFill>
          <a:schemeClr val="tx1"/>
        </a:solidFill>
        <a:latin typeface="+mn-lt"/>
        <a:ea typeface="+mn-ea"/>
        <a:cs typeface="+mn-cs"/>
      </a:defRPr>
    </a:lvl6pPr>
    <a:lvl7pPr marL="6258611" algn="l" defTabSz="2086204" rtl="0" eaLnBrk="1" latinLnBrk="0" hangingPunct="1">
      <a:defRPr sz="2700" kern="1200">
        <a:solidFill>
          <a:schemeClr val="tx1"/>
        </a:solidFill>
        <a:latin typeface="+mn-lt"/>
        <a:ea typeface="+mn-ea"/>
        <a:cs typeface="+mn-cs"/>
      </a:defRPr>
    </a:lvl7pPr>
    <a:lvl8pPr marL="7301713" algn="l" defTabSz="2086204" rtl="0" eaLnBrk="1" latinLnBrk="0" hangingPunct="1">
      <a:defRPr sz="2700" kern="1200">
        <a:solidFill>
          <a:schemeClr val="tx1"/>
        </a:solidFill>
        <a:latin typeface="+mn-lt"/>
        <a:ea typeface="+mn-ea"/>
        <a:cs typeface="+mn-cs"/>
      </a:defRPr>
    </a:lvl8pPr>
    <a:lvl9pPr marL="8344814" algn="l" defTabSz="2086204" rtl="0" eaLnBrk="1" latinLnBrk="0" hangingPunct="1">
      <a:defRPr sz="2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normAutofit/>
          </a:bodyPr>
          <a:lstStyle/>
          <a:p>
            <a:endParaRPr lang="ru-RU"/>
          </a:p>
        </p:txBody>
      </p:sp>
      <p:sp>
        <p:nvSpPr>
          <p:cNvPr id="5" name="Date Placeholder 4"/>
          <p:cNvSpPr>
            <a:spLocks noGrp="1"/>
          </p:cNvSpPr>
          <p:nvPr>
            <p:ph type="dt" idx="11"/>
          </p:nvPr>
        </p:nvSpPr>
        <p:spPr/>
        <p:txBody>
          <a:bodyPr/>
          <a:lstStyle/>
          <a:p>
            <a:fld id="{DAECF1F6-A53E-4487-81B3-6B034D1D4DFF}" type="datetime1">
              <a:rPr lang="ru-RU" smtClean="0"/>
              <a:t>18.01.2017</a:t>
            </a:fld>
            <a:endParaRPr lang="ru-RU"/>
          </a:p>
        </p:txBody>
      </p:sp>
      <p:sp>
        <p:nvSpPr>
          <p:cNvPr id="6" name="Header Placeholder 5"/>
          <p:cNvSpPr>
            <a:spLocks noGrp="1"/>
          </p:cNvSpPr>
          <p:nvPr>
            <p:ph type="hdr" sz="quarter" idx="12"/>
          </p:nvPr>
        </p:nvSpPr>
        <p:spPr/>
        <p:txBody>
          <a:bodyPr/>
          <a:lstStyle/>
          <a:p>
            <a:r>
              <a:rPr lang="en-US" smtClean="0"/>
              <a:t>Molecular computing</a:t>
            </a:r>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190" y="6643777"/>
            <a:ext cx="12854146" cy="4584299"/>
          </a:xfrm>
        </p:spPr>
        <p:txBody>
          <a:bodyPr/>
          <a:lstStyle/>
          <a:p>
            <a:r>
              <a:rPr lang="en-US" smtClean="0"/>
              <a:t>Click to edit Master title style</a:t>
            </a:r>
            <a:endParaRPr lang="ru-RU"/>
          </a:p>
        </p:txBody>
      </p:sp>
      <p:sp>
        <p:nvSpPr>
          <p:cNvPr id="3" name="Subtitle 2"/>
          <p:cNvSpPr>
            <a:spLocks noGrp="1"/>
          </p:cNvSpPr>
          <p:nvPr>
            <p:ph type="subTitle" idx="1"/>
          </p:nvPr>
        </p:nvSpPr>
        <p:spPr>
          <a:xfrm>
            <a:off x="2268379" y="12119186"/>
            <a:ext cx="10585768" cy="5465516"/>
          </a:xfrm>
        </p:spPr>
        <p:txBody>
          <a:bodyPr/>
          <a:lstStyle>
            <a:lvl1pPr marL="0" indent="0" algn="ctr">
              <a:buNone/>
              <a:defRPr>
                <a:solidFill>
                  <a:schemeClr val="tx1">
                    <a:tint val="75000"/>
                  </a:schemeClr>
                </a:solidFill>
              </a:defRPr>
            </a:lvl1pPr>
            <a:lvl2pPr marL="1043102" indent="0" algn="ctr">
              <a:buNone/>
              <a:defRPr>
                <a:solidFill>
                  <a:schemeClr val="tx1">
                    <a:tint val="75000"/>
                  </a:schemeClr>
                </a:solidFill>
              </a:defRPr>
            </a:lvl2pPr>
            <a:lvl3pPr marL="2086204" indent="0" algn="ctr">
              <a:buNone/>
              <a:defRPr>
                <a:solidFill>
                  <a:schemeClr val="tx1">
                    <a:tint val="75000"/>
                  </a:schemeClr>
                </a:solidFill>
              </a:defRPr>
            </a:lvl3pPr>
            <a:lvl4pPr marL="3129305" indent="0" algn="ctr">
              <a:buNone/>
              <a:defRPr>
                <a:solidFill>
                  <a:schemeClr val="tx1">
                    <a:tint val="75000"/>
                  </a:schemeClr>
                </a:solidFill>
              </a:defRPr>
            </a:lvl4pPr>
            <a:lvl5pPr marL="4172407" indent="0" algn="ctr">
              <a:buNone/>
              <a:defRPr>
                <a:solidFill>
                  <a:schemeClr val="tx1">
                    <a:tint val="75000"/>
                  </a:schemeClr>
                </a:solidFill>
              </a:defRPr>
            </a:lvl5pPr>
            <a:lvl6pPr marL="5215509" indent="0" algn="ctr">
              <a:buNone/>
              <a:defRPr>
                <a:solidFill>
                  <a:schemeClr val="tx1">
                    <a:tint val="75000"/>
                  </a:schemeClr>
                </a:solidFill>
              </a:defRPr>
            </a:lvl6pPr>
            <a:lvl7pPr marL="6258611" indent="0" algn="ctr">
              <a:buNone/>
              <a:defRPr>
                <a:solidFill>
                  <a:schemeClr val="tx1">
                    <a:tint val="75000"/>
                  </a:schemeClr>
                </a:solidFill>
              </a:defRPr>
            </a:lvl7pPr>
            <a:lvl8pPr marL="7301713" indent="0" algn="ctr">
              <a:buNone/>
              <a:defRPr>
                <a:solidFill>
                  <a:schemeClr val="tx1">
                    <a:tint val="75000"/>
                  </a:schemeClr>
                </a:solidFill>
              </a:defRPr>
            </a:lvl8pPr>
            <a:lvl9pPr marL="8344814"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4CB34571-769C-44C6-8511-79E5A8797B4F}" type="datetimeFigureOut">
              <a:rPr lang="ru-RU" smtClean="0"/>
              <a:t>18.01.2017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CB34571-769C-44C6-8511-79E5A8797B4F}" type="datetimeFigureOut">
              <a:rPr lang="ru-RU" smtClean="0"/>
              <a:t>18.01.2017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63831" y="856470"/>
            <a:ext cx="3402568" cy="1824808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756126" y="856470"/>
            <a:ext cx="9955662" cy="18248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CB34571-769C-44C6-8511-79E5A8797B4F}" type="datetimeFigureOut">
              <a:rPr lang="ru-RU" smtClean="0"/>
              <a:t>18.01.2017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CB34571-769C-44C6-8511-79E5A8797B4F}" type="datetimeFigureOut">
              <a:rPr lang="ru-RU" smtClean="0"/>
              <a:t>18.01.2017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576" y="13743000"/>
            <a:ext cx="12854146" cy="4247656"/>
          </a:xfrm>
        </p:spPr>
        <p:txBody>
          <a:bodyPr anchor="t"/>
          <a:lstStyle>
            <a:lvl1pPr algn="l">
              <a:defRPr sz="9100" b="1" cap="all"/>
            </a:lvl1pPr>
          </a:lstStyle>
          <a:p>
            <a:r>
              <a:rPr lang="en-US" smtClean="0"/>
              <a:t>Click to edit Master title style</a:t>
            </a:r>
            <a:endParaRPr lang="ru-RU"/>
          </a:p>
        </p:txBody>
      </p:sp>
      <p:sp>
        <p:nvSpPr>
          <p:cNvPr id="3" name="Text Placeholder 2"/>
          <p:cNvSpPr>
            <a:spLocks noGrp="1"/>
          </p:cNvSpPr>
          <p:nvPr>
            <p:ph type="body" idx="1"/>
          </p:nvPr>
        </p:nvSpPr>
        <p:spPr>
          <a:xfrm>
            <a:off x="1194576" y="9064646"/>
            <a:ext cx="12854146" cy="4678360"/>
          </a:xfrm>
        </p:spPr>
        <p:txBody>
          <a:bodyPr anchor="b"/>
          <a:lstStyle>
            <a:lvl1pPr marL="0" indent="0">
              <a:buNone/>
              <a:defRPr sz="4600">
                <a:solidFill>
                  <a:schemeClr val="tx1">
                    <a:tint val="75000"/>
                  </a:schemeClr>
                </a:solidFill>
              </a:defRPr>
            </a:lvl1pPr>
            <a:lvl2pPr marL="1043102" indent="0">
              <a:buNone/>
              <a:defRPr sz="4100">
                <a:solidFill>
                  <a:schemeClr val="tx1">
                    <a:tint val="75000"/>
                  </a:schemeClr>
                </a:solidFill>
              </a:defRPr>
            </a:lvl2pPr>
            <a:lvl3pPr marL="2086204" indent="0">
              <a:buNone/>
              <a:defRPr sz="3700">
                <a:solidFill>
                  <a:schemeClr val="tx1">
                    <a:tint val="75000"/>
                  </a:schemeClr>
                </a:solidFill>
              </a:defRPr>
            </a:lvl3pPr>
            <a:lvl4pPr marL="3129305" indent="0">
              <a:buNone/>
              <a:defRPr sz="3200">
                <a:solidFill>
                  <a:schemeClr val="tx1">
                    <a:tint val="75000"/>
                  </a:schemeClr>
                </a:solidFill>
              </a:defRPr>
            </a:lvl4pPr>
            <a:lvl5pPr marL="4172407" indent="0">
              <a:buNone/>
              <a:defRPr sz="3200">
                <a:solidFill>
                  <a:schemeClr val="tx1">
                    <a:tint val="75000"/>
                  </a:schemeClr>
                </a:solidFill>
              </a:defRPr>
            </a:lvl5pPr>
            <a:lvl6pPr marL="5215509" indent="0">
              <a:buNone/>
              <a:defRPr sz="3200">
                <a:solidFill>
                  <a:schemeClr val="tx1">
                    <a:tint val="75000"/>
                  </a:schemeClr>
                </a:solidFill>
              </a:defRPr>
            </a:lvl6pPr>
            <a:lvl7pPr marL="6258611" indent="0">
              <a:buNone/>
              <a:defRPr sz="3200">
                <a:solidFill>
                  <a:schemeClr val="tx1">
                    <a:tint val="75000"/>
                  </a:schemeClr>
                </a:solidFill>
              </a:defRPr>
            </a:lvl7pPr>
            <a:lvl8pPr marL="7301713" indent="0">
              <a:buNone/>
              <a:defRPr sz="3200">
                <a:solidFill>
                  <a:schemeClr val="tx1">
                    <a:tint val="75000"/>
                  </a:schemeClr>
                </a:solidFill>
              </a:defRPr>
            </a:lvl8pPr>
            <a:lvl9pPr marL="8344814"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34571-769C-44C6-8511-79E5A8797B4F}" type="datetimeFigureOut">
              <a:rPr lang="ru-RU" smtClean="0"/>
              <a:t>18.01.2017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756126" y="4990259"/>
            <a:ext cx="6679115" cy="14114299"/>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7687284" y="4990259"/>
            <a:ext cx="6679115" cy="14114299"/>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4CB34571-769C-44C6-8511-79E5A8797B4F}" type="datetimeFigureOut">
              <a:rPr lang="ru-RU" smtClean="0"/>
              <a:t>18.01.2017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756130" y="4787277"/>
            <a:ext cx="6681741" cy="1995110"/>
          </a:xfrm>
        </p:spPr>
        <p:txBody>
          <a:bodyPr anchor="b"/>
          <a:lstStyle>
            <a:lvl1pPr marL="0" indent="0">
              <a:buNone/>
              <a:defRPr sz="5500" b="1"/>
            </a:lvl1pPr>
            <a:lvl2pPr marL="1043102" indent="0">
              <a:buNone/>
              <a:defRPr sz="4600" b="1"/>
            </a:lvl2pPr>
            <a:lvl3pPr marL="2086204" indent="0">
              <a:buNone/>
              <a:defRPr sz="4100" b="1"/>
            </a:lvl3pPr>
            <a:lvl4pPr marL="3129305" indent="0">
              <a:buNone/>
              <a:defRPr sz="3700" b="1"/>
            </a:lvl4pPr>
            <a:lvl5pPr marL="4172407" indent="0">
              <a:buNone/>
              <a:defRPr sz="3700" b="1"/>
            </a:lvl5pPr>
            <a:lvl6pPr marL="5215509" indent="0">
              <a:buNone/>
              <a:defRPr sz="3700" b="1"/>
            </a:lvl6pPr>
            <a:lvl7pPr marL="6258611" indent="0">
              <a:buNone/>
              <a:defRPr sz="3700" b="1"/>
            </a:lvl7pPr>
            <a:lvl8pPr marL="7301713" indent="0">
              <a:buNone/>
              <a:defRPr sz="3700" b="1"/>
            </a:lvl8pPr>
            <a:lvl9pPr marL="8344814" indent="0">
              <a:buNone/>
              <a:defRPr sz="3700" b="1"/>
            </a:lvl9pPr>
          </a:lstStyle>
          <a:p>
            <a:pPr lvl="0"/>
            <a:r>
              <a:rPr lang="en-US" smtClean="0"/>
              <a:t>Click to edit Master text styles</a:t>
            </a:r>
          </a:p>
        </p:txBody>
      </p:sp>
      <p:sp>
        <p:nvSpPr>
          <p:cNvPr id="4" name="Content Placeholder 3"/>
          <p:cNvSpPr>
            <a:spLocks noGrp="1"/>
          </p:cNvSpPr>
          <p:nvPr>
            <p:ph sz="half" idx="2"/>
          </p:nvPr>
        </p:nvSpPr>
        <p:spPr>
          <a:xfrm>
            <a:off x="756130" y="6782387"/>
            <a:ext cx="6681741" cy="12322165"/>
          </a:xfrm>
        </p:spPr>
        <p:txBody>
          <a:bodyPr/>
          <a:lstStyle>
            <a:lvl1pPr>
              <a:defRPr sz="5500"/>
            </a:lvl1pPr>
            <a:lvl2pPr>
              <a:defRPr sz="46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7682036" y="4787277"/>
            <a:ext cx="6684366" cy="1995110"/>
          </a:xfrm>
        </p:spPr>
        <p:txBody>
          <a:bodyPr anchor="b"/>
          <a:lstStyle>
            <a:lvl1pPr marL="0" indent="0">
              <a:buNone/>
              <a:defRPr sz="5500" b="1"/>
            </a:lvl1pPr>
            <a:lvl2pPr marL="1043102" indent="0">
              <a:buNone/>
              <a:defRPr sz="4600" b="1"/>
            </a:lvl2pPr>
            <a:lvl3pPr marL="2086204" indent="0">
              <a:buNone/>
              <a:defRPr sz="4100" b="1"/>
            </a:lvl3pPr>
            <a:lvl4pPr marL="3129305" indent="0">
              <a:buNone/>
              <a:defRPr sz="3700" b="1"/>
            </a:lvl4pPr>
            <a:lvl5pPr marL="4172407" indent="0">
              <a:buNone/>
              <a:defRPr sz="3700" b="1"/>
            </a:lvl5pPr>
            <a:lvl6pPr marL="5215509" indent="0">
              <a:buNone/>
              <a:defRPr sz="3700" b="1"/>
            </a:lvl6pPr>
            <a:lvl7pPr marL="6258611" indent="0">
              <a:buNone/>
              <a:defRPr sz="3700" b="1"/>
            </a:lvl7pPr>
            <a:lvl8pPr marL="7301713" indent="0">
              <a:buNone/>
              <a:defRPr sz="3700" b="1"/>
            </a:lvl8pPr>
            <a:lvl9pPr marL="8344814" indent="0">
              <a:buNone/>
              <a:defRPr sz="3700" b="1"/>
            </a:lvl9pPr>
          </a:lstStyle>
          <a:p>
            <a:pPr lvl="0"/>
            <a:r>
              <a:rPr lang="en-US" smtClean="0"/>
              <a:t>Click to edit Master text styles</a:t>
            </a:r>
          </a:p>
        </p:txBody>
      </p:sp>
      <p:sp>
        <p:nvSpPr>
          <p:cNvPr id="6" name="Content Placeholder 5"/>
          <p:cNvSpPr>
            <a:spLocks noGrp="1"/>
          </p:cNvSpPr>
          <p:nvPr>
            <p:ph sz="quarter" idx="4"/>
          </p:nvPr>
        </p:nvSpPr>
        <p:spPr>
          <a:xfrm>
            <a:off x="7682036" y="6782387"/>
            <a:ext cx="6684366" cy="12322165"/>
          </a:xfrm>
        </p:spPr>
        <p:txBody>
          <a:bodyPr/>
          <a:lstStyle>
            <a:lvl1pPr>
              <a:defRPr sz="5500"/>
            </a:lvl1pPr>
            <a:lvl2pPr>
              <a:defRPr sz="46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4CB34571-769C-44C6-8511-79E5A8797B4F}" type="datetimeFigureOut">
              <a:rPr lang="ru-RU" smtClean="0"/>
              <a:t>18.01.2017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4CB34571-769C-44C6-8511-79E5A8797B4F}" type="datetimeFigureOut">
              <a:rPr lang="ru-RU" smtClean="0"/>
              <a:t>18.01.2017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34571-769C-44C6-8511-79E5A8797B4F}" type="datetimeFigureOut">
              <a:rPr lang="ru-RU" smtClean="0"/>
              <a:t>18.01.2017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130" y="851512"/>
            <a:ext cx="4975207" cy="3623874"/>
          </a:xfrm>
        </p:spPr>
        <p:txBody>
          <a:bodyPr anchor="b"/>
          <a:lstStyle>
            <a:lvl1pPr algn="l">
              <a:defRPr sz="4600" b="1"/>
            </a:lvl1pPr>
          </a:lstStyle>
          <a:p>
            <a:r>
              <a:rPr lang="en-US" smtClean="0"/>
              <a:t>Click to edit Master title style</a:t>
            </a:r>
            <a:endParaRPr lang="ru-RU"/>
          </a:p>
        </p:txBody>
      </p:sp>
      <p:sp>
        <p:nvSpPr>
          <p:cNvPr id="3" name="Content Placeholder 2"/>
          <p:cNvSpPr>
            <a:spLocks noGrp="1"/>
          </p:cNvSpPr>
          <p:nvPr>
            <p:ph idx="1"/>
          </p:nvPr>
        </p:nvSpPr>
        <p:spPr>
          <a:xfrm>
            <a:off x="5912489" y="851518"/>
            <a:ext cx="8453913" cy="18253042"/>
          </a:xfrm>
        </p:spPr>
        <p:txBody>
          <a:bodyPr/>
          <a:lstStyle>
            <a:lvl1pPr>
              <a:defRPr sz="7300"/>
            </a:lvl1pPr>
            <a:lvl2pPr>
              <a:defRPr sz="6400"/>
            </a:lvl2pPr>
            <a:lvl3pPr>
              <a:defRPr sz="55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756130" y="4475392"/>
            <a:ext cx="4975207" cy="14629168"/>
          </a:xfrm>
        </p:spPr>
        <p:txBody>
          <a:bodyPr/>
          <a:lstStyle>
            <a:lvl1pPr marL="0" indent="0">
              <a:buNone/>
              <a:defRPr sz="3200"/>
            </a:lvl1pPr>
            <a:lvl2pPr marL="1043102" indent="0">
              <a:buNone/>
              <a:defRPr sz="2700"/>
            </a:lvl2pPr>
            <a:lvl3pPr marL="2086204" indent="0">
              <a:buNone/>
              <a:defRPr sz="2300"/>
            </a:lvl3pPr>
            <a:lvl4pPr marL="3129305" indent="0">
              <a:buNone/>
              <a:defRPr sz="2100"/>
            </a:lvl4pPr>
            <a:lvl5pPr marL="4172407" indent="0">
              <a:buNone/>
              <a:defRPr sz="2100"/>
            </a:lvl5pPr>
            <a:lvl6pPr marL="5215509" indent="0">
              <a:buNone/>
              <a:defRPr sz="2100"/>
            </a:lvl6pPr>
            <a:lvl7pPr marL="6258611" indent="0">
              <a:buNone/>
              <a:defRPr sz="2100"/>
            </a:lvl7pPr>
            <a:lvl8pPr marL="7301713" indent="0">
              <a:buNone/>
              <a:defRPr sz="2100"/>
            </a:lvl8pPr>
            <a:lvl9pPr marL="8344814"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34571-769C-44C6-8511-79E5A8797B4F}" type="datetimeFigureOut">
              <a:rPr lang="ru-RU" smtClean="0"/>
              <a:t>18.01.2017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121" y="14970763"/>
            <a:ext cx="9073515" cy="1767384"/>
          </a:xfrm>
        </p:spPr>
        <p:txBody>
          <a:bodyPr anchor="b"/>
          <a:lstStyle>
            <a:lvl1pPr algn="l">
              <a:defRPr sz="4600" b="1"/>
            </a:lvl1pPr>
          </a:lstStyle>
          <a:p>
            <a:r>
              <a:rPr lang="en-US" smtClean="0"/>
              <a:t>Click to edit Master title style</a:t>
            </a:r>
            <a:endParaRPr lang="ru-RU"/>
          </a:p>
        </p:txBody>
      </p:sp>
      <p:sp>
        <p:nvSpPr>
          <p:cNvPr id="3" name="Picture Placeholder 2"/>
          <p:cNvSpPr>
            <a:spLocks noGrp="1"/>
          </p:cNvSpPr>
          <p:nvPr>
            <p:ph type="pic" idx="1"/>
          </p:nvPr>
        </p:nvSpPr>
        <p:spPr>
          <a:xfrm>
            <a:off x="2964121" y="1910949"/>
            <a:ext cx="9073515" cy="12832080"/>
          </a:xfrm>
        </p:spPr>
        <p:txBody>
          <a:bodyPr/>
          <a:lstStyle>
            <a:lvl1pPr marL="0" indent="0">
              <a:buNone/>
              <a:defRPr sz="7300"/>
            </a:lvl1pPr>
            <a:lvl2pPr marL="1043102" indent="0">
              <a:buNone/>
              <a:defRPr sz="6400"/>
            </a:lvl2pPr>
            <a:lvl3pPr marL="2086204" indent="0">
              <a:buNone/>
              <a:defRPr sz="5500"/>
            </a:lvl3pPr>
            <a:lvl4pPr marL="3129305" indent="0">
              <a:buNone/>
              <a:defRPr sz="4600"/>
            </a:lvl4pPr>
            <a:lvl5pPr marL="4172407" indent="0">
              <a:buNone/>
              <a:defRPr sz="4600"/>
            </a:lvl5pPr>
            <a:lvl6pPr marL="5215509" indent="0">
              <a:buNone/>
              <a:defRPr sz="4600"/>
            </a:lvl6pPr>
            <a:lvl7pPr marL="6258611" indent="0">
              <a:buNone/>
              <a:defRPr sz="4600"/>
            </a:lvl7pPr>
            <a:lvl8pPr marL="7301713" indent="0">
              <a:buNone/>
              <a:defRPr sz="4600"/>
            </a:lvl8pPr>
            <a:lvl9pPr marL="8344814" indent="0">
              <a:buNone/>
              <a:defRPr sz="4600"/>
            </a:lvl9pPr>
          </a:lstStyle>
          <a:p>
            <a:endParaRPr lang="ru-RU"/>
          </a:p>
        </p:txBody>
      </p:sp>
      <p:sp>
        <p:nvSpPr>
          <p:cNvPr id="4" name="Text Placeholder 3"/>
          <p:cNvSpPr>
            <a:spLocks noGrp="1"/>
          </p:cNvSpPr>
          <p:nvPr>
            <p:ph type="body" sz="half" idx="2"/>
          </p:nvPr>
        </p:nvSpPr>
        <p:spPr>
          <a:xfrm>
            <a:off x="2964121" y="16738147"/>
            <a:ext cx="9073515" cy="2509976"/>
          </a:xfrm>
        </p:spPr>
        <p:txBody>
          <a:bodyPr/>
          <a:lstStyle>
            <a:lvl1pPr marL="0" indent="0">
              <a:buNone/>
              <a:defRPr sz="3200"/>
            </a:lvl1pPr>
            <a:lvl2pPr marL="1043102" indent="0">
              <a:buNone/>
              <a:defRPr sz="2700"/>
            </a:lvl2pPr>
            <a:lvl3pPr marL="2086204" indent="0">
              <a:buNone/>
              <a:defRPr sz="2300"/>
            </a:lvl3pPr>
            <a:lvl4pPr marL="3129305" indent="0">
              <a:buNone/>
              <a:defRPr sz="2100"/>
            </a:lvl4pPr>
            <a:lvl5pPr marL="4172407" indent="0">
              <a:buNone/>
              <a:defRPr sz="2100"/>
            </a:lvl5pPr>
            <a:lvl6pPr marL="5215509" indent="0">
              <a:buNone/>
              <a:defRPr sz="2100"/>
            </a:lvl6pPr>
            <a:lvl7pPr marL="6258611" indent="0">
              <a:buNone/>
              <a:defRPr sz="2100"/>
            </a:lvl7pPr>
            <a:lvl8pPr marL="7301713" indent="0">
              <a:buNone/>
              <a:defRPr sz="2100"/>
            </a:lvl8pPr>
            <a:lvl9pPr marL="8344814"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34571-769C-44C6-8511-79E5A8797B4F}" type="datetimeFigureOut">
              <a:rPr lang="ru-RU" smtClean="0"/>
              <a:t>18.01.2017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3EAE76-DED0-4B50-AD26-745FF079530E}"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6126" y="856464"/>
            <a:ext cx="13610273" cy="3564467"/>
          </a:xfrm>
          <a:prstGeom prst="rect">
            <a:avLst/>
          </a:prstGeom>
        </p:spPr>
        <p:txBody>
          <a:bodyPr vert="horz" lIns="208620" tIns="104310" rIns="208620" bIns="10431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756126" y="4990259"/>
            <a:ext cx="13610273" cy="14114299"/>
          </a:xfrm>
          <a:prstGeom prst="rect">
            <a:avLst/>
          </a:prstGeom>
        </p:spPr>
        <p:txBody>
          <a:bodyPr vert="horz" lIns="208620" tIns="104310" rIns="208620" bIns="1043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756126" y="19822403"/>
            <a:ext cx="3528589" cy="1138648"/>
          </a:xfrm>
          <a:prstGeom prst="rect">
            <a:avLst/>
          </a:prstGeom>
        </p:spPr>
        <p:txBody>
          <a:bodyPr vert="horz" lIns="208620" tIns="104310" rIns="208620" bIns="104310" rtlCol="0" anchor="ctr"/>
          <a:lstStyle>
            <a:lvl1pPr algn="l">
              <a:defRPr sz="2700">
                <a:solidFill>
                  <a:schemeClr val="tx1">
                    <a:tint val="75000"/>
                  </a:schemeClr>
                </a:solidFill>
              </a:defRPr>
            </a:lvl1pPr>
          </a:lstStyle>
          <a:p>
            <a:fld id="{4CB34571-769C-44C6-8511-79E5A8797B4F}" type="datetimeFigureOut">
              <a:rPr lang="ru-RU" smtClean="0"/>
              <a:t>18.01.2017</a:t>
            </a:fld>
            <a:endParaRPr lang="ru-RU"/>
          </a:p>
        </p:txBody>
      </p:sp>
      <p:sp>
        <p:nvSpPr>
          <p:cNvPr id="5" name="Footer Placeholder 4"/>
          <p:cNvSpPr>
            <a:spLocks noGrp="1"/>
          </p:cNvSpPr>
          <p:nvPr>
            <p:ph type="ftr" sz="quarter" idx="3"/>
          </p:nvPr>
        </p:nvSpPr>
        <p:spPr>
          <a:xfrm>
            <a:off x="5166863" y="19822403"/>
            <a:ext cx="4788800" cy="1138648"/>
          </a:xfrm>
          <a:prstGeom prst="rect">
            <a:avLst/>
          </a:prstGeom>
        </p:spPr>
        <p:txBody>
          <a:bodyPr vert="horz" lIns="208620" tIns="104310" rIns="208620" bIns="104310" rtlCol="0" anchor="ctr"/>
          <a:lstStyle>
            <a:lvl1pPr algn="ctr">
              <a:defRPr sz="27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837810" y="19822403"/>
            <a:ext cx="3528589" cy="1138648"/>
          </a:xfrm>
          <a:prstGeom prst="rect">
            <a:avLst/>
          </a:prstGeom>
        </p:spPr>
        <p:txBody>
          <a:bodyPr vert="horz" lIns="208620" tIns="104310" rIns="208620" bIns="104310" rtlCol="0" anchor="ctr"/>
          <a:lstStyle>
            <a:lvl1pPr algn="r">
              <a:defRPr sz="2700">
                <a:solidFill>
                  <a:schemeClr val="tx1">
                    <a:tint val="75000"/>
                  </a:schemeClr>
                </a:solidFill>
              </a:defRPr>
            </a:lvl1pPr>
          </a:lstStyle>
          <a:p>
            <a:fld id="{FC3EAE76-DED0-4B50-AD26-745FF079530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6204" rtl="0" eaLnBrk="1" latinLnBrk="0" hangingPunct="1">
        <a:spcBef>
          <a:spcPct val="0"/>
        </a:spcBef>
        <a:buNone/>
        <a:defRPr sz="10000" kern="1200">
          <a:solidFill>
            <a:schemeClr val="tx1"/>
          </a:solidFill>
          <a:latin typeface="+mj-lt"/>
          <a:ea typeface="+mj-ea"/>
          <a:cs typeface="+mj-cs"/>
        </a:defRPr>
      </a:lvl1pPr>
    </p:titleStyle>
    <p:body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p:bodyStyle>
    <p:otherStyle>
      <a:defPPr>
        <a:defRPr lang="ru-RU"/>
      </a:defPPr>
      <a:lvl1pPr marL="0" algn="l" defTabSz="2086204" rtl="0" eaLnBrk="1" latinLnBrk="0" hangingPunct="1">
        <a:defRPr sz="4100" kern="1200">
          <a:solidFill>
            <a:schemeClr val="tx1"/>
          </a:solidFill>
          <a:latin typeface="+mn-lt"/>
          <a:ea typeface="+mn-ea"/>
          <a:cs typeface="+mn-cs"/>
        </a:defRPr>
      </a:lvl1pPr>
      <a:lvl2pPr marL="1043102" algn="l" defTabSz="2086204" rtl="0" eaLnBrk="1" latinLnBrk="0" hangingPunct="1">
        <a:defRPr sz="4100" kern="1200">
          <a:solidFill>
            <a:schemeClr val="tx1"/>
          </a:solidFill>
          <a:latin typeface="+mn-lt"/>
          <a:ea typeface="+mn-ea"/>
          <a:cs typeface="+mn-cs"/>
        </a:defRPr>
      </a:lvl2pPr>
      <a:lvl3pPr marL="2086204" algn="l" defTabSz="2086204" rtl="0" eaLnBrk="1" latinLnBrk="0" hangingPunct="1">
        <a:defRPr sz="4100" kern="1200">
          <a:solidFill>
            <a:schemeClr val="tx1"/>
          </a:solidFill>
          <a:latin typeface="+mn-lt"/>
          <a:ea typeface="+mn-ea"/>
          <a:cs typeface="+mn-cs"/>
        </a:defRPr>
      </a:lvl3pPr>
      <a:lvl4pPr marL="3129305" algn="l" defTabSz="2086204" rtl="0" eaLnBrk="1" latinLnBrk="0" hangingPunct="1">
        <a:defRPr sz="4100" kern="1200">
          <a:solidFill>
            <a:schemeClr val="tx1"/>
          </a:solidFill>
          <a:latin typeface="+mn-lt"/>
          <a:ea typeface="+mn-ea"/>
          <a:cs typeface="+mn-cs"/>
        </a:defRPr>
      </a:lvl4pPr>
      <a:lvl5pPr marL="4172407" algn="l" defTabSz="2086204" rtl="0" eaLnBrk="1" latinLnBrk="0" hangingPunct="1">
        <a:defRPr sz="4100" kern="1200">
          <a:solidFill>
            <a:schemeClr val="tx1"/>
          </a:solidFill>
          <a:latin typeface="+mn-lt"/>
          <a:ea typeface="+mn-ea"/>
          <a:cs typeface="+mn-cs"/>
        </a:defRPr>
      </a:lvl5pPr>
      <a:lvl6pPr marL="5215509" algn="l" defTabSz="2086204" rtl="0" eaLnBrk="1" latinLnBrk="0" hangingPunct="1">
        <a:defRPr sz="4100" kern="1200">
          <a:solidFill>
            <a:schemeClr val="tx1"/>
          </a:solidFill>
          <a:latin typeface="+mn-lt"/>
          <a:ea typeface="+mn-ea"/>
          <a:cs typeface="+mn-cs"/>
        </a:defRPr>
      </a:lvl6pPr>
      <a:lvl7pPr marL="6258611" algn="l" defTabSz="2086204" rtl="0" eaLnBrk="1" latinLnBrk="0" hangingPunct="1">
        <a:defRPr sz="4100" kern="1200">
          <a:solidFill>
            <a:schemeClr val="tx1"/>
          </a:solidFill>
          <a:latin typeface="+mn-lt"/>
          <a:ea typeface="+mn-ea"/>
          <a:cs typeface="+mn-cs"/>
        </a:defRPr>
      </a:lvl7pPr>
      <a:lvl8pPr marL="7301713" algn="l" defTabSz="2086204" rtl="0" eaLnBrk="1" latinLnBrk="0" hangingPunct="1">
        <a:defRPr sz="4100" kern="1200">
          <a:solidFill>
            <a:schemeClr val="tx1"/>
          </a:solidFill>
          <a:latin typeface="+mn-lt"/>
          <a:ea typeface="+mn-ea"/>
          <a:cs typeface="+mn-cs"/>
        </a:defRPr>
      </a:lvl8pPr>
      <a:lvl9pPr marL="8344814" algn="l" defTabSz="2086204"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1708" y="540272"/>
            <a:ext cx="6179109" cy="1441764"/>
          </a:xfrm>
          <a:prstGeom prst="rect">
            <a:avLst/>
          </a:prstGeom>
        </p:spPr>
        <p:style>
          <a:lnRef idx="1">
            <a:schemeClr val="accent2"/>
          </a:lnRef>
          <a:fillRef idx="2">
            <a:schemeClr val="accent2"/>
          </a:fillRef>
          <a:effectRef idx="1">
            <a:schemeClr val="accent2"/>
          </a:effectRef>
          <a:fontRef idx="minor">
            <a:schemeClr val="dk1"/>
          </a:fontRef>
        </p:style>
        <p:txBody>
          <a:bodyPr wrap="none" lIns="208620" tIns="104310" rIns="208620" bIns="104310" rtlCol="0">
            <a:spAutoFit/>
          </a:bodyPr>
          <a:lstStyle/>
          <a:p>
            <a:pPr algn="ctr"/>
            <a:r>
              <a:rPr lang="en-US" sz="3200" dirty="0">
                <a:latin typeface="Stencil" pitchFamily="82" charset="0"/>
              </a:rPr>
              <a:t>Molecular computing</a:t>
            </a:r>
          </a:p>
          <a:p>
            <a:pPr algn="ctr"/>
            <a:r>
              <a:rPr lang="en-US" sz="2400" dirty="0" smtClean="0"/>
              <a:t>Alexander </a:t>
            </a:r>
            <a:r>
              <a:rPr lang="en-US" sz="2400" dirty="0" err="1" smtClean="0"/>
              <a:t>Aksentyev</a:t>
            </a:r>
            <a:endParaRPr lang="en-US" sz="2400" dirty="0" smtClean="0"/>
          </a:p>
          <a:p>
            <a:pPr algn="ctr"/>
            <a:r>
              <a:rPr lang="en-US" sz="2400" dirty="0" smtClean="0"/>
              <a:t>National Research Nuclear University “</a:t>
            </a:r>
            <a:r>
              <a:rPr lang="en-US" sz="2400" dirty="0" err="1" smtClean="0"/>
              <a:t>MEPhI</a:t>
            </a:r>
            <a:r>
              <a:rPr lang="en-US" sz="2400" dirty="0" smtClean="0"/>
              <a:t>”</a:t>
            </a:r>
            <a:endParaRPr lang="ru-RU" sz="2400" dirty="0"/>
          </a:p>
        </p:txBody>
      </p:sp>
      <p:sp>
        <p:nvSpPr>
          <p:cNvPr id="3" name="TextBox 2"/>
          <p:cNvSpPr txBox="1"/>
          <p:nvPr/>
        </p:nvSpPr>
        <p:spPr>
          <a:xfrm>
            <a:off x="495361" y="2340472"/>
            <a:ext cx="14131803" cy="2426649"/>
          </a:xfrm>
          <a:prstGeom prst="rect">
            <a:avLst/>
          </a:prstGeom>
          <a:noFill/>
        </p:spPr>
        <p:txBody>
          <a:bodyPr wrap="square" lIns="208620" tIns="104310" rIns="208620" bIns="104310" rtlCol="0">
            <a:spAutoFit/>
          </a:bodyPr>
          <a:lstStyle/>
          <a:p>
            <a:r>
              <a:rPr lang="en-US" sz="2400" dirty="0"/>
              <a:t>Ever since the advent of the integrated circuit in the 1960s, computing has been synonymous with chips of solid silicon. But some researchers have been taking an alternative approach: building liquid computers using DNA and its cousin RNA, the naturally occurring nucleic-acid molecules that encode genetic information inside cells. Rather than encoding ones and zeroes into high and low voltages that switch transistors on and off, the idea is to use high and low concentrations of these molecules to propagate signals through a kind of computational soup.</a:t>
            </a:r>
            <a:endParaRPr lang="ru-RU" sz="2400" dirty="0"/>
          </a:p>
        </p:txBody>
      </p:sp>
      <p:grpSp>
        <p:nvGrpSpPr>
          <p:cNvPr id="14" name="Group 13"/>
          <p:cNvGrpSpPr/>
          <p:nvPr/>
        </p:nvGrpSpPr>
        <p:grpSpPr>
          <a:xfrm>
            <a:off x="360462" y="4644728"/>
            <a:ext cx="6768752" cy="3059750"/>
            <a:chOff x="432470" y="4644728"/>
            <a:chExt cx="6768752" cy="3059750"/>
          </a:xfrm>
        </p:grpSpPr>
        <p:pic>
          <p:nvPicPr>
            <p:cNvPr id="4" name="Picture 3" descr="Diode.png"/>
            <p:cNvPicPr>
              <a:picLocks noChangeAspect="1"/>
            </p:cNvPicPr>
            <p:nvPr/>
          </p:nvPicPr>
          <p:blipFill>
            <a:blip r:embed="rId3" cstate="print"/>
            <a:stretch>
              <a:fillRect/>
            </a:stretch>
          </p:blipFill>
          <p:spPr>
            <a:xfrm>
              <a:off x="432470" y="5940872"/>
              <a:ext cx="6768752" cy="1763606"/>
            </a:xfrm>
            <a:prstGeom prst="rect">
              <a:avLst/>
            </a:prstGeom>
          </p:spPr>
        </p:pic>
        <p:sp>
          <p:nvSpPr>
            <p:cNvPr id="5" name="TextBox 4"/>
            <p:cNvSpPr txBox="1"/>
            <p:nvPr/>
          </p:nvSpPr>
          <p:spPr>
            <a:xfrm>
              <a:off x="432470" y="4644728"/>
              <a:ext cx="6305870" cy="1318653"/>
            </a:xfrm>
            <a:prstGeom prst="rect">
              <a:avLst/>
            </a:prstGeom>
            <a:noFill/>
          </p:spPr>
          <p:txBody>
            <a:bodyPr wrap="square" lIns="208620" tIns="104310" rIns="208620" bIns="104310" rtlCol="0">
              <a:spAutoFit/>
            </a:bodyPr>
            <a:lstStyle/>
            <a:p>
              <a:r>
                <a:rPr lang="en-US" sz="2400" dirty="0">
                  <a:latin typeface="Aharoni" pitchFamily="2" charset="-79"/>
                  <a:cs typeface="Aharoni" pitchFamily="2" charset="-79"/>
                </a:rPr>
                <a:t>Silicon-based computers… </a:t>
              </a:r>
            </a:p>
            <a:p>
              <a:r>
                <a:rPr lang="en-US" sz="2400" dirty="0"/>
                <a:t>… use the semiconductor property of Silicon to encode information in </a:t>
              </a:r>
              <a:r>
                <a:rPr lang="en-US" sz="2400" b="1" dirty="0"/>
                <a:t>binary </a:t>
              </a:r>
              <a:r>
                <a:rPr lang="en-US" sz="2400" dirty="0"/>
                <a:t>(0,1) code.</a:t>
              </a:r>
              <a:endParaRPr lang="ru-RU" sz="2400" dirty="0"/>
            </a:p>
          </p:txBody>
        </p:sp>
      </p:grpSp>
      <p:grpSp>
        <p:nvGrpSpPr>
          <p:cNvPr id="15" name="Group 14"/>
          <p:cNvGrpSpPr/>
          <p:nvPr/>
        </p:nvGrpSpPr>
        <p:grpSpPr>
          <a:xfrm>
            <a:off x="720502" y="4644728"/>
            <a:ext cx="14402023" cy="7897509"/>
            <a:chOff x="720502" y="4644728"/>
            <a:chExt cx="14402023" cy="7897509"/>
          </a:xfrm>
        </p:grpSpPr>
        <p:pic>
          <p:nvPicPr>
            <p:cNvPr id="7" name="Picture 6" descr="DNA_ATCG.png"/>
            <p:cNvPicPr>
              <a:picLocks noChangeAspect="1"/>
            </p:cNvPicPr>
            <p:nvPr/>
          </p:nvPicPr>
          <p:blipFill>
            <a:blip r:embed="rId4" cstate="print"/>
            <a:stretch>
              <a:fillRect/>
            </a:stretch>
          </p:blipFill>
          <p:spPr>
            <a:xfrm>
              <a:off x="9466676" y="5796856"/>
              <a:ext cx="5655849" cy="6745381"/>
            </a:xfrm>
            <a:prstGeom prst="rect">
              <a:avLst/>
            </a:prstGeom>
          </p:spPr>
        </p:pic>
        <p:sp>
          <p:nvSpPr>
            <p:cNvPr id="6" name="TextBox 5"/>
            <p:cNvSpPr txBox="1"/>
            <p:nvPr/>
          </p:nvSpPr>
          <p:spPr>
            <a:xfrm>
              <a:off x="6841182" y="4644728"/>
              <a:ext cx="8281343" cy="1318653"/>
            </a:xfrm>
            <a:prstGeom prst="rect">
              <a:avLst/>
            </a:prstGeom>
            <a:noFill/>
          </p:spPr>
          <p:txBody>
            <a:bodyPr wrap="square" lIns="208620" tIns="104310" rIns="208620" bIns="104310" rtlCol="0">
              <a:spAutoFit/>
            </a:bodyPr>
            <a:lstStyle/>
            <a:p>
              <a:r>
                <a:rPr lang="en-US" sz="2400" dirty="0">
                  <a:latin typeface="Aharoni" pitchFamily="2" charset="-79"/>
                  <a:cs typeface="Aharoni" pitchFamily="2" charset="-79"/>
                </a:rPr>
                <a:t>DNA-based computers… </a:t>
              </a:r>
            </a:p>
            <a:p>
              <a:r>
                <a:rPr lang="en-US" sz="2400" dirty="0">
                  <a:cs typeface="Aharoni" pitchFamily="2" charset="-79"/>
                </a:rPr>
                <a:t>… encode information in </a:t>
              </a:r>
              <a:r>
                <a:rPr lang="en-US" sz="2400" b="1" dirty="0">
                  <a:cs typeface="Aharoni" pitchFamily="2" charset="-79"/>
                </a:rPr>
                <a:t>quaternary </a:t>
              </a:r>
              <a:r>
                <a:rPr lang="en-US" sz="2400" dirty="0">
                  <a:cs typeface="Aharoni" pitchFamily="2" charset="-79"/>
                </a:rPr>
                <a:t>(A,T,C,G) code. Use biochemical reactions for computation. </a:t>
              </a:r>
              <a:endParaRPr lang="ru-RU" sz="2400" dirty="0">
                <a:cs typeface="Aharoni" pitchFamily="2" charset="-79"/>
              </a:endParaRPr>
            </a:p>
          </p:txBody>
        </p:sp>
        <p:sp>
          <p:nvSpPr>
            <p:cNvPr id="8" name="TextBox 7"/>
            <p:cNvSpPr txBox="1"/>
            <p:nvPr/>
          </p:nvSpPr>
          <p:spPr>
            <a:xfrm>
              <a:off x="720502" y="8029104"/>
              <a:ext cx="8613157" cy="2426649"/>
            </a:xfrm>
            <a:prstGeom prst="rect">
              <a:avLst/>
            </a:prstGeom>
            <a:noFill/>
          </p:spPr>
          <p:txBody>
            <a:bodyPr wrap="square" lIns="208620" tIns="104310" rIns="208620" bIns="104310" rtlCol="0">
              <a:spAutoFit/>
            </a:bodyPr>
            <a:lstStyle/>
            <a:p>
              <a:pPr>
                <a:buFont typeface="Arial" pitchFamily="34" charset="0"/>
                <a:buChar char="•"/>
              </a:pPr>
              <a:r>
                <a:rPr lang="en-US" sz="2400" dirty="0"/>
                <a:t> </a:t>
              </a:r>
              <a:r>
                <a:rPr lang="en-US" sz="2400" b="1" dirty="0"/>
                <a:t>1 billion</a:t>
              </a:r>
              <a:r>
                <a:rPr lang="en-US" sz="2400" dirty="0"/>
                <a:t>  times </a:t>
              </a:r>
              <a:r>
                <a:rPr lang="en-US" sz="2400" i="1" dirty="0"/>
                <a:t>more </a:t>
              </a:r>
              <a:r>
                <a:rPr lang="en-US" sz="2400" dirty="0"/>
                <a:t>operations per Joule power than a silicon-based computer</a:t>
              </a:r>
              <a:r>
                <a:rPr lang="en-US" sz="2400" dirty="0" smtClean="0"/>
                <a:t>.</a:t>
              </a:r>
            </a:p>
            <a:p>
              <a:pPr>
                <a:buFont typeface="Arial" pitchFamily="34" charset="0"/>
                <a:buChar char="•"/>
              </a:pPr>
              <a:r>
                <a:rPr lang="en-US" sz="2400" dirty="0"/>
                <a:t> </a:t>
              </a:r>
              <a:r>
                <a:rPr lang="en-US" sz="2400" b="1" dirty="0" smtClean="0"/>
                <a:t>5 grams</a:t>
              </a:r>
              <a:r>
                <a:rPr lang="en-US" sz="2400" dirty="0" smtClean="0"/>
                <a:t> of DNA can fit the </a:t>
              </a:r>
              <a:r>
                <a:rPr lang="en-US" sz="2400" i="1" dirty="0" smtClean="0"/>
                <a:t>Internet</a:t>
              </a:r>
              <a:r>
                <a:rPr lang="en-US" sz="2400" dirty="0" smtClean="0"/>
                <a:t> </a:t>
              </a:r>
              <a:r>
                <a:rPr lang="en-US" sz="2400" b="1" dirty="0" smtClean="0"/>
                <a:t>1000 </a:t>
              </a:r>
              <a:r>
                <a:rPr lang="en-US" sz="2400" dirty="0" smtClean="0"/>
                <a:t>times over</a:t>
              </a:r>
            </a:p>
            <a:p>
              <a:pPr>
                <a:buFont typeface="Arial" pitchFamily="34" charset="0"/>
                <a:buChar char="•"/>
              </a:pPr>
              <a:r>
                <a:rPr lang="en-US" sz="2400" dirty="0"/>
                <a:t> </a:t>
              </a:r>
              <a:r>
                <a:rPr lang="en-US" sz="2400" dirty="0" smtClean="0"/>
                <a:t>Each DNA strand is a microprocessor</a:t>
              </a:r>
            </a:p>
            <a:p>
              <a:pPr>
                <a:buFont typeface="Arial" pitchFamily="34" charset="0"/>
                <a:buChar char="•"/>
              </a:pPr>
              <a:r>
                <a:rPr lang="en-US" sz="2400" dirty="0"/>
                <a:t> </a:t>
              </a:r>
              <a:r>
                <a:rPr lang="en-US" sz="2400" dirty="0" smtClean="0"/>
                <a:t>AND, OR, NOT operations are performed by  </a:t>
              </a:r>
              <a:r>
                <a:rPr lang="en-US" sz="2400" i="1" dirty="0" smtClean="0"/>
                <a:t>cutting</a:t>
              </a:r>
              <a:r>
                <a:rPr lang="en-US" sz="2400" dirty="0" smtClean="0"/>
                <a:t>, </a:t>
              </a:r>
              <a:r>
                <a:rPr lang="en-US" sz="2400" i="1" dirty="0" smtClean="0"/>
                <a:t>linking</a:t>
              </a:r>
              <a:r>
                <a:rPr lang="en-US" sz="2400" dirty="0" smtClean="0"/>
                <a:t>, </a:t>
              </a:r>
              <a:r>
                <a:rPr lang="en-US" sz="2400" i="1" dirty="0" smtClean="0"/>
                <a:t>pasting</a:t>
              </a:r>
              <a:r>
                <a:rPr lang="en-US" sz="2400" dirty="0" smtClean="0"/>
                <a:t>, </a:t>
              </a:r>
              <a:r>
                <a:rPr lang="en-US" sz="2400" i="1" dirty="0" smtClean="0"/>
                <a:t>amplifying</a:t>
              </a:r>
              <a:r>
                <a:rPr lang="en-US" sz="2400" dirty="0" smtClean="0"/>
                <a:t>, or </a:t>
              </a:r>
              <a:r>
                <a:rPr lang="en-US" sz="2400" i="1" dirty="0" smtClean="0"/>
                <a:t>repairing</a:t>
              </a:r>
              <a:r>
                <a:rPr lang="en-US" sz="2400" dirty="0" smtClean="0"/>
                <a:t> DNA</a:t>
              </a:r>
              <a:endParaRPr lang="ru-RU" sz="2400" dirty="0"/>
            </a:p>
          </p:txBody>
        </p:sp>
      </p:grpSp>
      <p:grpSp>
        <p:nvGrpSpPr>
          <p:cNvPr id="16" name="Group 15"/>
          <p:cNvGrpSpPr/>
          <p:nvPr/>
        </p:nvGrpSpPr>
        <p:grpSpPr>
          <a:xfrm>
            <a:off x="360462" y="10621392"/>
            <a:ext cx="7633270" cy="6264697"/>
            <a:chOff x="432470" y="10621392"/>
            <a:chExt cx="7633270" cy="6264697"/>
          </a:xfrm>
        </p:grpSpPr>
        <p:sp>
          <p:nvSpPr>
            <p:cNvPr id="10" name="TextBox 9"/>
            <p:cNvSpPr txBox="1"/>
            <p:nvPr/>
          </p:nvSpPr>
          <p:spPr>
            <a:xfrm>
              <a:off x="432470" y="10621392"/>
              <a:ext cx="7633270" cy="3046988"/>
            </a:xfrm>
            <a:prstGeom prst="rect">
              <a:avLst/>
            </a:prstGeom>
            <a:noFill/>
          </p:spPr>
          <p:txBody>
            <a:bodyPr wrap="square" rtlCol="0">
              <a:spAutoFit/>
            </a:bodyPr>
            <a:lstStyle/>
            <a:p>
              <a:r>
                <a:rPr lang="en-US" sz="2400" dirty="0" smtClean="0">
                  <a:latin typeface="Aharoni" pitchFamily="2" charset="-79"/>
                  <a:cs typeface="Aharoni" pitchFamily="2" charset="-79"/>
                </a:rPr>
                <a:t>A silicon computer chip…</a:t>
              </a:r>
            </a:p>
            <a:p>
              <a:r>
                <a:rPr lang="en-US" sz="2400" dirty="0" smtClean="0"/>
                <a:t>… is made from a silicon crystal by introducing impurities (</a:t>
              </a:r>
              <a:r>
                <a:rPr lang="en-US" sz="2400" i="1" dirty="0" smtClean="0"/>
                <a:t>doping</a:t>
              </a:r>
              <a:r>
                <a:rPr lang="en-US" sz="2400" dirty="0" smtClean="0"/>
                <a:t>).</a:t>
              </a:r>
            </a:p>
            <a:p>
              <a:pPr>
                <a:buFont typeface="Arial" pitchFamily="34" charset="0"/>
                <a:buChar char="•"/>
              </a:pPr>
              <a:r>
                <a:rPr lang="en-US" sz="2400" dirty="0"/>
                <a:t> </a:t>
              </a:r>
              <a:r>
                <a:rPr lang="en-US" sz="2400" b="1" dirty="0" smtClean="0"/>
                <a:t>N-type doping</a:t>
              </a:r>
              <a:r>
                <a:rPr lang="en-US" sz="2400" dirty="0" smtClean="0"/>
                <a:t>: the silicon crystal is imbued with Phosphorous or Arsenic to add extra electrons.</a:t>
              </a:r>
            </a:p>
            <a:p>
              <a:pPr>
                <a:buFont typeface="Arial" pitchFamily="34" charset="0"/>
                <a:buChar char="•"/>
              </a:pPr>
              <a:r>
                <a:rPr lang="en-US" sz="2400" dirty="0"/>
                <a:t> </a:t>
              </a:r>
              <a:r>
                <a:rPr lang="en-US" sz="2400" b="1" dirty="0" smtClean="0"/>
                <a:t>P-type doping</a:t>
              </a:r>
              <a:r>
                <a:rPr lang="en-US" sz="2400" dirty="0" smtClean="0"/>
                <a:t>: Boron or Gallium is the </a:t>
              </a:r>
              <a:r>
                <a:rPr lang="en-US" sz="2400" dirty="0" err="1" smtClean="0"/>
                <a:t>dopant</a:t>
              </a:r>
              <a:r>
                <a:rPr lang="en-US" sz="2400" dirty="0" smtClean="0"/>
                <a:t>. Each have only three electrons, hence when mixed into the silicon lattice they produce holes.</a:t>
              </a:r>
              <a:endParaRPr lang="ru-RU" sz="2400" dirty="0"/>
            </a:p>
          </p:txBody>
        </p:sp>
        <p:pic>
          <p:nvPicPr>
            <p:cNvPr id="12" name="Picture 11" descr="Si_chip_doped.png"/>
            <p:cNvPicPr>
              <a:picLocks noChangeAspect="1"/>
            </p:cNvPicPr>
            <p:nvPr/>
          </p:nvPicPr>
          <p:blipFill>
            <a:blip r:embed="rId5" cstate="print"/>
            <a:stretch>
              <a:fillRect/>
            </a:stretch>
          </p:blipFill>
          <p:spPr>
            <a:xfrm>
              <a:off x="432470" y="13789744"/>
              <a:ext cx="7390404" cy="3096345"/>
            </a:xfrm>
            <a:prstGeom prst="rect">
              <a:avLst/>
            </a:prstGeom>
          </p:spPr>
        </p:pic>
      </p:grpSp>
      <p:grpSp>
        <p:nvGrpSpPr>
          <p:cNvPr id="20" name="Group 19"/>
          <p:cNvGrpSpPr/>
          <p:nvPr/>
        </p:nvGrpSpPr>
        <p:grpSpPr>
          <a:xfrm>
            <a:off x="1" y="12493600"/>
            <a:ext cx="15122524" cy="8322156"/>
            <a:chOff x="1" y="12493600"/>
            <a:chExt cx="15122524" cy="8322156"/>
          </a:xfrm>
        </p:grpSpPr>
        <p:sp>
          <p:nvSpPr>
            <p:cNvPr id="17" name="TextBox 16"/>
            <p:cNvSpPr txBox="1"/>
            <p:nvPr/>
          </p:nvSpPr>
          <p:spPr>
            <a:xfrm>
              <a:off x="8065318" y="12493600"/>
              <a:ext cx="7057207" cy="3046988"/>
            </a:xfrm>
            <a:prstGeom prst="rect">
              <a:avLst/>
            </a:prstGeom>
            <a:noFill/>
          </p:spPr>
          <p:txBody>
            <a:bodyPr wrap="square" rtlCol="0">
              <a:spAutoFit/>
            </a:bodyPr>
            <a:lstStyle/>
            <a:p>
              <a:r>
                <a:rPr lang="en-US" sz="2400" dirty="0" smtClean="0">
                  <a:latin typeface="Aharoni" pitchFamily="2" charset="-79"/>
                  <a:cs typeface="Aharoni" pitchFamily="2" charset="-79"/>
                </a:rPr>
                <a:t>A biochip …</a:t>
              </a:r>
            </a:p>
            <a:p>
              <a:r>
                <a:rPr lang="en-US" sz="2400" dirty="0" smtClean="0"/>
                <a:t>… is a miniaturized laboratory that can perform </a:t>
              </a:r>
              <a:r>
                <a:rPr lang="en-US" sz="2400" b="1" dirty="0" smtClean="0"/>
                <a:t>100,000</a:t>
              </a:r>
              <a:r>
                <a:rPr lang="en-US" sz="2400" dirty="0" smtClean="0"/>
                <a:t> simultaneous biochemical reactions. Biochips are fabricates i</a:t>
              </a:r>
              <a:r>
                <a:rPr lang="en-US" sz="2400" dirty="0" smtClean="0"/>
                <a:t>n </a:t>
              </a:r>
              <a:r>
                <a:rPr lang="en-US" sz="2400" b="1" dirty="0" smtClean="0"/>
                <a:t>two </a:t>
              </a:r>
              <a:r>
                <a:rPr lang="en-US" sz="2400" dirty="0" smtClean="0"/>
                <a:t>ways:</a:t>
              </a:r>
            </a:p>
            <a:p>
              <a:pPr>
                <a:buFont typeface="Arial" pitchFamily="34" charset="0"/>
                <a:buChar char="•"/>
              </a:pPr>
              <a:r>
                <a:rPr lang="en-US" sz="2400" dirty="0"/>
                <a:t> </a:t>
              </a:r>
              <a:r>
                <a:rPr lang="en-US" sz="2400" dirty="0" smtClean="0"/>
                <a:t>In </a:t>
              </a:r>
              <a:r>
                <a:rPr lang="en-US" sz="2400" b="1" dirty="0" smtClean="0"/>
                <a:t>Microarrays</a:t>
              </a:r>
              <a:r>
                <a:rPr lang="en-US" sz="2400" dirty="0" smtClean="0"/>
                <a:t>, a 2D array of </a:t>
              </a:r>
              <a:r>
                <a:rPr lang="en-US" sz="2400" b="1" dirty="0" smtClean="0"/>
                <a:t>DNA </a:t>
              </a:r>
              <a:r>
                <a:rPr lang="en-US" sz="2400" dirty="0" smtClean="0"/>
                <a:t>or </a:t>
              </a:r>
              <a:r>
                <a:rPr lang="en-US" sz="2400" b="1" dirty="0" smtClean="0"/>
                <a:t>proteins</a:t>
              </a:r>
              <a:r>
                <a:rPr lang="en-US" sz="2400" dirty="0" smtClean="0"/>
                <a:t> is arranged on a solid substrate.</a:t>
              </a:r>
              <a:endParaRPr lang="ru-RU" sz="2400" dirty="0" smtClean="0"/>
            </a:p>
            <a:p>
              <a:pPr>
                <a:buFont typeface="Arial" pitchFamily="34" charset="0"/>
                <a:buChar char="•"/>
              </a:pPr>
              <a:r>
                <a:rPr lang="ru-RU" sz="2400" dirty="0"/>
                <a:t> </a:t>
              </a:r>
              <a:r>
                <a:rPr lang="en-US" sz="2400" dirty="0" smtClean="0"/>
                <a:t>In </a:t>
              </a:r>
              <a:r>
                <a:rPr lang="en-US" sz="2400" b="1" dirty="0" err="1" smtClean="0"/>
                <a:t>Microfluidics</a:t>
              </a:r>
              <a:r>
                <a:rPr lang="en-US" sz="2400" dirty="0" smtClean="0"/>
                <a:t>, the behavior of biological fluids is precisely controlled by micro pumps and micro valves. </a:t>
              </a:r>
              <a:endParaRPr lang="ru-RU" sz="2400" dirty="0"/>
            </a:p>
          </p:txBody>
        </p:sp>
        <p:pic>
          <p:nvPicPr>
            <p:cNvPr id="18" name="Picture 17" descr="Biochip_Fabrication_Types.PNG"/>
            <p:cNvPicPr>
              <a:picLocks noChangeAspect="1"/>
            </p:cNvPicPr>
            <p:nvPr/>
          </p:nvPicPr>
          <p:blipFill>
            <a:blip r:embed="rId6" cstate="print"/>
            <a:srcRect t="7951"/>
            <a:stretch>
              <a:fillRect/>
            </a:stretch>
          </p:blipFill>
          <p:spPr>
            <a:xfrm>
              <a:off x="7601924" y="15445928"/>
              <a:ext cx="7520601" cy="3334492"/>
            </a:xfrm>
            <a:prstGeom prst="rect">
              <a:avLst/>
            </a:prstGeom>
          </p:spPr>
        </p:pic>
        <p:sp>
          <p:nvSpPr>
            <p:cNvPr id="19" name="TextBox 18"/>
            <p:cNvSpPr txBox="1"/>
            <p:nvPr/>
          </p:nvSpPr>
          <p:spPr>
            <a:xfrm>
              <a:off x="1" y="17030104"/>
              <a:ext cx="7633270" cy="3785652"/>
            </a:xfrm>
            <a:prstGeom prst="rect">
              <a:avLst/>
            </a:prstGeom>
            <a:noFill/>
          </p:spPr>
          <p:txBody>
            <a:bodyPr wrap="square" numCol="2" rtlCol="0">
              <a:spAutoFit/>
            </a:bodyPr>
            <a:lstStyle/>
            <a:p>
              <a:r>
                <a:rPr lang="en-US" sz="2400" dirty="0" smtClean="0">
                  <a:latin typeface="Aharoni" pitchFamily="2" charset="-79"/>
                  <a:cs typeface="Aharoni" pitchFamily="2" charset="-79"/>
                </a:rPr>
                <a:t>Pros and Cons</a:t>
              </a:r>
            </a:p>
            <a:p>
              <a:pPr>
                <a:buFont typeface="Arial" pitchFamily="34" charset="0"/>
                <a:buChar char="•"/>
              </a:pPr>
              <a:r>
                <a:rPr lang="en-US" sz="2400" dirty="0">
                  <a:cs typeface="Aharoni" pitchFamily="2" charset="-79"/>
                </a:rPr>
                <a:t> </a:t>
              </a:r>
              <a:r>
                <a:rPr lang="en-US" sz="2400" b="1" dirty="0" smtClean="0">
                  <a:cs typeface="Aharoni" pitchFamily="2" charset="-79"/>
                </a:rPr>
                <a:t>Millions</a:t>
              </a:r>
              <a:r>
                <a:rPr lang="en-US" sz="2400" dirty="0" smtClean="0">
                  <a:cs typeface="Aharoni" pitchFamily="2" charset="-79"/>
                </a:rPr>
                <a:t> of operations simultaneously</a:t>
              </a:r>
            </a:p>
            <a:p>
              <a:pPr>
                <a:buFont typeface="Arial" pitchFamily="34" charset="0"/>
                <a:buChar char="•"/>
              </a:pPr>
              <a:r>
                <a:rPr lang="en-US" sz="2400" dirty="0">
                  <a:cs typeface="Aharoni" pitchFamily="2" charset="-79"/>
                </a:rPr>
                <a:t> </a:t>
              </a:r>
              <a:r>
                <a:rPr lang="en-US" sz="2400" dirty="0" smtClean="0">
                  <a:cs typeface="Aharoni" pitchFamily="2" charset="-79"/>
                </a:rPr>
                <a:t>Generate a complete set of potential solutions</a:t>
              </a:r>
            </a:p>
            <a:p>
              <a:pPr>
                <a:buFont typeface="Arial" pitchFamily="34" charset="0"/>
                <a:buChar char="•"/>
              </a:pPr>
              <a:r>
                <a:rPr lang="en-US" sz="2400" dirty="0">
                  <a:cs typeface="Aharoni" pitchFamily="2" charset="-79"/>
                </a:rPr>
                <a:t> </a:t>
              </a:r>
              <a:r>
                <a:rPr lang="en-US" sz="2400" dirty="0" smtClean="0">
                  <a:cs typeface="Aharoni" pitchFamily="2" charset="-79"/>
                </a:rPr>
                <a:t>Could be made small enough to operate inside cells and control their activity</a:t>
              </a:r>
            </a:p>
            <a:p>
              <a:pPr>
                <a:buFont typeface="Arial" pitchFamily="34" charset="0"/>
                <a:buChar char="•"/>
              </a:pPr>
              <a:r>
                <a:rPr lang="en-US" sz="2400" dirty="0">
                  <a:cs typeface="Aharoni" pitchFamily="2" charset="-79"/>
                </a:rPr>
                <a:t> </a:t>
              </a:r>
              <a:r>
                <a:rPr lang="en-US" sz="2400" dirty="0" smtClean="0">
                  <a:cs typeface="Aharoni" pitchFamily="2" charset="-79"/>
                </a:rPr>
                <a:t>Efficiently handle massive amounts of working memory</a:t>
              </a:r>
            </a:p>
            <a:p>
              <a:pPr>
                <a:buFont typeface="Arial" pitchFamily="34" charset="0"/>
                <a:buChar char="•"/>
              </a:pPr>
              <a:r>
                <a:rPr lang="en-US" sz="2400" dirty="0">
                  <a:cs typeface="Aharoni" pitchFamily="2" charset="-79"/>
                </a:rPr>
                <a:t> </a:t>
              </a:r>
              <a:r>
                <a:rPr lang="en-US" sz="2400" dirty="0" smtClean="0">
                  <a:cs typeface="Aharoni" pitchFamily="2" charset="-79"/>
                </a:rPr>
                <a:t>Biochemical reactions take anywhere from minutes to days to complete</a:t>
              </a:r>
            </a:p>
            <a:p>
              <a:pPr>
                <a:buFont typeface="Arial" pitchFamily="34" charset="0"/>
                <a:buChar char="•"/>
              </a:pPr>
              <a:r>
                <a:rPr lang="en-US" sz="2400" dirty="0">
                  <a:cs typeface="Aharoni" pitchFamily="2" charset="-79"/>
                </a:rPr>
                <a:t> </a:t>
              </a:r>
              <a:r>
                <a:rPr lang="en-US" sz="2400" dirty="0" smtClean="0">
                  <a:cs typeface="Aharoni" pitchFamily="2" charset="-79"/>
                </a:rPr>
                <a:t>Generation of solution sets may require impractical amounts of memory</a:t>
              </a:r>
              <a:endParaRPr lang="ru-RU" sz="2400" dirty="0">
                <a:cs typeface="Aharoni" pitchFamily="2" charset="-79"/>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385</Words>
  <Application>Microsoft Office PowerPoint</Application>
  <PresentationFormat>Custom</PresentationFormat>
  <Paragraphs>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Аксентьев</dc:creator>
  <cp:lastModifiedBy>Аксентьев</cp:lastModifiedBy>
  <cp:revision>5</cp:revision>
  <dcterms:created xsi:type="dcterms:W3CDTF">2017-01-18T13:17:56Z</dcterms:created>
  <dcterms:modified xsi:type="dcterms:W3CDTF">2017-01-18T13:57:43Z</dcterms:modified>
</cp:coreProperties>
</file>