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0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3" r:id="rId4"/>
    <p:sldId id="257" r:id="rId5"/>
    <p:sldId id="268" r:id="rId6"/>
    <p:sldId id="269" r:id="rId7"/>
    <p:sldId id="270" r:id="rId8"/>
    <p:sldId id="271" r:id="rId9"/>
    <p:sldId id="273" r:id="rId10"/>
    <p:sldId id="274" r:id="rId11"/>
    <p:sldId id="275" r:id="rId12"/>
    <p:sldId id="261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834"/>
    <a:srgbClr val="1175BA"/>
    <a:srgbClr val="FC4D2C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8"/>
    <p:restoredTop sz="94643"/>
  </p:normalViewPr>
  <p:slideViewPr>
    <p:cSldViewPr snapToGrid="0" snapToObjects="1">
      <p:cViewPr>
        <p:scale>
          <a:sx n="85" d="100"/>
          <a:sy n="85" d="100"/>
        </p:scale>
        <p:origin x="107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236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8DA73-A535-DC46-B8C5-F4A02902A521}" type="datetimeFigureOut">
              <a:rPr lang="en-US" smtClean="0"/>
              <a:t>7/30/18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3A45B-3187-FD47-9D90-B1E431549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05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68B97-3BD1-B141-9152-CEDA376B6996}" type="datetimeFigureOut">
              <a:rPr lang="en-US" smtClean="0"/>
              <a:t>7/30/18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CA97A-0638-E840-8C03-5D0B62C62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40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emf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9"/>
            <a:ext cx="5486401" cy="1902496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321734"/>
            <a:ext cx="695452" cy="28194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3"/>
          <p:cNvSpPr txBox="1">
            <a:spLocks/>
          </p:cNvSpPr>
          <p:nvPr userDrawn="1"/>
        </p:nvSpPr>
        <p:spPr>
          <a:xfrm>
            <a:off x="304800" y="2174204"/>
            <a:ext cx="5486401" cy="19024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1600" baseline="0" dirty="0"/>
              <a:t>Click to edit Master 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E8AD3A4-4820-2E4C-81E4-896B1249D9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91917" y="2783767"/>
            <a:ext cx="3933752" cy="683369"/>
          </a:xfrm>
          <a:prstGeom prst="rect">
            <a:avLst/>
          </a:prstGeom>
        </p:spPr>
      </p:pic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8E4642F-355E-664A-A9CD-33E1EB58A2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57F4BB2-9BD7-B041-A214-166A0900F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D741E29-6654-7641-9F4A-7634C9100D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1032667" y="2020679"/>
            <a:ext cx="1012666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1170A6D-B769-7A49-9882-D0F6834411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A171147-79C9-6043-B278-C8CFA84D1A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(black box) over image(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914400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3B86F26-866C-7A4B-ADCA-5A1C7AC27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608AB9F-C159-5543-B3DB-448627E3E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78B0387-327A-3743-A424-3F90CB1899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161950" y="437323"/>
            <a:ext cx="9730040" cy="5473148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14CFF10-6112-1244-8A99-D935AF3B13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4CBB4AC-DEA7-464C-B58E-6046FFC1A9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9661887-F157-D949-9319-E2E64ED80E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214"/>
            <a:ext cx="6260951" cy="2364385"/>
          </a:xfrm>
        </p:spPr>
        <p:txBody>
          <a:bodyPr anchor="b"/>
          <a:lstStyle>
            <a:lvl1pPr marL="228600"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495773"/>
            <a:ext cx="6260951" cy="1639663"/>
          </a:xfrm>
        </p:spPr>
        <p:txBody>
          <a:bodyPr/>
          <a:lstStyle>
            <a:lvl1pPr marL="22860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FF89-25B9-F548-8F7C-CBACCD28F3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484693" y="6435307"/>
            <a:ext cx="7439377" cy="182880"/>
          </a:xfrm>
        </p:spPr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C565D37-86FA-FA4F-8D56-91174A74D0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4C0D975-D056-D741-8AD2-409B9639F3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594" y="2495773"/>
            <a:ext cx="4163834" cy="72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06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0368" y="2914867"/>
            <a:ext cx="1722792" cy="70146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9202581-C315-EA4A-9096-609DBDA28C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9"/>
            <a:ext cx="5486401" cy="1902496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321734"/>
            <a:ext cx="695452" cy="28194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3"/>
          <p:cNvSpPr txBox="1">
            <a:spLocks/>
          </p:cNvSpPr>
          <p:nvPr userDrawn="1"/>
        </p:nvSpPr>
        <p:spPr>
          <a:xfrm>
            <a:off x="304800" y="2174204"/>
            <a:ext cx="5486401" cy="19024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1600" baseline="0" dirty="0"/>
              <a:t>Click to edit Master title style</a:t>
            </a: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E4562FB-EFBC-944E-B1E7-63D2E94508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71652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CFF9F5A-5293-8942-AAB5-9D4587534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B8CAA46-5E98-4C49-9905-9F7CE5B24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0747ADB-B349-4C43-9E3D-06BB1D87F1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BF4FB9F-31B1-014E-ACEB-E0666E3949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F8271C7-2F8A-244C-864B-70E9C6CD1F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, half-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14DF534-E906-3B4F-B106-60DEC44E0F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37688BA-59BE-6043-8BEF-22613AC106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E9C2C8D-F0F1-7449-832C-45885E7AD1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1D3FBC8-7EB9-8A4D-8FF4-6C45869C09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D449DC5-A4C7-004F-B6D3-A385FAA302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4B4C17A-D322-9344-A228-3D8313C78F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1032667" y="2020679"/>
            <a:ext cx="1012666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E27D4B6-DB6E-B54A-BB85-21C4B9710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>
          <a:xfrm>
            <a:off x="3352800" y="6435307"/>
            <a:ext cx="5571270" cy="182880"/>
          </a:xfrm>
        </p:spPr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1C48352-CB05-C94D-9653-C8D625166A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(black box) over image(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914400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99620BAF-7C82-944B-B823-62174EBAC9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E4C3F81-1286-2343-825E-1C1DC9FFFE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5CB5626-E7DE-0441-8505-C9A949A520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267968" y="450575"/>
            <a:ext cx="9730040" cy="547314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330C856-C7CA-A044-BC14-6EC8D03450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9E50269-F8E6-4148-B80E-0223776D7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60CEE9B-893F-134E-B42A-8D764C992F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5" name="Picture 4" descr="ibm_gry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0367" y="2916935"/>
            <a:ext cx="1737360" cy="7043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5D7D91A-4CE1-3A40-BA57-D0E173DC3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1428205" y="6435307"/>
            <a:ext cx="7410995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DOC ID / </a:t>
            </a:r>
            <a:r>
              <a:rPr lang="de-DE" dirty="0" err="1"/>
              <a:t>Month</a:t>
            </a:r>
            <a:r>
              <a:rPr lang="de-DE" dirty="0"/>
              <a:t> XX, 2018 / © 2018 IBM Corporation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1756ACC-7043-4944-897D-01F139E511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3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6E6EC9F-3CD9-014D-A328-4D8211DDE1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8D33195-21DF-E649-A974-B4C5E928B4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3D0A0AA9-FCBB-3B40-A698-787A4F68C5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, half-imag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20CFB97-BF3F-D44C-91B2-E4F6139B8A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5FC60EE-ECCE-2646-9C9C-2330744AFD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42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83951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8" r:id="rId4"/>
    <p:sldLayoutId id="2147483670" r:id="rId5"/>
    <p:sldLayoutId id="2147483672" r:id="rId6"/>
    <p:sldLayoutId id="2147483673" r:id="rId7"/>
    <p:sldLayoutId id="2147483674" r:id="rId8"/>
    <p:sldLayoutId id="2147483678" r:id="rId9"/>
    <p:sldLayoutId id="2147483679" r:id="rId10"/>
    <p:sldLayoutId id="2147483680" r:id="rId11"/>
    <p:sldLayoutId id="2147483681" r:id="rId12"/>
    <p:sldLayoutId id="2147483684" r:id="rId13"/>
    <p:sldLayoutId id="2147483685" r:id="rId14"/>
    <p:sldLayoutId id="2147483699" r:id="rId15"/>
    <p:sldLayoutId id="2147483687" r:id="rId16"/>
    <p:sldLayoutId id="2147483692" r:id="rId17"/>
    <p:sldLayoutId id="2147483694" r:id="rId18"/>
    <p:sldLayoutId id="2147483696" r:id="rId19"/>
    <p:sldLayoutId id="2147483698" r:id="rId20"/>
    <p:sldLayoutId id="2147483697" r:id="rId21"/>
  </p:sldLayoutIdLst>
  <p:hf hd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DOC ID / Month XX,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3" r:id="rId21"/>
  </p:sldLayoutIdLst>
  <p:hf hd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2B2B2B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image" Target="../media/image11.tiff"/><Relationship Id="rId6" Type="http://schemas.openxmlformats.org/officeDocument/2006/relationships/image" Target="../media/image12.tiff"/><Relationship Id="rId7" Type="http://schemas.openxmlformats.org/officeDocument/2006/relationships/image" Target="../media/image13.tiff"/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6260951" cy="2912533"/>
          </a:xfrm>
        </p:spPr>
        <p:txBody>
          <a:bodyPr/>
          <a:lstStyle/>
          <a:p>
            <a:r>
              <a:rPr lang="en-US" sz="4800" dirty="0" smtClean="0"/>
              <a:t>Walking on a Cloud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39239"/>
            <a:ext cx="6260951" cy="16396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Alexander Al Basosi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 smtClean="0"/>
              <a:t>Blockchain</a:t>
            </a:r>
            <a:r>
              <a:rPr lang="en-US" dirty="0" smtClean="0"/>
              <a:t> Developer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err="1" smtClean="0"/>
              <a:t>alexander.al.basosi@ae.ibm.com</a:t>
            </a: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84693" y="6435307"/>
            <a:ext cx="7439377" cy="182880"/>
          </a:xfrm>
        </p:spPr>
        <p:txBody>
          <a:bodyPr/>
          <a:lstStyle/>
          <a:p>
            <a:r>
              <a:rPr lang="en-US" dirty="0" smtClean="0"/>
              <a:t>Walking on a Cloud / August 02, </a:t>
            </a:r>
            <a:r>
              <a:rPr lang="en-US" dirty="0"/>
              <a:t>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967117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Walking on a Cloud / August 02, 2018 / © 2018 IBM Corporation</a:t>
            </a:r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="" xmlns:a16="http://schemas.microsoft.com/office/drawing/2014/main" id="{96ECBF50-6F8F-4748-A658-12E4B3B24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03" y="2556175"/>
            <a:ext cx="11027102" cy="1969525"/>
          </a:xfrm>
        </p:spPr>
        <p:txBody>
          <a:bodyPr/>
          <a:lstStyle/>
          <a:p>
            <a:pPr algn="ctr"/>
            <a:r>
              <a:rPr lang="en-GB" dirty="0" smtClean="0">
                <a:latin typeface="IBM Plex Sans" panose="020B0503050000000000" pitchFamily="34" charset="0"/>
              </a:rPr>
              <a:t>Download this Repository:</a:t>
            </a:r>
            <a:r>
              <a:rPr lang="en-GB" dirty="0">
                <a:latin typeface="IBM Plex Sans" panose="020B0503050000000000" pitchFamily="34" charset="0"/>
              </a:rPr>
              <a:t/>
            </a:r>
            <a:br>
              <a:rPr lang="en-GB" dirty="0">
                <a:latin typeface="IBM Plex Sans" panose="020B0503050000000000" pitchFamily="34" charset="0"/>
              </a:rPr>
            </a:br>
            <a:r>
              <a:rPr lang="en-GB" dirty="0">
                <a:latin typeface="IBM Plex Sans" panose="020B0503050000000000" pitchFamily="34" charset="0"/>
              </a:rPr>
              <a:t/>
            </a:r>
            <a:br>
              <a:rPr lang="en-GB" dirty="0">
                <a:latin typeface="IBM Plex Sans" panose="020B0503050000000000" pitchFamily="34" charset="0"/>
              </a:rPr>
            </a:br>
            <a:r>
              <a:rPr lang="en-GB" dirty="0">
                <a:latin typeface="IBM Plex Sans" panose="020B0503050000000000" pitchFamily="34" charset="0"/>
              </a:rPr>
              <a:t>https://</a:t>
            </a:r>
            <a:r>
              <a:rPr lang="en-GB" dirty="0" smtClean="0">
                <a:latin typeface="IBM Plex Sans" panose="020B0503050000000000" pitchFamily="34" charset="0"/>
              </a:rPr>
              <a:t>github.com/</a:t>
            </a:r>
            <a:r>
              <a:rPr lang="en-GB" dirty="0" err="1" smtClean="0">
                <a:latin typeface="IBM Plex Sans" panose="020B0503050000000000" pitchFamily="34" charset="0"/>
              </a:rPr>
              <a:t>AlexAlBasosi</a:t>
            </a:r>
            <a:r>
              <a:rPr lang="en-GB" dirty="0" smtClean="0">
                <a:latin typeface="IBM Plex Sans" panose="020B0503050000000000" pitchFamily="34" charset="0"/>
              </a:rPr>
              <a:t>/</a:t>
            </a:r>
            <a:r>
              <a:rPr lang="en-GB" dirty="0" err="1" smtClean="0">
                <a:latin typeface="IBM Plex Sans" panose="020B0503050000000000" pitchFamily="34" charset="0"/>
              </a:rPr>
              <a:t>WalkingOnACloud</a:t>
            </a:r>
            <a:r>
              <a:rPr lang="en-GB" dirty="0">
                <a:latin typeface="IBM Plex Sans" panose="020B0503050000000000" pitchFamily="34" charset="0"/>
              </a:rPr>
              <a:t/>
            </a:r>
            <a:br>
              <a:rPr lang="en-GB" dirty="0">
                <a:latin typeface="IBM Plex Sans" panose="020B0503050000000000" pitchFamily="34" charset="0"/>
              </a:rPr>
            </a:br>
            <a:r>
              <a:rPr lang="en-US" sz="2400" dirty="0">
                <a:latin typeface="IBM Plex Sans" panose="020B0503050000000000" pitchFamily="34" charset="0"/>
              </a:rPr>
              <a:t/>
            </a:r>
            <a:br>
              <a:rPr lang="en-US" sz="2400" dirty="0">
                <a:latin typeface="IBM Plex Sans" panose="020B0503050000000000" pitchFamily="34" charset="0"/>
              </a:rPr>
            </a:br>
            <a:r>
              <a:rPr lang="en-US" sz="2400" dirty="0">
                <a:latin typeface="IBM Plex Sans" panose="020B0503050000000000" pitchFamily="34" charset="0"/>
              </a:rPr>
              <a:t/>
            </a:r>
            <a:br>
              <a:rPr lang="en-US" sz="2400" dirty="0">
                <a:latin typeface="IBM Plex Sans" panose="020B0503050000000000" pitchFamily="34" charset="0"/>
              </a:rPr>
            </a:br>
            <a:r>
              <a:rPr lang="en-US" sz="2400" dirty="0">
                <a:latin typeface="IBM Plex Sans Text" panose="020B0603050000000000" pitchFamily="34" charset="0"/>
              </a:rPr>
              <a:t/>
            </a:r>
            <a:br>
              <a:rPr lang="en-US" sz="2400" dirty="0">
                <a:latin typeface="IBM Plex Sans Text" panose="020B0603050000000000" pitchFamily="34" charset="0"/>
              </a:rPr>
            </a:br>
            <a:endParaRPr lang="en-US" sz="2400" dirty="0">
              <a:latin typeface="IBM Plex Sans Text" panose="020B060305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552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/>
          <p:cNvPicPr>
            <a:picLocks noGrp="1" noChangeAspect="1"/>
          </p:cNvPicPr>
          <p:nvPr>
            <p:ph sz="quarter" idx="17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3210" y="3428999"/>
            <a:ext cx="6098790" cy="342900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948266" y="1463041"/>
            <a:ext cx="4842933" cy="465164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ibm.biz</a:t>
            </a:r>
            <a:r>
              <a:rPr lang="en-US" dirty="0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AlexAlBasosi</a:t>
            </a:r>
            <a:endParaRPr lang="en-US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twitter.com</a:t>
            </a:r>
            <a:r>
              <a:rPr lang="en-US" dirty="0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AlexAlBasosi</a:t>
            </a:r>
            <a:endParaRPr lang="en-US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github.com</a:t>
            </a:r>
            <a:r>
              <a:rPr lang="en-US" dirty="0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AlexAlBasosi</a:t>
            </a:r>
            <a:endParaRPr lang="en-US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developer.ibm.com</a:t>
            </a:r>
            <a:r>
              <a:rPr lang="en-US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/code</a:t>
            </a:r>
          </a:p>
          <a:p>
            <a:endParaRPr lang="en-US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3047999" cy="3429000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Walking on a Cloud / August 02, 2018 / © 2018 IBM Corporation</a:t>
            </a:r>
            <a:endParaRPr lang="en-US" dirty="0"/>
          </a:p>
        </p:txBody>
      </p:sp>
      <p:pic>
        <p:nvPicPr>
          <p:cNvPr id="10" name="Picture 23" descr="Picture 2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95" y="1690067"/>
            <a:ext cx="328615" cy="139895"/>
          </a:xfrm>
          <a:prstGeom prst="rect">
            <a:avLst/>
          </a:prstGeom>
          <a:noFill/>
          <a:ln w="12700">
            <a:miter lim="400000"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95" y="2296298"/>
            <a:ext cx="314325" cy="3143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95" y="2985131"/>
            <a:ext cx="297043" cy="297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95" y="3655764"/>
            <a:ext cx="289476" cy="28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7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Walking on a Cloud / August 02,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07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268225"/>
            <a:ext cx="7739271" cy="5870532"/>
          </a:xfrm>
        </p:spPr>
        <p:txBody>
          <a:bodyPr anchor="ctr" anchorCtr="0"/>
          <a:lstStyle/>
          <a:p>
            <a:r>
              <a:rPr lang="en-US" sz="5867" dirty="0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Introduction to </a:t>
            </a:r>
            <a:r>
              <a:rPr lang="en-US" sz="5867" dirty="0" smtClean="0">
                <a:solidFill>
                  <a:schemeClr val="accent3"/>
                </a:solidFill>
                <a:latin typeface="IBM Plex Sans" charset="0"/>
                <a:ea typeface="IBM Plex Sans" charset="0"/>
                <a:cs typeface="IBM Plex Sans" charset="0"/>
              </a:rPr>
              <a:t>cloud-based programming </a:t>
            </a:r>
            <a:r>
              <a:rPr lang="en-US" sz="5867" dirty="0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with IBM Cloud.</a:t>
            </a:r>
            <a:endParaRPr lang="en-US" sz="5867" dirty="0">
              <a:solidFill>
                <a:schemeClr val="accent3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Walking on a Cloud / August 02,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0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847763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There </a:t>
            </a:r>
            <a:r>
              <a:rPr lang="en-US" dirty="0"/>
              <a:t>was an estimate of 3.5 billion internet users worldwide in 2016. </a:t>
            </a:r>
            <a:r>
              <a:rPr lang="en-US" dirty="0" smtClean="0">
                <a:solidFill>
                  <a:schemeClr val="accent3"/>
                </a:solidFill>
              </a:rPr>
              <a:t>This means about 45 percent of the global population accessed the internet that year.</a:t>
            </a:r>
            <a:r>
              <a:rPr lang="en-US" dirty="0">
                <a:solidFill>
                  <a:schemeClr val="accent3"/>
                </a:solidFill>
              </a:rPr>
              <a:t/>
            </a:r>
            <a:br>
              <a:rPr lang="en-US" dirty="0">
                <a:solidFill>
                  <a:schemeClr val="accent3"/>
                </a:solidFill>
              </a:rPr>
            </a:b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Walking on a Cloud / August 02,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81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Walking on a Cloud / August 02, 2018 / © 2018 IBM Corporation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347" y="699189"/>
            <a:ext cx="7184661" cy="582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Walking on a Cloud / August 02, 2018 / © 2018 IBM Corporation</a:t>
            </a:r>
            <a:endParaRPr lang="en-US" dirty="0"/>
          </a:p>
        </p:txBody>
      </p:sp>
      <p:sp>
        <p:nvSpPr>
          <p:cNvPr id="4" name="object 3"/>
          <p:cNvSpPr txBox="1">
            <a:spLocks/>
          </p:cNvSpPr>
          <p:nvPr/>
        </p:nvSpPr>
        <p:spPr>
          <a:xfrm>
            <a:off x="3474609" y="1385612"/>
            <a:ext cx="5211445" cy="3517630"/>
          </a:xfrm>
          <a:prstGeom prst="rect">
            <a:avLst/>
          </a:prstGeom>
        </p:spPr>
        <p:txBody>
          <a:bodyPr vert="horz" wrap="square" lIns="0" tIns="377190" rIns="0" bIns="0" rtlCol="0">
            <a:sp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2B2B2B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1160780">
              <a:lnSpc>
                <a:spcPct val="100000"/>
              </a:lnSpc>
              <a:spcBef>
                <a:spcPts val="2970"/>
              </a:spcBef>
            </a:pPr>
            <a:r>
              <a:rPr lang="en-US" sz="8800" spc="-465" dirty="0" smtClean="0">
                <a:solidFill>
                  <a:srgbClr val="FC4D2C"/>
                </a:solidFill>
              </a:rPr>
              <a:t>	HTML</a:t>
            </a:r>
          </a:p>
          <a:p>
            <a:pPr marL="12700" marR="5080" algn="ctr">
              <a:lnSpc>
                <a:spcPts val="4100"/>
              </a:lnSpc>
              <a:spcBef>
                <a:spcPts val="1580"/>
              </a:spcBef>
            </a:pPr>
            <a:r>
              <a:rPr lang="en-US" sz="3600" i="1" spc="-5" dirty="0" smtClean="0">
                <a:solidFill>
                  <a:srgbClr val="666666"/>
                </a:solidFill>
                <a:latin typeface="Georgia"/>
                <a:cs typeface="Georgia"/>
              </a:rPr>
              <a:t>Markup </a:t>
            </a:r>
            <a:r>
              <a:rPr lang="en-US" sz="3600" i="1" dirty="0" smtClean="0">
                <a:solidFill>
                  <a:srgbClr val="666666"/>
                </a:solidFill>
                <a:latin typeface="Georgia"/>
                <a:cs typeface="Georgia"/>
              </a:rPr>
              <a:t>language </a:t>
            </a:r>
            <a:r>
              <a:rPr lang="en-US" sz="3600" i="1" spc="-5" dirty="0" smtClean="0">
                <a:solidFill>
                  <a:srgbClr val="666666"/>
                </a:solidFill>
                <a:latin typeface="Georgia"/>
                <a:cs typeface="Georgia"/>
              </a:rPr>
              <a:t>to</a:t>
            </a:r>
            <a:r>
              <a:rPr lang="en-US" sz="3600" i="1" spc="-100" dirty="0" smtClean="0">
                <a:solidFill>
                  <a:srgbClr val="666666"/>
                </a:solidFill>
                <a:latin typeface="Georgia"/>
                <a:cs typeface="Georgia"/>
              </a:rPr>
              <a:t> </a:t>
            </a:r>
            <a:r>
              <a:rPr lang="en-US" sz="3600" i="1" dirty="0" smtClean="0">
                <a:solidFill>
                  <a:srgbClr val="666666"/>
                </a:solidFill>
                <a:latin typeface="Georgia"/>
                <a:cs typeface="Georgia"/>
              </a:rPr>
              <a:t>give  </a:t>
            </a:r>
            <a:r>
              <a:rPr lang="en-US" sz="3600" i="1" spc="-5" dirty="0" smtClean="0">
                <a:solidFill>
                  <a:srgbClr val="666666"/>
                </a:solidFill>
                <a:latin typeface="Georgia"/>
                <a:cs typeface="Georgia"/>
              </a:rPr>
              <a:t>content structure and  meaning.</a:t>
            </a:r>
            <a:endParaRPr lang="en-US" sz="36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327212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Walking on a Cloud / August 02, 2018 / © 2018 IBM Corporation</a:t>
            </a:r>
            <a:endParaRPr lang="en-US" dirty="0"/>
          </a:p>
        </p:txBody>
      </p:sp>
      <p:sp>
        <p:nvSpPr>
          <p:cNvPr id="4" name="object 3"/>
          <p:cNvSpPr txBox="1">
            <a:spLocks/>
          </p:cNvSpPr>
          <p:nvPr/>
        </p:nvSpPr>
        <p:spPr>
          <a:xfrm>
            <a:off x="3474609" y="1385612"/>
            <a:ext cx="5211445" cy="3517630"/>
          </a:xfrm>
          <a:prstGeom prst="rect">
            <a:avLst/>
          </a:prstGeom>
        </p:spPr>
        <p:txBody>
          <a:bodyPr vert="horz" wrap="square" lIns="0" tIns="377190" rIns="0" bIns="0" rtlCol="0">
            <a:sp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2B2B2B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1160780">
              <a:lnSpc>
                <a:spcPct val="100000"/>
              </a:lnSpc>
              <a:spcBef>
                <a:spcPts val="2970"/>
              </a:spcBef>
            </a:pPr>
            <a:r>
              <a:rPr lang="en-US" sz="8800" spc="-465" dirty="0" smtClean="0"/>
              <a:t>  </a:t>
            </a:r>
            <a:r>
              <a:rPr lang="en-US" sz="8800" spc="-465" dirty="0" smtClean="0">
                <a:solidFill>
                  <a:srgbClr val="1175BA"/>
                </a:solidFill>
              </a:rPr>
              <a:t>CSS</a:t>
            </a:r>
          </a:p>
          <a:p>
            <a:pPr marL="12700" marR="5080" algn="ctr">
              <a:lnSpc>
                <a:spcPts val="4100"/>
              </a:lnSpc>
              <a:spcBef>
                <a:spcPts val="1580"/>
              </a:spcBef>
            </a:pPr>
            <a:r>
              <a:rPr lang="en-US" sz="3600" i="1" spc="-5" dirty="0">
                <a:solidFill>
                  <a:srgbClr val="666666"/>
                </a:solidFill>
                <a:latin typeface="Georgia"/>
                <a:cs typeface="Georgia"/>
              </a:rPr>
              <a:t>Presentation language</a:t>
            </a:r>
            <a:r>
              <a:rPr lang="en-US" sz="3600" i="1" spc="-45" dirty="0">
                <a:solidFill>
                  <a:srgbClr val="666666"/>
                </a:solidFill>
                <a:latin typeface="Georgia"/>
                <a:cs typeface="Georgia"/>
              </a:rPr>
              <a:t> </a:t>
            </a:r>
            <a:r>
              <a:rPr lang="en-US" sz="3600" i="1" spc="-5" dirty="0">
                <a:solidFill>
                  <a:srgbClr val="666666"/>
                </a:solidFill>
                <a:latin typeface="Georgia"/>
                <a:cs typeface="Georgia"/>
              </a:rPr>
              <a:t>to  give </a:t>
            </a:r>
            <a:r>
              <a:rPr lang="en-US" sz="3600" i="1" dirty="0">
                <a:solidFill>
                  <a:srgbClr val="666666"/>
                </a:solidFill>
                <a:latin typeface="Georgia"/>
                <a:cs typeface="Georgia"/>
              </a:rPr>
              <a:t>content </a:t>
            </a:r>
            <a:r>
              <a:rPr lang="en-US" sz="3600" i="1" spc="-5" dirty="0">
                <a:solidFill>
                  <a:srgbClr val="666666"/>
                </a:solidFill>
                <a:latin typeface="Georgia"/>
                <a:cs typeface="Georgia"/>
              </a:rPr>
              <a:t>style </a:t>
            </a:r>
            <a:r>
              <a:rPr lang="en-US" sz="3600" i="1" dirty="0">
                <a:solidFill>
                  <a:srgbClr val="666666"/>
                </a:solidFill>
                <a:latin typeface="Georgia"/>
                <a:cs typeface="Georgia"/>
              </a:rPr>
              <a:t>and  appearance.</a:t>
            </a:r>
            <a:endParaRPr lang="en-US" sz="36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87708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Walking on a Cloud / August 02, 2018 / © 2018 IBM Corporation</a:t>
            </a:r>
            <a:endParaRPr lang="en-US" dirty="0"/>
          </a:p>
        </p:txBody>
      </p:sp>
      <p:sp>
        <p:nvSpPr>
          <p:cNvPr id="4" name="object 3"/>
          <p:cNvSpPr txBox="1">
            <a:spLocks/>
          </p:cNvSpPr>
          <p:nvPr/>
        </p:nvSpPr>
        <p:spPr>
          <a:xfrm>
            <a:off x="3474609" y="1385612"/>
            <a:ext cx="5211445" cy="3517630"/>
          </a:xfrm>
          <a:prstGeom prst="rect">
            <a:avLst/>
          </a:prstGeom>
        </p:spPr>
        <p:txBody>
          <a:bodyPr vert="horz" wrap="square" lIns="0" tIns="377190" rIns="0" bIns="0" rtlCol="0">
            <a:sp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2B2B2B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1160780">
              <a:lnSpc>
                <a:spcPct val="100000"/>
              </a:lnSpc>
              <a:spcBef>
                <a:spcPts val="2970"/>
              </a:spcBef>
            </a:pPr>
            <a:r>
              <a:rPr lang="en-US" sz="8800" spc="-465" dirty="0" smtClean="0"/>
              <a:t>    </a:t>
            </a:r>
            <a:r>
              <a:rPr lang="en-US" sz="8800" spc="-465" dirty="0" smtClean="0">
                <a:solidFill>
                  <a:srgbClr val="F9A834"/>
                </a:solidFill>
              </a:rPr>
              <a:t>JS</a:t>
            </a:r>
          </a:p>
          <a:p>
            <a:pPr marL="12700" marR="5080" algn="ctr">
              <a:lnSpc>
                <a:spcPts val="4100"/>
              </a:lnSpc>
              <a:spcBef>
                <a:spcPts val="1580"/>
              </a:spcBef>
            </a:pPr>
            <a:r>
              <a:rPr lang="en-US" sz="3600" i="1" spc="-5" dirty="0" smtClean="0">
                <a:solidFill>
                  <a:srgbClr val="666666"/>
                </a:solidFill>
                <a:latin typeface="Georgia"/>
                <a:cs typeface="Georgia"/>
              </a:rPr>
              <a:t>Programming language</a:t>
            </a:r>
            <a:r>
              <a:rPr lang="en-US" sz="3600" i="1" spc="-45" dirty="0" smtClean="0">
                <a:solidFill>
                  <a:srgbClr val="666666"/>
                </a:solidFill>
                <a:latin typeface="Georgia"/>
                <a:cs typeface="Georgia"/>
              </a:rPr>
              <a:t> </a:t>
            </a:r>
            <a:r>
              <a:rPr lang="en-US" sz="3600" i="1" spc="-5" dirty="0">
                <a:solidFill>
                  <a:srgbClr val="666666"/>
                </a:solidFill>
                <a:latin typeface="Georgia"/>
                <a:cs typeface="Georgia"/>
              </a:rPr>
              <a:t>to </a:t>
            </a:r>
            <a:r>
              <a:rPr lang="en-US" sz="3600" i="1" spc="-5" dirty="0" smtClean="0">
                <a:solidFill>
                  <a:srgbClr val="666666"/>
                </a:solidFill>
                <a:latin typeface="Georgia"/>
                <a:cs typeface="Georgia"/>
              </a:rPr>
              <a:t>give </a:t>
            </a:r>
            <a:r>
              <a:rPr lang="en-US" sz="3600" i="1" dirty="0" smtClean="0">
                <a:solidFill>
                  <a:srgbClr val="666666"/>
                </a:solidFill>
                <a:latin typeface="Georgia"/>
                <a:cs typeface="Georgia"/>
              </a:rPr>
              <a:t>functionality within web browsers.</a:t>
            </a:r>
            <a:endParaRPr lang="en-US" sz="36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05112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Walking on a Cloud / August 02, 2018 / © 2018 IBM Corporation</a:t>
            </a:r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="" xmlns:a16="http://schemas.microsoft.com/office/drawing/2014/main" id="{D51190C4-53B6-46DF-827A-4A782A16C3CF}"/>
              </a:ext>
            </a:extLst>
          </p:cNvPr>
          <p:cNvSpPr txBox="1">
            <a:spLocks/>
          </p:cNvSpPr>
          <p:nvPr/>
        </p:nvSpPr>
        <p:spPr>
          <a:xfrm>
            <a:off x="905450" y="646280"/>
            <a:ext cx="11027102" cy="573124"/>
          </a:xfrm>
          <a:prstGeom prst="rect">
            <a:avLst/>
          </a:prstGeom>
        </p:spPr>
        <p:txBody>
          <a:bodyPr/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2B2B2B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GB" smtClean="0">
                <a:solidFill>
                  <a:srgbClr val="5AAAFA"/>
                </a:solidFill>
                <a:latin typeface="IBM Plex Sans" panose="020B0503050000000000" pitchFamily="34" charset="0"/>
              </a:rPr>
              <a:t>Introducing IBM Cloud</a:t>
            </a:r>
            <a:endParaRPr lang="en-US" dirty="0">
              <a:latin typeface="IBM Plex Sans" panose="020B0503050000000000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AB2E365-AED6-4724-BCDB-7A5930DB5E09}"/>
              </a:ext>
            </a:extLst>
          </p:cNvPr>
          <p:cNvSpPr txBox="1">
            <a:spLocks/>
          </p:cNvSpPr>
          <p:nvPr/>
        </p:nvSpPr>
        <p:spPr>
          <a:xfrm>
            <a:off x="905450" y="1219200"/>
            <a:ext cx="11027788" cy="784225"/>
          </a:xfrm>
          <a:prstGeom prst="rect">
            <a:avLst/>
          </a:prstGeom>
        </p:spPr>
        <p:txBody>
          <a:bodyPr/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1467"/>
              </a:spcBef>
              <a:buFont typeface="Arial"/>
              <a:buNone/>
              <a:defRPr sz="1867" kern="120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–"/>
              <a:defRPr sz="1867" kern="120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•"/>
              <a:defRPr sz="1867" kern="120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–"/>
              <a:defRPr sz="1867" kern="120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»"/>
              <a:defRPr sz="1867" kern="120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>
                <a:solidFill>
                  <a:srgbClr val="1C3649"/>
                </a:solidFill>
                <a:latin typeface="IBM Plex Sans" panose="020B0503050000000000" pitchFamily="34" charset="0"/>
              </a:rPr>
              <a:t>A platform for the world’s ideas</a:t>
            </a:r>
            <a:endParaRPr lang="en-GB" sz="1050" smtClean="0">
              <a:solidFill>
                <a:srgbClr val="1C3649"/>
              </a:solidFill>
              <a:latin typeface="IBM Plex Sans" panose="020B0503050000000000" pitchFamily="34" charset="0"/>
              <a:ea typeface="HelvNeue Bold for IBM"/>
              <a:cs typeface="HelvNeue Bold for IBM"/>
              <a:sym typeface="HelvNeue Bold for IBM"/>
            </a:endParaRPr>
          </a:p>
          <a:p>
            <a:endParaRPr lang="en-US" b="1" dirty="0">
              <a:latin typeface="IBM Plex Sans" panose="020B0503050000000000" pitchFamily="34" charset="0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="" xmlns:a16="http://schemas.microsoft.com/office/drawing/2014/main" id="{B8CF50F1-0B8F-496F-BDDC-94CF2098D9C9}"/>
              </a:ext>
            </a:extLst>
          </p:cNvPr>
          <p:cNvSpPr txBox="1">
            <a:spLocks/>
          </p:cNvSpPr>
          <p:nvPr/>
        </p:nvSpPr>
        <p:spPr>
          <a:xfrm>
            <a:off x="905450" y="2003426"/>
            <a:ext cx="7234940" cy="1999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1467"/>
              </a:spcBef>
              <a:buFont typeface="Arial"/>
              <a:buNone/>
              <a:defRPr sz="1867" kern="120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–"/>
              <a:defRPr sz="1867" kern="120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•"/>
              <a:defRPr sz="1867" kern="120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–"/>
              <a:defRPr sz="1867" kern="120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»"/>
              <a:defRPr sz="1867" kern="120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smtClean="0">
                <a:latin typeface="IBM Plex Sans" panose="020B0503050000000000" pitchFamily="34" charset="0"/>
              </a:rPr>
              <a:t>Bringing together infrastructure and platform services, IBM Cloud is the home of 170+ unique services, including offerings like IBM Watson and Weather.com, and millions of running applications, containers, servers, and more.</a:t>
            </a:r>
          </a:p>
          <a:p>
            <a:pPr>
              <a:lnSpc>
                <a:spcPct val="150000"/>
              </a:lnSpc>
            </a:pPr>
            <a:endParaRPr lang="en-GB" smtClean="0">
              <a:latin typeface="IBM Plex Sans" panose="020B0503050000000000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IBM Plex Sans" panose="020B050305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8DAC38E-D218-49B8-8888-503F8FF307E2}"/>
              </a:ext>
            </a:extLst>
          </p:cNvPr>
          <p:cNvSpPr/>
          <p:nvPr/>
        </p:nvSpPr>
        <p:spPr>
          <a:xfrm>
            <a:off x="905450" y="4128283"/>
            <a:ext cx="11027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IBM Plex Sans" panose="020B0503050000000000" pitchFamily="34" charset="0"/>
              </a:rPr>
              <a:t>Used by over a million developers making over a billion API calls a day and starting over a 100,000 apps a month. Welcoming over 2,000 new users everyday to the largest Cloud Foundry deployment.</a:t>
            </a:r>
            <a:endParaRPr lang="en-US" dirty="0">
              <a:solidFill>
                <a:srgbClr val="5AAAFA"/>
              </a:solidFill>
              <a:latin typeface="IBM Plex Sans" panose="020B050305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AADE47C-9CAF-4991-B39B-34C3F7BF9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524" y="334046"/>
            <a:ext cx="4434476" cy="415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16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Walking on a Cloud / August 02, 2018 / © 2018 IBM Corporation</a:t>
            </a:r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="" xmlns:a16="http://schemas.microsoft.com/office/drawing/2014/main" id="{96ECBF50-6F8F-4748-A658-12E4B3B24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03" y="2556175"/>
            <a:ext cx="11027102" cy="1969525"/>
          </a:xfrm>
        </p:spPr>
        <p:txBody>
          <a:bodyPr/>
          <a:lstStyle/>
          <a:p>
            <a:pPr algn="ctr"/>
            <a:r>
              <a:rPr lang="en-GB" dirty="0">
                <a:latin typeface="IBM Plex Sans" panose="020B0503050000000000" pitchFamily="34" charset="0"/>
              </a:rPr>
              <a:t>Sign up for IBM </a:t>
            </a:r>
            <a:r>
              <a:rPr lang="en-GB" b="1" dirty="0">
                <a:latin typeface="IBM Plex Sans" panose="020B0503050000000000" pitchFamily="34" charset="0"/>
              </a:rPr>
              <a:t>Cloud</a:t>
            </a:r>
            <a:br>
              <a:rPr lang="en-GB" b="1" dirty="0">
                <a:latin typeface="IBM Plex Sans" panose="020B0503050000000000" pitchFamily="34" charset="0"/>
              </a:rPr>
            </a:br>
            <a:r>
              <a:rPr lang="en-GB" b="1" dirty="0">
                <a:latin typeface="IBM Plex Sans" panose="020B0503050000000000" pitchFamily="34" charset="0"/>
              </a:rPr>
              <a:t/>
            </a:r>
            <a:br>
              <a:rPr lang="en-GB" b="1" dirty="0">
                <a:latin typeface="IBM Plex Sans" panose="020B0503050000000000" pitchFamily="34" charset="0"/>
              </a:rPr>
            </a:br>
            <a:r>
              <a:rPr lang="en-US" dirty="0" err="1" smtClean="0"/>
              <a:t>ibm.biz</a:t>
            </a:r>
            <a:r>
              <a:rPr lang="en-US" dirty="0" smtClean="0"/>
              <a:t>/</a:t>
            </a:r>
            <a:r>
              <a:rPr lang="en-US" dirty="0" err="1" smtClean="0"/>
              <a:t>WalkingOnACloud</a:t>
            </a:r>
            <a:r>
              <a:rPr lang="en-GB" b="1" dirty="0">
                <a:latin typeface="IBM Plex Sans" panose="020B0503050000000000" pitchFamily="34" charset="0"/>
              </a:rPr>
              <a:t/>
            </a:r>
            <a:br>
              <a:rPr lang="en-GB" b="1" dirty="0">
                <a:latin typeface="IBM Plex Sans" panose="020B0503050000000000" pitchFamily="34" charset="0"/>
              </a:rPr>
            </a:br>
            <a:r>
              <a:rPr lang="en-US" sz="2400" dirty="0">
                <a:latin typeface="IBM Plex Sans" panose="020B0503050000000000" pitchFamily="34" charset="0"/>
              </a:rPr>
              <a:t/>
            </a:r>
            <a:br>
              <a:rPr lang="en-US" sz="2400" dirty="0">
                <a:latin typeface="IBM Plex Sans" panose="020B0503050000000000" pitchFamily="34" charset="0"/>
              </a:rPr>
            </a:br>
            <a:r>
              <a:rPr lang="en-US" sz="2400" dirty="0">
                <a:latin typeface="IBM Plex Sans" panose="020B0503050000000000" pitchFamily="34" charset="0"/>
              </a:rPr>
              <a:t/>
            </a:r>
            <a:br>
              <a:rPr lang="en-US" sz="2400" dirty="0">
                <a:latin typeface="IBM Plex Sans" panose="020B0503050000000000" pitchFamily="34" charset="0"/>
              </a:rPr>
            </a:br>
            <a:r>
              <a:rPr lang="en-US" sz="2400" dirty="0">
                <a:latin typeface="IBM Plex Sans" panose="020B0503050000000000" pitchFamily="34" charset="0"/>
              </a:rPr>
              <a:t/>
            </a:r>
            <a:br>
              <a:rPr lang="en-US" sz="2400" dirty="0">
                <a:latin typeface="IBM Plex Sans" panose="020B0503050000000000" pitchFamily="34" charset="0"/>
              </a:rPr>
            </a:br>
            <a:r>
              <a:rPr lang="en-US" sz="2400" dirty="0">
                <a:latin typeface="IBM Plex Sans" panose="020B0503050000000000" pitchFamily="34" charset="0"/>
              </a:rPr>
              <a:t/>
            </a:r>
            <a:br>
              <a:rPr lang="en-US" sz="2400" dirty="0">
                <a:latin typeface="IBM Plex Sans" panose="020B0503050000000000" pitchFamily="34" charset="0"/>
              </a:rPr>
            </a:br>
            <a:r>
              <a:rPr lang="en-US" sz="2400" dirty="0">
                <a:latin typeface="IBM Plex Sans Text" panose="020B0603050000000000" pitchFamily="34" charset="0"/>
              </a:rPr>
              <a:t/>
            </a:r>
            <a:br>
              <a:rPr lang="en-US" sz="2400" dirty="0">
                <a:latin typeface="IBM Plex Sans Text" panose="020B0603050000000000" pitchFamily="34" charset="0"/>
              </a:rPr>
            </a:br>
            <a:r>
              <a:rPr lang="en-US" sz="2400" dirty="0">
                <a:latin typeface="IBM Plex Sans Text" panose="020B0603050000000000" pitchFamily="34" charset="0"/>
              </a:rPr>
              <a:t/>
            </a:r>
            <a:br>
              <a:rPr lang="en-US" sz="2400" dirty="0">
                <a:latin typeface="IBM Plex Sans Text" panose="020B0603050000000000" pitchFamily="34" charset="0"/>
              </a:rPr>
            </a:br>
            <a:r>
              <a:rPr lang="en-US" sz="2400" dirty="0">
                <a:latin typeface="IBM Plex Sans Text" panose="020B0603050000000000" pitchFamily="34" charset="0"/>
              </a:rPr>
              <a:t/>
            </a:r>
            <a:br>
              <a:rPr lang="en-US" sz="2400" dirty="0">
                <a:latin typeface="IBM Plex Sans Text" panose="020B0603050000000000" pitchFamily="34" charset="0"/>
              </a:rPr>
            </a:br>
            <a:r>
              <a:rPr lang="en-US" sz="2400" dirty="0">
                <a:latin typeface="IBM Plex Sans Text" panose="020B0603050000000000" pitchFamily="34" charset="0"/>
              </a:rPr>
              <a:t/>
            </a:r>
            <a:br>
              <a:rPr lang="en-US" sz="2400" dirty="0">
                <a:latin typeface="IBM Plex Sans Text" panose="020B0603050000000000" pitchFamily="34" charset="0"/>
              </a:rPr>
            </a:br>
            <a:endParaRPr lang="en-US" sz="2400" dirty="0">
              <a:latin typeface="IBM Plex Sans Text" panose="020B060305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764609"/>
      </p:ext>
    </p:extLst>
  </p:cSld>
  <p:clrMapOvr>
    <a:masterClrMapping/>
  </p:clrMapOvr>
</p:sld>
</file>

<file path=ppt/theme/theme1.xml><?xml version="1.0" encoding="utf-8"?>
<a:theme xmlns:a="http://schemas.openxmlformats.org/drawingml/2006/main" name="blk_background_2017">
  <a:themeElements>
    <a:clrScheme name="IBM_Code2">
      <a:dk1>
        <a:srgbClr val="2B2B2B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029FF"/>
      </a:accent2>
      <a:accent3>
        <a:srgbClr val="01BAB6"/>
      </a:accent3>
      <a:accent4>
        <a:srgbClr val="8F8B8B"/>
      </a:accent4>
      <a:accent5>
        <a:srgbClr val="8D48DD"/>
      </a:accent5>
      <a:accent6>
        <a:srgbClr val="DB2699"/>
      </a:accent6>
      <a:hlink>
        <a:srgbClr val="0F6FFF"/>
      </a:hlink>
      <a:folHlink>
        <a:srgbClr val="F3F3F3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ode_plex_1.1" id="{9A8F75C9-260E-3246-98C0-E221AABC1344}" vid="{B92B7018-2C1E-8A4B-9133-236358E29F6B}"/>
    </a:ext>
  </a:extLst>
</a:theme>
</file>

<file path=ppt/theme/theme2.xml><?xml version="1.0" encoding="utf-8"?>
<a:theme xmlns:a="http://schemas.openxmlformats.org/drawingml/2006/main" name="1_blk_background_2017">
  <a:themeElements>
    <a:clrScheme name="IBM_Code2">
      <a:dk1>
        <a:srgbClr val="2B2B2B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029FF"/>
      </a:accent2>
      <a:accent3>
        <a:srgbClr val="01BAB6"/>
      </a:accent3>
      <a:accent4>
        <a:srgbClr val="8F8B8B"/>
      </a:accent4>
      <a:accent5>
        <a:srgbClr val="8D48DD"/>
      </a:accent5>
      <a:accent6>
        <a:srgbClr val="DB2699"/>
      </a:accent6>
      <a:hlink>
        <a:srgbClr val="0F6FFF"/>
      </a:hlink>
      <a:folHlink>
        <a:srgbClr val="F3F3F3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ode_plex_1.1" id="{9A8F75C9-260E-3246-98C0-E221AABC1344}" vid="{4787B319-6FC7-704E-A433-2145CDE0ACF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7258</TotalTime>
  <Words>318</Words>
  <Application>Microsoft Macintosh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Georgia</vt:lpstr>
      <vt:lpstr>HelvNeue Bold for IBM</vt:lpstr>
      <vt:lpstr>IBM Plex Sans</vt:lpstr>
      <vt:lpstr>IBM Plex Sans Text</vt:lpstr>
      <vt:lpstr>Arial</vt:lpstr>
      <vt:lpstr>blk_background_2017</vt:lpstr>
      <vt:lpstr>1_blk_background_2017</vt:lpstr>
      <vt:lpstr>Walking on a Cloud</vt:lpstr>
      <vt:lpstr>Introduction to cloud-based programming with IBM Cloud.</vt:lpstr>
      <vt:lpstr>   There was an estimate of 3.5 billion internet users worldwide in 2016. This means about 45 percent of the global population accessed the internet that year.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Sign up for IBM Cloud  ibm.biz/WalkingOnACloud         </vt:lpstr>
      <vt:lpstr>Download this Repository:  https://github.com/AlexAlBasosi/WalkingOnACloud  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Victoria Ovens</dc:creator>
  <cp:lastModifiedBy>Alexander Al Basosi</cp:lastModifiedBy>
  <cp:revision>42</cp:revision>
  <dcterms:created xsi:type="dcterms:W3CDTF">2018-02-27T17:50:26Z</dcterms:created>
  <dcterms:modified xsi:type="dcterms:W3CDTF">2018-07-31T07:19:31Z</dcterms:modified>
</cp:coreProperties>
</file>