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3" r:id="rId4"/>
    <p:sldId id="25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834"/>
    <a:srgbClr val="1175BA"/>
    <a:srgbClr val="FC4D2C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1"/>
    <p:restoredTop sz="94643"/>
  </p:normalViewPr>
  <p:slideViewPr>
    <p:cSldViewPr snapToGrid="0" snapToObjects="1">
      <p:cViewPr>
        <p:scale>
          <a:sx n="85" d="100"/>
          <a:sy n="85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E8AD3A4-4820-2E4C-81E4-896B1249D9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1917" y="2783767"/>
            <a:ext cx="3933752" cy="683369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E4642F-355E-664A-A9CD-33E1EB58A2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7F4BB2-9BD7-B041-A214-166A0900F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D741E29-6654-7641-9F4A-7634C9100D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1170A6D-B769-7A49-9882-D0F683441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A171147-79C9-6043-B278-C8CFA84D1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3B86F26-866C-7A4B-ADCA-5A1C7AC27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608AB9F-C159-5543-B3DB-448627E3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78B0387-327A-3743-A424-3F90CB1899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14CFF10-6112-1244-8A99-D935AF3B13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4CBB4AC-DEA7-464C-B58E-6046FFC1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9661887-F157-D949-9319-E2E64ED80E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C565D37-86FA-FA4F-8D56-91174A74D0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4C0D975-D056-D741-8AD2-409B9639F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594" y="2495773"/>
            <a:ext cx="4163834" cy="7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06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9202581-C315-EA4A-9096-609DBDA28C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E4562FB-EFBC-944E-B1E7-63D2E9450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71652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CFF9F5A-5293-8942-AAB5-9D4587534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8CAA46-5E98-4C49-9905-9F7CE5B24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0747ADB-B349-4C43-9E3D-06BB1D87F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BF4FB9F-31B1-014E-ACEB-E0666E394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F8271C7-2F8A-244C-864B-70E9C6CD1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14DF534-E906-3B4F-B106-60DEC44E0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37688BA-59BE-6043-8BEF-22613AC106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E9C2C8D-F0F1-7449-832C-45885E7AD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1D3FBC8-7EB9-8A4D-8FF4-6C45869C09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449DC5-A4C7-004F-B6D3-A385FAA302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4B4C17A-D322-9344-A228-3D8313C78F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E27D4B6-DB6E-B54A-BB85-21C4B9710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3352800" y="6435307"/>
            <a:ext cx="5571270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C48352-CB05-C94D-9653-C8D625166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9620BAF-7C82-944B-B823-62174EBAC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E4C3F81-1286-2343-825E-1C1DC9FFF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5CB5626-E7DE-0441-8505-C9A949A52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330C856-C7CA-A044-BC14-6EC8D0345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9E50269-F8E6-4148-B80E-0223776D7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60CEE9B-893F-134E-B42A-8D764C992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5D7D91A-4CE1-3A40-BA57-D0E173DC3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756ACC-7043-4944-897D-01F139E511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39753"/>
            <a:ext cx="843516" cy="1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6E6EC9F-3CD9-014D-A328-4D8211DDE1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D33195-21DF-E649-A974-B4C5E928B4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D0A0AA9-FCBB-3B40-A698-787A4F68C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0CFB97-BF3F-D44C-91B2-E4F6139B8A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5FC60EE-ECCE-2646-9C9C-2330744AFD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50093"/>
            <a:ext cx="882502" cy="1533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8" r:id="rId20"/>
    <p:sldLayoutId id="2147483697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DOC ID / Month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3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260951" cy="2912533"/>
          </a:xfrm>
        </p:spPr>
        <p:txBody>
          <a:bodyPr/>
          <a:lstStyle/>
          <a:p>
            <a:r>
              <a:rPr lang="en-US" sz="4800" dirty="0" smtClean="0"/>
              <a:t>Walking on a Cloud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39239"/>
            <a:ext cx="6260951" cy="1639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Alexander Al Basosi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IBM Cloud Developer Advocate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alexander.al.basosi@ae.ibm.com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 dirty="0" smtClean="0"/>
              <a:t>Walking on a Cloud / August 02, </a:t>
            </a:r>
            <a:r>
              <a:rPr lang="en-US" dirty="0"/>
              <a:t>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671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96ECBF50-6F8F-4748-A658-12E4B3B2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3" y="2556175"/>
            <a:ext cx="11027102" cy="1969525"/>
          </a:xfrm>
        </p:spPr>
        <p:txBody>
          <a:bodyPr/>
          <a:lstStyle/>
          <a:p>
            <a:pPr algn="ctr"/>
            <a:r>
              <a:rPr lang="en-GB" dirty="0" smtClean="0">
                <a:latin typeface="IBM Plex Sans" panose="020B0503050000000000" pitchFamily="34" charset="0"/>
              </a:rPr>
              <a:t>Clone this </a:t>
            </a:r>
            <a:r>
              <a:rPr lang="en-GB" dirty="0" smtClean="0">
                <a:latin typeface="IBM Plex Sans" panose="020B0503050000000000" pitchFamily="34" charset="0"/>
              </a:rPr>
              <a:t>Repository:</a:t>
            </a: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GB" dirty="0">
                <a:latin typeface="IBM Plex Sans" panose="020B0503050000000000" pitchFamily="34" charset="0"/>
              </a:rPr>
              <a:t>https://</a:t>
            </a:r>
            <a:r>
              <a:rPr lang="en-GB" dirty="0" smtClean="0">
                <a:latin typeface="IBM Plex Sans" panose="020B0503050000000000" pitchFamily="34" charset="0"/>
              </a:rPr>
              <a:t>github.com/</a:t>
            </a:r>
            <a:r>
              <a:rPr lang="en-GB" dirty="0" err="1" smtClean="0">
                <a:latin typeface="IBM Plex Sans" panose="020B0503050000000000" pitchFamily="34" charset="0"/>
              </a:rPr>
              <a:t>AlexAlBasosi</a:t>
            </a:r>
            <a:r>
              <a:rPr lang="en-GB" dirty="0" smtClean="0">
                <a:latin typeface="IBM Plex Sans" panose="020B0503050000000000" pitchFamily="34" charset="0"/>
              </a:rPr>
              <a:t>/</a:t>
            </a:r>
            <a:r>
              <a:rPr lang="en-GB" dirty="0" err="1" smtClean="0">
                <a:latin typeface="IBM Plex Sans" panose="020B0503050000000000" pitchFamily="34" charset="0"/>
              </a:rPr>
              <a:t>WalkingOnACloud</a:t>
            </a:r>
            <a:r>
              <a:rPr lang="en-GB" dirty="0">
                <a:latin typeface="IBM Plex Sans" panose="020B0503050000000000" pitchFamily="34" charset="0"/>
              </a:rPr>
              <a:t/>
            </a:r>
            <a:br>
              <a:rPr lang="en-GB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endParaRPr lang="en-US" sz="2400" dirty="0">
              <a:latin typeface="IBM Plex Sans Text" panose="020B06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5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210" y="3428999"/>
            <a:ext cx="6098790" cy="342900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8266" y="1463041"/>
            <a:ext cx="4842933" cy="46516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ibm.biz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twitter.com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github.com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developer.ibm.com</a:t>
            </a:r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/code</a:t>
            </a:r>
          </a:p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47999" cy="342900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pic>
        <p:nvPicPr>
          <p:cNvPr id="10" name="Picture 23" descr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1690067"/>
            <a:ext cx="328615" cy="139895"/>
          </a:xfrm>
          <a:prstGeom prst="rect">
            <a:avLst/>
          </a:prstGeom>
          <a:noFill/>
          <a:ln w="12700">
            <a:miter lim="400000"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2296298"/>
            <a:ext cx="314325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2985131"/>
            <a:ext cx="297043" cy="297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3655764"/>
            <a:ext cx="289476" cy="2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0407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5"/>
            <a:ext cx="7739271" cy="5870532"/>
          </a:xfrm>
        </p:spPr>
        <p:txBody>
          <a:bodyPr anchor="ctr" anchorCtr="0"/>
          <a:lstStyle/>
          <a:p>
            <a:r>
              <a:rPr lang="en-US" sz="5867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Introduction to </a:t>
            </a:r>
            <a:r>
              <a:rPr lang="en-US" sz="5867" dirty="0" smtClean="0">
                <a:solidFill>
                  <a:schemeClr val="accent3"/>
                </a:solidFill>
                <a:latin typeface="IBM Plex Sans" charset="0"/>
                <a:ea typeface="IBM Plex Sans" charset="0"/>
                <a:cs typeface="IBM Plex Sans" charset="0"/>
              </a:rPr>
              <a:t>cloud-based programming </a:t>
            </a:r>
            <a:r>
              <a:rPr lang="en-US" sz="5867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with IBM Cloud.</a:t>
            </a:r>
            <a:endParaRPr lang="en-US" sz="5867" dirty="0">
              <a:solidFill>
                <a:schemeClr val="accent3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70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8477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was an estimate of 3.5 billion internet users worldwide in 2016. </a:t>
            </a:r>
            <a:r>
              <a:rPr lang="en-US" dirty="0" smtClean="0">
                <a:solidFill>
                  <a:schemeClr val="accent3"/>
                </a:solidFill>
              </a:rPr>
              <a:t>This means about 45 percent of the global population accessed the internet that year.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188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47" y="699189"/>
            <a:ext cx="7184661" cy="5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>
                <a:solidFill>
                  <a:srgbClr val="FC4D2C"/>
                </a:solidFill>
              </a:rPr>
              <a:t>	HTML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Markup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language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to</a:t>
            </a:r>
            <a:r>
              <a:rPr lang="en-US" sz="3600" i="1" spc="-100" dirty="0" smtClean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give 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content structure and  meaning.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2721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/>
              <a:t>  </a:t>
            </a:r>
            <a:r>
              <a:rPr lang="en-US" sz="8800" spc="-465" dirty="0" smtClean="0">
                <a:solidFill>
                  <a:srgbClr val="1175BA"/>
                </a:solidFill>
              </a:rPr>
              <a:t>CSS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Presentation language</a:t>
            </a:r>
            <a:r>
              <a:rPr lang="en-US" sz="3600" i="1" spc="-45" dirty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to  give </a:t>
            </a:r>
            <a:r>
              <a:rPr lang="en-US" sz="3600" i="1" dirty="0">
                <a:solidFill>
                  <a:srgbClr val="666666"/>
                </a:solidFill>
                <a:latin typeface="Georgia"/>
                <a:cs typeface="Georgia"/>
              </a:rPr>
              <a:t>content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style </a:t>
            </a:r>
            <a:r>
              <a:rPr lang="en-US" sz="3600" i="1" dirty="0">
                <a:solidFill>
                  <a:srgbClr val="666666"/>
                </a:solidFill>
                <a:latin typeface="Georgia"/>
                <a:cs typeface="Georgia"/>
              </a:rPr>
              <a:t>and  appearance.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770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474609" y="1385612"/>
            <a:ext cx="5211445" cy="351763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1160780">
              <a:lnSpc>
                <a:spcPct val="100000"/>
              </a:lnSpc>
              <a:spcBef>
                <a:spcPts val="2970"/>
              </a:spcBef>
            </a:pPr>
            <a:r>
              <a:rPr lang="en-US" sz="8800" spc="-465" dirty="0" smtClean="0"/>
              <a:t>    </a:t>
            </a:r>
            <a:r>
              <a:rPr lang="en-US" sz="8800" spc="-465" dirty="0" smtClean="0">
                <a:solidFill>
                  <a:srgbClr val="F9A834"/>
                </a:solidFill>
              </a:rPr>
              <a:t>JS</a:t>
            </a:r>
          </a:p>
          <a:p>
            <a:pPr marL="12700" marR="5080" algn="ctr">
              <a:lnSpc>
                <a:spcPts val="4100"/>
              </a:lnSpc>
              <a:spcBef>
                <a:spcPts val="1580"/>
              </a:spcBef>
            </a:pP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Programming language</a:t>
            </a:r>
            <a:r>
              <a:rPr lang="en-US" sz="3600" i="1" spc="-45" dirty="0" smtClean="0">
                <a:solidFill>
                  <a:srgbClr val="666666"/>
                </a:solidFill>
                <a:latin typeface="Georgia"/>
                <a:cs typeface="Georgia"/>
              </a:rPr>
              <a:t> </a:t>
            </a:r>
            <a:r>
              <a:rPr lang="en-US" sz="3600" i="1" spc="-5" dirty="0">
                <a:solidFill>
                  <a:srgbClr val="666666"/>
                </a:solidFill>
                <a:latin typeface="Georgia"/>
                <a:cs typeface="Georgia"/>
              </a:rPr>
              <a:t>to </a:t>
            </a:r>
            <a:r>
              <a:rPr lang="en-US" sz="3600" i="1" spc="-5" dirty="0" smtClean="0">
                <a:solidFill>
                  <a:srgbClr val="666666"/>
                </a:solidFill>
                <a:latin typeface="Georgia"/>
                <a:cs typeface="Georgia"/>
              </a:rPr>
              <a:t>give </a:t>
            </a:r>
            <a:r>
              <a:rPr lang="en-US" sz="3600" i="1" dirty="0" smtClean="0">
                <a:solidFill>
                  <a:srgbClr val="666666"/>
                </a:solidFill>
                <a:latin typeface="Georgia"/>
                <a:cs typeface="Georgia"/>
              </a:rPr>
              <a:t>functionality within web browsers.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112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D51190C4-53B6-46DF-827A-4A782A16C3CF}"/>
              </a:ext>
            </a:extLst>
          </p:cNvPr>
          <p:cNvSpPr txBox="1">
            <a:spLocks/>
          </p:cNvSpPr>
          <p:nvPr/>
        </p:nvSpPr>
        <p:spPr>
          <a:xfrm>
            <a:off x="905450" y="646280"/>
            <a:ext cx="11027102" cy="573124"/>
          </a:xfrm>
          <a:prstGeom prst="rect">
            <a:avLst/>
          </a:prstGeom>
        </p:spPr>
        <p:txBody>
          <a:bodyPr/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B2B2B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GB" smtClean="0">
                <a:solidFill>
                  <a:srgbClr val="5AAAFA"/>
                </a:solidFill>
                <a:latin typeface="IBM Plex Sans" panose="020B0503050000000000" pitchFamily="34" charset="0"/>
              </a:rPr>
              <a:t>Introducing IBM Cloud</a:t>
            </a:r>
            <a:endParaRPr lang="en-US" dirty="0">
              <a:latin typeface="IBM Plex Sans" panose="020B0503050000000000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B2E365-AED6-4724-BCDB-7A5930DB5E09}"/>
              </a:ext>
            </a:extLst>
          </p:cNvPr>
          <p:cNvSpPr txBox="1">
            <a:spLocks/>
          </p:cNvSpPr>
          <p:nvPr/>
        </p:nvSpPr>
        <p:spPr>
          <a:xfrm>
            <a:off x="905450" y="1219200"/>
            <a:ext cx="11027788" cy="784225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>
                <a:solidFill>
                  <a:srgbClr val="1C3649"/>
                </a:solidFill>
                <a:latin typeface="IBM Plex Sans" panose="020B0503050000000000" pitchFamily="34" charset="0"/>
              </a:rPr>
              <a:t>A platform for the world’s ideas</a:t>
            </a:r>
            <a:endParaRPr lang="en-GB" sz="1050" smtClean="0">
              <a:solidFill>
                <a:srgbClr val="1C3649"/>
              </a:solidFill>
              <a:latin typeface="IBM Plex Sans" panose="020B0503050000000000" pitchFamily="34" charset="0"/>
              <a:ea typeface="HelvNeue Bold for IBM"/>
              <a:cs typeface="HelvNeue Bold for IBM"/>
              <a:sym typeface="HelvNeue Bold for IBM"/>
            </a:endParaRPr>
          </a:p>
          <a:p>
            <a:endParaRPr lang="en-US" b="1" dirty="0">
              <a:latin typeface="IBM Plex Sans" panose="020B0503050000000000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B8CF50F1-0B8F-496F-BDDC-94CF2098D9C9}"/>
              </a:ext>
            </a:extLst>
          </p:cNvPr>
          <p:cNvSpPr txBox="1">
            <a:spLocks/>
          </p:cNvSpPr>
          <p:nvPr/>
        </p:nvSpPr>
        <p:spPr>
          <a:xfrm>
            <a:off x="905450" y="2003426"/>
            <a:ext cx="7234940" cy="1999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smtClean="0">
                <a:latin typeface="IBM Plex Sans" panose="020B0503050000000000" pitchFamily="34" charset="0"/>
              </a:rPr>
              <a:t>Bringing together infrastructure and platform services, IBM Cloud is the home of 170+ unique services, including offerings like IBM Watson and Weather.com, and millions of running applications, containers, servers, and more.</a:t>
            </a:r>
          </a:p>
          <a:p>
            <a:pPr>
              <a:lnSpc>
                <a:spcPct val="150000"/>
              </a:lnSpc>
            </a:pPr>
            <a:endParaRPr lang="en-GB" smtClean="0">
              <a:latin typeface="IBM Plex Sans" panose="020B0503050000000000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IBM Plex Sans" panose="020B050305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DAC38E-D218-49B8-8888-503F8FF307E2}"/>
              </a:ext>
            </a:extLst>
          </p:cNvPr>
          <p:cNvSpPr/>
          <p:nvPr/>
        </p:nvSpPr>
        <p:spPr>
          <a:xfrm>
            <a:off x="905450" y="4128283"/>
            <a:ext cx="1102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BM Plex Sans" panose="020B0503050000000000" pitchFamily="34" charset="0"/>
              </a:rPr>
              <a:t>Used by over a million developers making over a billion API calls a day and starting over a 100,000 apps a month. Welcoming over 2,000 new users everyday to the largest Cloud Foundry deployment.</a:t>
            </a:r>
            <a:endParaRPr lang="en-US" dirty="0">
              <a:solidFill>
                <a:srgbClr val="5AAAFA"/>
              </a:solidFill>
              <a:latin typeface="IBM Plex Sans" panose="020B050305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ADE47C-9CAF-4991-B39B-34C3F7BF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24" y="334046"/>
            <a:ext cx="4434476" cy="41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1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Walking on a Cloud / August 02, 2018 / © 2018 IBM Corporation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96ECBF50-6F8F-4748-A658-12E4B3B2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3" y="2556175"/>
            <a:ext cx="11027102" cy="1969525"/>
          </a:xfrm>
        </p:spPr>
        <p:txBody>
          <a:bodyPr/>
          <a:lstStyle/>
          <a:p>
            <a:pPr algn="ctr"/>
            <a:r>
              <a:rPr lang="en-GB" dirty="0">
                <a:latin typeface="IBM Plex Sans" panose="020B0503050000000000" pitchFamily="34" charset="0"/>
              </a:rPr>
              <a:t>Sign up for IBM </a:t>
            </a:r>
            <a:r>
              <a:rPr lang="en-GB" b="1" dirty="0">
                <a:latin typeface="IBM Plex Sans" panose="020B0503050000000000" pitchFamily="34" charset="0"/>
              </a:rPr>
              <a:t>Cloud</a:t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GB" b="1" dirty="0">
                <a:latin typeface="IBM Plex Sans" panose="020B0503050000000000" pitchFamily="34" charset="0"/>
              </a:rPr>
              <a:t/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US" dirty="0" err="1" smtClean="0"/>
              <a:t>ibm.biz</a:t>
            </a:r>
            <a:r>
              <a:rPr lang="en-US" dirty="0" smtClean="0"/>
              <a:t>/</a:t>
            </a:r>
            <a:r>
              <a:rPr lang="en-US" dirty="0" err="1" smtClean="0"/>
              <a:t>WalkingOnACloud</a:t>
            </a:r>
            <a:r>
              <a:rPr lang="en-GB" b="1" dirty="0">
                <a:latin typeface="IBM Plex Sans" panose="020B0503050000000000" pitchFamily="34" charset="0"/>
              </a:rPr>
              <a:t/>
            </a:r>
            <a:br>
              <a:rPr lang="en-GB" b="1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" panose="020B0503050000000000" pitchFamily="34" charset="0"/>
              </a:rPr>
              <a:t/>
            </a:r>
            <a:br>
              <a:rPr lang="en-US" sz="2400" dirty="0">
                <a:latin typeface="IBM Plex Sans" panose="020B05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r>
              <a:rPr lang="en-US" sz="2400" dirty="0">
                <a:latin typeface="IBM Plex Sans Text" panose="020B0603050000000000" pitchFamily="34" charset="0"/>
              </a:rPr>
              <a:t/>
            </a:r>
            <a:br>
              <a:rPr lang="en-US" sz="2400" dirty="0">
                <a:latin typeface="IBM Plex Sans Text" panose="020B0603050000000000" pitchFamily="34" charset="0"/>
              </a:rPr>
            </a:br>
            <a:endParaRPr lang="en-US" sz="2400" dirty="0">
              <a:latin typeface="IBM Plex Sans Text" panose="020B06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4609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7266</TotalTime>
  <Words>320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Georgia</vt:lpstr>
      <vt:lpstr>HelvNeue Bold for IBM</vt:lpstr>
      <vt:lpstr>IBM Plex Sans</vt:lpstr>
      <vt:lpstr>IBM Plex Sans Text</vt:lpstr>
      <vt:lpstr>Arial</vt:lpstr>
      <vt:lpstr>blk_background_2017</vt:lpstr>
      <vt:lpstr>1_blk_background_2017</vt:lpstr>
      <vt:lpstr>Walking on a Cloud</vt:lpstr>
      <vt:lpstr>Introduction to cloud-based programming with IBM Cloud.</vt:lpstr>
      <vt:lpstr>   There was an estimate of 3.5 billion internet users worldwide in 2016. This means about 45 percent of the global population accessed the internet that year.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up for IBM Cloud  ibm.biz/WalkingOnACloud         </vt:lpstr>
      <vt:lpstr>Clone this Repository:  https://github.com/AlexAlBasosi/WalkingOnACloud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Alexander Al Basosi</cp:lastModifiedBy>
  <cp:revision>44</cp:revision>
  <dcterms:created xsi:type="dcterms:W3CDTF">2018-02-27T17:50:26Z</dcterms:created>
  <dcterms:modified xsi:type="dcterms:W3CDTF">2018-08-01T10:55:53Z</dcterms:modified>
</cp:coreProperties>
</file>