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4" r:id="rId4"/>
    <p:sldId id="260" r:id="rId5"/>
    <p:sldId id="261" r:id="rId6"/>
    <p:sldId id="262" r:id="rId7"/>
    <p:sldId id="265" r:id="rId8"/>
    <p:sldId id="266" r:id="rId9"/>
    <p:sldId id="270" r:id="rId10"/>
    <p:sldId id="268" r:id="rId11"/>
    <p:sldId id="275" r:id="rId12"/>
    <p:sldId id="276" r:id="rId13"/>
    <p:sldId id="277" r:id="rId14"/>
    <p:sldId id="269" r:id="rId15"/>
    <p:sldId id="267" r:id="rId16"/>
    <p:sldId id="271" r:id="rId17"/>
    <p:sldId id="272" r:id="rId18"/>
    <p:sldId id="274" r:id="rId19"/>
    <p:sldId id="273" r:id="rId20"/>
    <p:sldId id="279" r:id="rId21"/>
    <p:sldId id="278" r:id="rId22"/>
    <p:sldId id="280" r:id="rId23"/>
    <p:sldId id="281" r:id="rId24"/>
    <p:sldId id="282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230"/>
    <a:srgbClr val="0039AC"/>
    <a:srgbClr val="002A7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0" autoAdjust="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5A9-C957-4567-BB58-225FAEFCBBA1}" type="datetimeFigureOut">
              <a:rPr lang="es-MX" smtClean="0"/>
              <a:pPr/>
              <a:t>26/05/2016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026-95C6-4010-B2DA-CF3289434530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5A9-C957-4567-BB58-225FAEFCBBA1}" type="datetimeFigureOut">
              <a:rPr lang="es-MX" smtClean="0"/>
              <a:pPr/>
              <a:t>26/05/2016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026-95C6-4010-B2DA-CF328943453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5A9-C957-4567-BB58-225FAEFCBBA1}" type="datetimeFigureOut">
              <a:rPr lang="es-MX" smtClean="0"/>
              <a:pPr/>
              <a:t>26/05/2016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026-95C6-4010-B2DA-CF328943453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5A9-C957-4567-BB58-225FAEFCBBA1}" type="datetimeFigureOut">
              <a:rPr lang="es-MX" smtClean="0"/>
              <a:pPr/>
              <a:t>26/05/2016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026-95C6-4010-B2DA-CF328943453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5A9-C957-4567-BB58-225FAEFCBBA1}" type="datetimeFigureOut">
              <a:rPr lang="es-MX" smtClean="0"/>
              <a:pPr/>
              <a:t>26/05/2016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026-95C6-4010-B2DA-CF3289434530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5A9-C957-4567-BB58-225FAEFCBBA1}" type="datetimeFigureOut">
              <a:rPr lang="es-MX" smtClean="0"/>
              <a:pPr/>
              <a:t>26/05/2016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026-95C6-4010-B2DA-CF328943453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5A9-C957-4567-BB58-225FAEFCBBA1}" type="datetimeFigureOut">
              <a:rPr lang="es-MX" smtClean="0"/>
              <a:pPr/>
              <a:t>26/05/2016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026-95C6-4010-B2DA-CF3289434530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5A9-C957-4567-BB58-225FAEFCBBA1}" type="datetimeFigureOut">
              <a:rPr lang="es-MX" smtClean="0"/>
              <a:pPr/>
              <a:t>26/05/2016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026-95C6-4010-B2DA-CF328943453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5A9-C957-4567-BB58-225FAEFCBBA1}" type="datetimeFigureOut">
              <a:rPr lang="es-MX" smtClean="0"/>
              <a:pPr/>
              <a:t>26/05/2016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026-95C6-4010-B2DA-CF328943453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5A9-C957-4567-BB58-225FAEFCBBA1}" type="datetimeFigureOut">
              <a:rPr lang="es-MX" smtClean="0"/>
              <a:pPr/>
              <a:t>26/05/2016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026-95C6-4010-B2DA-CF3289434530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5A9-C957-4567-BB58-225FAEFCBBA1}" type="datetimeFigureOut">
              <a:rPr lang="es-MX" smtClean="0"/>
              <a:pPr/>
              <a:t>26/05/2016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026-95C6-4010-B2DA-CF328943453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4635A9-C957-4567-BB58-225FAEFCBBA1}" type="datetimeFigureOut">
              <a:rPr lang="es-MX" smtClean="0"/>
              <a:pPr/>
              <a:t>26/05/2016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5320026-95C6-4010-B2DA-CF328943453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800" dirty="0" smtClean="0"/>
              <a:t>Análisis multivariado i</a:t>
            </a:r>
            <a:br>
              <a:rPr lang="es-MX" sz="4800" dirty="0" smtClean="0"/>
            </a:br>
            <a:r>
              <a:rPr lang="es-MX" sz="2800" dirty="0" smtClean="0">
                <a:solidFill>
                  <a:srgbClr val="74B230"/>
                </a:solidFill>
              </a:rPr>
              <a:t>Clustering y discriminante</a:t>
            </a:r>
            <a:endParaRPr lang="es-MX" sz="2800" dirty="0">
              <a:solidFill>
                <a:srgbClr val="74B23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1800" dirty="0" smtClean="0"/>
              <a:t>Lucía Coudet</a:t>
            </a:r>
          </a:p>
          <a:p>
            <a:r>
              <a:rPr lang="es-MX" sz="1800" dirty="0" smtClean="0"/>
              <a:t>Daniel Czarnievicz</a:t>
            </a:r>
          </a:p>
          <a:p>
            <a:r>
              <a:rPr lang="es-MX" sz="1800" dirty="0" smtClean="0"/>
              <a:t>Ramón Talvi</a:t>
            </a:r>
            <a:endParaRPr lang="es-MX" sz="1800" dirty="0"/>
          </a:p>
        </p:txBody>
      </p:sp>
    </p:spTree>
    <p:extLst>
      <p:ext uri="{BB962C8B-B14F-4D97-AF65-F5344CB8AC3E}">
        <p14:creationId xmlns="" xmlns:p14="http://schemas.microsoft.com/office/powerpoint/2010/main" val="36526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90600"/>
          </a:xfrm>
        </p:spPr>
        <p:txBody>
          <a:bodyPr>
            <a:normAutofit/>
          </a:bodyPr>
          <a:lstStyle/>
          <a:p>
            <a:r>
              <a:rPr lang="es-MX" sz="32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Caracterización de los grupos</a:t>
            </a:r>
            <a:endParaRPr lang="es-MX" sz="3200" u="sng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7 Imagen" descr="Grupos Ward 6 por eda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881336"/>
            <a:ext cx="4572000" cy="4572000"/>
          </a:xfrm>
          <a:prstGeom prst="rect">
            <a:avLst/>
          </a:prstGeom>
        </p:spPr>
      </p:pic>
      <p:pic>
        <p:nvPicPr>
          <p:cNvPr id="9" name="8 Imagen" descr="Grupos Ward 6 por educación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881336"/>
            <a:ext cx="4572000" cy="4572000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899592" y="1340768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En función de los componentes</a:t>
            </a:r>
            <a:endParaRPr lang="es-UY" dirty="0"/>
          </a:p>
        </p:txBody>
      </p:sp>
    </p:spTree>
    <p:extLst>
      <p:ext uri="{BB962C8B-B14F-4D97-AF65-F5344CB8AC3E}">
        <p14:creationId xmlns="" xmlns:p14="http://schemas.microsoft.com/office/powerpoint/2010/main" val="37840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Desempleo por grupo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2488" y="1916832"/>
            <a:ext cx="4572000" cy="4572000"/>
          </a:xfrm>
          <a:prstGeom prst="rect">
            <a:avLst/>
          </a:prstGeom>
        </p:spPr>
      </p:pic>
      <p:pic>
        <p:nvPicPr>
          <p:cNvPr id="6" name="5 Imagen" descr="precariedad por grup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16" y="1916832"/>
            <a:ext cx="4572000" cy="4572000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90600"/>
          </a:xfrm>
        </p:spPr>
        <p:txBody>
          <a:bodyPr>
            <a:normAutofit/>
          </a:bodyPr>
          <a:lstStyle/>
          <a:p>
            <a:r>
              <a:rPr lang="es-MX" sz="32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Caracterización de los grupos</a:t>
            </a:r>
            <a:endParaRPr lang="es-MX" sz="3200" u="sng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99592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En función de las variables de análisis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subemp por grupo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988840"/>
            <a:ext cx="4572000" cy="4572000"/>
          </a:xfrm>
          <a:prstGeom prst="rect">
            <a:avLst/>
          </a:prstGeom>
        </p:spPr>
      </p:pic>
      <p:pic>
        <p:nvPicPr>
          <p:cNvPr id="4" name="3 Imagen" descr="tparcial por grup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988840"/>
            <a:ext cx="4572000" cy="4572000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457200" y="476672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sng" strike="noStrike" kern="1200" cap="none" spc="-10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Caracterización de los grupos</a:t>
            </a:r>
            <a:endParaRPr kumimoji="0" lang="es-MX" sz="3200" b="0" i="0" u="sng" strike="noStrike" kern="1200" cap="none" spc="-10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99592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En función de las variables de análisis</a:t>
            </a:r>
            <a:endParaRPr lang="es-UY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multiemp por grupo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844824"/>
            <a:ext cx="4572000" cy="457200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476672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sng" strike="noStrike" kern="1200" cap="none" spc="-10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Caracterización de los grupos</a:t>
            </a:r>
            <a:endParaRPr kumimoji="0" lang="es-MX" sz="3200" b="0" i="0" u="sng" strike="noStrike" kern="1200" cap="none" spc="-10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99592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En función de las variables de análisis</a:t>
            </a:r>
            <a:endParaRPr lang="es-UY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965" y="1628800"/>
            <a:ext cx="553807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365" y="4077072"/>
            <a:ext cx="852327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90600"/>
          </a:xfrm>
        </p:spPr>
        <p:txBody>
          <a:bodyPr>
            <a:normAutofit/>
          </a:bodyPr>
          <a:lstStyle/>
          <a:p>
            <a:r>
              <a:rPr lang="es-MX" sz="32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Caracterización de los grupos (</a:t>
            </a:r>
            <a:r>
              <a:rPr lang="es-MX" sz="3200" u="sng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resúmen</a:t>
            </a:r>
            <a:r>
              <a:rPr lang="es-MX" sz="32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)</a:t>
            </a:r>
            <a:endParaRPr lang="es-MX" sz="3200" u="sng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90600"/>
          </a:xfrm>
        </p:spPr>
        <p:txBody>
          <a:bodyPr>
            <a:normAutofit/>
          </a:bodyPr>
          <a:lstStyle/>
          <a:p>
            <a:r>
              <a:rPr lang="es-MX" sz="32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Caracterización de los grupos</a:t>
            </a:r>
            <a:endParaRPr lang="es-MX" sz="3200" u="sng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255" y="1440435"/>
            <a:ext cx="8539491" cy="52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510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528573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Seguimiento de las unidades en el tiempo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1412776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Se buscó hacer un seguimiento de las distintas unidades (los 36 grupos) en el tiempo para evaluar su performance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39552" y="515719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La posición global del grupo en el ranking se obtuvo mediante una Suma de </a:t>
            </a:r>
            <a:r>
              <a:rPr lang="es-MX" sz="2400" dirty="0" err="1" smtClean="0">
                <a:solidFill>
                  <a:srgbClr val="74B230"/>
                </a:solidFill>
                <a:latin typeface="Arial Narrow" panose="020B0606020202030204" pitchFamily="34" charset="0"/>
              </a:rPr>
              <a:t>Bentham</a:t>
            </a: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 (sumas horizontales) de la posición que cada grupo obtuvo en el ranking de cada variable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39552" y="2444695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Se tuvieron en cuenta las variables: desempleo, subempleo, y precariedad, dado que reflejan situaciones involuntarias de los individuos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39552" y="3740839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Cada una de las variables recibió un puntaje del 1 al 6, en función del valor medio de dicha variable en el grupo, en el cual 1 reflejaba la situación más deseable, y 6 la menos deseable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11560" y="4748951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Se concluyó que los integrantes del grupo 2 contaban con la Situación de Empleo más deseable, mientras que los del grupo 6 presentaron  la situación menos deseable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207" y="1564655"/>
            <a:ext cx="7337586" cy="265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251520" y="528573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Seguimiento de las unidades en el tiempo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Interior Homb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2088" y="449535"/>
            <a:ext cx="6219825" cy="621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Montevideo Homb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2088" y="476672"/>
            <a:ext cx="6219825" cy="621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6368" y="260648"/>
            <a:ext cx="8291264" cy="990600"/>
          </a:xfrm>
        </p:spPr>
        <p:txBody>
          <a:bodyPr>
            <a:noAutofit/>
          </a:bodyPr>
          <a:lstStyle/>
          <a:p>
            <a:pPr algn="ctr"/>
            <a:r>
              <a:rPr lang="es-MX" sz="3200" u="sng" dirty="0" err="1" smtClean="0">
                <a:solidFill>
                  <a:srgbClr val="74B230"/>
                </a:solidFill>
                <a:latin typeface="Arial Narrow" panose="020B0606020202030204" pitchFamily="34" charset="0"/>
              </a:rPr>
              <a:t>Pseudo</a:t>
            </a:r>
            <a:r>
              <a:rPr lang="es-MX" sz="3200" u="sng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 Panel de la ECH para el período 1995-2004</a:t>
            </a:r>
            <a:endParaRPr lang="es-MX" sz="3200" u="sng" dirty="0">
              <a:solidFill>
                <a:srgbClr val="74B230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9" y="1268760"/>
            <a:ext cx="740616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515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Interior Muje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2088" y="521543"/>
            <a:ext cx="6219825" cy="6219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Montevideo Muje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2088" y="521543"/>
            <a:ext cx="6219825" cy="6219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23528" y="1537628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Dos resultados se destacan: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51520" y="528573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Seguimiento de las unidades en el tiempo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99592" y="2492896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Si bien la gran mayoría de las unidades sufren una desmejora durante la recesión y crisis de principio de siglo XXI, las que no cayeron, no fueron las de nivel educativo 3 (IH11, MH23, </a:t>
            </a: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IM21, IM22</a:t>
            </a: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, y MM21).</a:t>
            </a:r>
          </a:p>
          <a:p>
            <a:pPr marL="457200" indent="-457200" algn="just">
              <a:buFont typeface="+mj-lt"/>
              <a:buAutoNum type="arabicPeriod"/>
            </a:pPr>
            <a:endParaRPr lang="es-MX" sz="2400" dirty="0" smtClean="0">
              <a:solidFill>
                <a:srgbClr val="74B230"/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s-MX" sz="2400" dirty="0" smtClean="0">
              <a:solidFill>
                <a:srgbClr val="74B230"/>
              </a:solidFill>
              <a:latin typeface="Arial Narrow" panose="020B0606020202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Las unidades que más rápidamente se recuperaron fueron los hombres de mayor edad y nivel educativo, independientemente de la localidad de residencia (IH33, MH33, MH32).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528573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Análisis Discriminante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29562" y="135528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Se buscó analizar si las variables explicativas de las restantes clases (hogar, categoría de ocupación, condición de ocupación, y rama del establecimiento), explicaban la pertenencia a los grupos previamente definidos (grupos Ward 6)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49542" y="314096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El test de </a:t>
            </a:r>
            <a:r>
              <a:rPr lang="es-MX" sz="2400" dirty="0" err="1" smtClean="0">
                <a:solidFill>
                  <a:srgbClr val="74B230"/>
                </a:solidFill>
                <a:latin typeface="Arial Narrow" panose="020B0606020202030204" pitchFamily="34" charset="0"/>
              </a:rPr>
              <a:t>Mardia</a:t>
            </a: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 rechazó la hipótesis nula de normalidad en los grupos, por lo que se estimó un discriminante </a:t>
            </a:r>
            <a:r>
              <a:rPr lang="es-MX" sz="2400" dirty="0" err="1" smtClean="0">
                <a:solidFill>
                  <a:srgbClr val="74B230"/>
                </a:solidFill>
                <a:latin typeface="Arial Narrow" panose="020B0606020202030204" pitchFamily="34" charset="0"/>
              </a:rPr>
              <a:t>multilogístico</a:t>
            </a: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 (dado que la variable de respuesta, “grupos”, tiene 6 niveles)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49542" y="522920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El objetivo es crear un algoritmo que nos permita clasificar nuevas observaciones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7544" y="4542219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Se tomó como grupo de referencia al grupo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90600"/>
          </a:xfrm>
        </p:spPr>
        <p:txBody>
          <a:bodyPr>
            <a:normAutofit/>
          </a:bodyPr>
          <a:lstStyle/>
          <a:p>
            <a:r>
              <a:rPr lang="es-MX" sz="32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Predicciones correctas</a:t>
            </a:r>
            <a:endParaRPr lang="es-MX" sz="3200" u="sng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897052"/>
            <a:ext cx="5180434" cy="259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1700808"/>
            <a:ext cx="341434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4427984" y="1772816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Porcentaje de observaciones correctamente clasificadas: 87.22%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90600"/>
          </a:xfrm>
        </p:spPr>
        <p:txBody>
          <a:bodyPr>
            <a:normAutofit/>
          </a:bodyPr>
          <a:lstStyle/>
          <a:p>
            <a:r>
              <a:rPr lang="es-MX" sz="32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Cross-</a:t>
            </a:r>
            <a:r>
              <a:rPr lang="es-MX" sz="3200" u="sng" dirty="0" err="1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validation</a:t>
            </a:r>
            <a:endParaRPr lang="es-MX" sz="3200" u="sng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1540" y="5301208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La función realiza Cross </a:t>
            </a:r>
            <a:r>
              <a:rPr lang="es-MX" sz="2400" dirty="0" err="1" smtClean="0">
                <a:solidFill>
                  <a:srgbClr val="74B230"/>
                </a:solidFill>
                <a:latin typeface="Arial Narrow" panose="020B0606020202030204" pitchFamily="34" charset="0"/>
              </a:rPr>
              <a:t>Validation</a:t>
            </a: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 por </a:t>
            </a:r>
            <a:r>
              <a:rPr lang="es-MX" sz="2400" dirty="0" err="1" smtClean="0">
                <a:solidFill>
                  <a:srgbClr val="74B230"/>
                </a:solidFill>
                <a:latin typeface="Arial Narrow" panose="020B0606020202030204" pitchFamily="34" charset="0"/>
              </a:rPr>
              <a:t>leave-one-out</a:t>
            </a: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 y obtiene una media de predicciones correctas de 79.22%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35" y="1412777"/>
            <a:ext cx="8517531" cy="351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1096" y="476672"/>
            <a:ext cx="8229600" cy="990600"/>
          </a:xfrm>
        </p:spPr>
        <p:txBody>
          <a:bodyPr>
            <a:normAutofit/>
          </a:bodyPr>
          <a:lstStyle/>
          <a:p>
            <a:r>
              <a:rPr lang="es-MX" sz="3600" u="sng" dirty="0" smtClean="0">
                <a:latin typeface="Arial Narrow" panose="020B0606020202030204" pitchFamily="34" charset="0"/>
              </a:rPr>
              <a:t>Conclusiones generales</a:t>
            </a:r>
            <a:endParaRPr lang="es-MX" sz="3600" u="sng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141277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MX" dirty="0" smtClean="0">
                <a:solidFill>
                  <a:srgbClr val="74B230"/>
                </a:solidFill>
              </a:rPr>
              <a:t>Clustering</a:t>
            </a:r>
          </a:p>
          <a:p>
            <a:endParaRPr lang="es-MX" dirty="0">
              <a:solidFill>
                <a:srgbClr val="74B23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475656" y="184482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MX" dirty="0" smtClean="0">
                <a:solidFill>
                  <a:schemeClr val="accent5"/>
                </a:solidFill>
              </a:rPr>
              <a:t>Solo en uno de los grupos (grupo 5) la característica localidad contribuyó a la clasificación.</a:t>
            </a:r>
          </a:p>
          <a:p>
            <a:endParaRPr lang="es-MX" dirty="0" smtClean="0">
              <a:solidFill>
                <a:schemeClr val="accent5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MX" dirty="0" smtClean="0">
                <a:solidFill>
                  <a:schemeClr val="accent5"/>
                </a:solidFill>
              </a:rPr>
              <a:t>Las restantes características (sexo, edad, y nivel educativo) fueron relevantes para la clasificación en todos los grupos.</a:t>
            </a:r>
          </a:p>
          <a:p>
            <a:endParaRPr lang="es-MX" dirty="0" smtClean="0">
              <a:solidFill>
                <a:schemeClr val="accent5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MX" dirty="0" smtClean="0">
                <a:solidFill>
                  <a:schemeClr val="accent5"/>
                </a:solidFill>
              </a:rPr>
              <a:t>Se encuentra una desmejora generalizada en la calidad de la situación de empleo como efecto de la recesión y crisis de principios de siglo.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>
              <a:solidFill>
                <a:schemeClr val="accent5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s-MX" dirty="0" smtClean="0">
                <a:solidFill>
                  <a:schemeClr val="accent5"/>
                </a:solidFill>
              </a:rPr>
              <a:t>El efecto fue generalizado, pero lograron recuperarse más rápidamente los grupos de mayor nivel educativo.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75556" y="536392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MX" dirty="0" smtClean="0">
                <a:solidFill>
                  <a:srgbClr val="74B230"/>
                </a:solidFill>
              </a:rPr>
              <a:t>Análisis Discriminante</a:t>
            </a:r>
            <a:endParaRPr lang="es-MX" dirty="0">
              <a:solidFill>
                <a:srgbClr val="74B23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75656" y="5879013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MX" dirty="0" smtClean="0">
                <a:solidFill>
                  <a:schemeClr val="accent5"/>
                </a:solidFill>
              </a:rPr>
              <a:t>Las variables no incluidas en Clustering contribuyen a explicar la formación de grupos.</a:t>
            </a:r>
            <a:endParaRPr lang="es-MX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57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3204" y="1700808"/>
            <a:ext cx="8229600" cy="990600"/>
          </a:xfrm>
        </p:spPr>
        <p:txBody>
          <a:bodyPr>
            <a:normAutofit/>
          </a:bodyPr>
          <a:lstStyle/>
          <a:p>
            <a:r>
              <a:rPr lang="es-MX" sz="3600" u="sng" dirty="0" smtClean="0">
                <a:latin typeface="Arial Narrow" panose="020B0606020202030204" pitchFamily="34" charset="0"/>
              </a:rPr>
              <a:t>Bibliografía</a:t>
            </a:r>
            <a:endParaRPr lang="es-MX" sz="3600" u="sng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079612" y="2852936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Blanco (2006) - Introducción al análisis multivariado - 1era edición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Everitt &amp; Hothorn (2014) - A handbook of statistical analyses using R - 3rd edition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Peña (2002) - </a:t>
            </a:r>
            <a:r>
              <a:rPr lang="es-UY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Análisis </a:t>
            </a:r>
            <a:r>
              <a:rPr lang="es-UY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de datos multivariantes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Rencher (2002) - Methods of multivariate analysis - 2nd edition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39023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90600"/>
          </a:xfrm>
        </p:spPr>
        <p:txBody>
          <a:bodyPr/>
          <a:lstStyle/>
          <a:p>
            <a:r>
              <a:rPr lang="es-MX" u="sng" dirty="0" smtClean="0">
                <a:latin typeface="Arial Narrow" panose="020B0606020202030204" pitchFamily="34" charset="0"/>
              </a:rPr>
              <a:t>Investigación en dos etapas</a:t>
            </a:r>
            <a:endParaRPr lang="es-MX" u="sng" dirty="0">
              <a:latin typeface="Arial Narrow" panose="020B0606020202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pPr marL="0" indent="0">
              <a:buNone/>
            </a:pPr>
            <a:endParaRPr lang="es-MX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Estudio del agrupamiento de las observaciones en función de las variables de Situación de Empleo - </a:t>
            </a:r>
            <a:r>
              <a:rPr lang="es-MX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Clustering</a:t>
            </a:r>
          </a:p>
          <a:p>
            <a:pPr marL="457200" indent="-457200">
              <a:buFont typeface="+mj-lt"/>
              <a:buAutoNum type="arabicPeriod"/>
            </a:pPr>
            <a:endParaRPr lang="es-MX" dirty="0">
              <a:solidFill>
                <a:srgbClr val="74B230"/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MX" dirty="0" smtClean="0">
              <a:solidFill>
                <a:srgbClr val="74B230"/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Contribución, o no, del resto de las variables a explicar los grupos formados en la etapa 1 - </a:t>
            </a:r>
            <a:r>
              <a:rPr lang="es-MX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Análisis discriminante</a:t>
            </a:r>
          </a:p>
          <a:p>
            <a:pPr marL="0" indent="0">
              <a:buNone/>
            </a:pPr>
            <a:endParaRPr lang="es-MX" dirty="0">
              <a:solidFill>
                <a:srgbClr val="74B23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0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6619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s-MX" sz="3600" u="sng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Matriz de correlaciones</a:t>
            </a:r>
            <a:endParaRPr lang="es-MX" sz="3600" u="sng" dirty="0">
              <a:solidFill>
                <a:srgbClr val="74B230"/>
              </a:solidFill>
              <a:latin typeface="Arial Narrow" panose="020B060602020203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25" y="2276872"/>
            <a:ext cx="9067750" cy="318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715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s-MX" sz="3200" u="sng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Correlaciones entre las variables de situación de empleo</a:t>
            </a:r>
            <a:endParaRPr lang="es-MX" sz="3200" u="sng" dirty="0">
              <a:solidFill>
                <a:srgbClr val="74B230"/>
              </a:solidFill>
              <a:latin typeface="Arial Narrow" panose="020B0606020202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189" y="1844824"/>
            <a:ext cx="845362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611560" y="5406315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Debido a la alta correlación entre las variables, decidimos utilizar la distancia de </a:t>
            </a:r>
            <a:r>
              <a:rPr lang="es-MX" sz="2400" dirty="0" err="1" smtClean="0">
                <a:solidFill>
                  <a:srgbClr val="74B230"/>
                </a:solidFill>
                <a:latin typeface="Arial Narrow" panose="020B0606020202030204" pitchFamily="34" charset="0"/>
              </a:rPr>
              <a:t>Mahalanobis</a:t>
            </a: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 como métrica</a:t>
            </a:r>
          </a:p>
        </p:txBody>
      </p:sp>
    </p:spTree>
    <p:extLst>
      <p:ext uri="{BB962C8B-B14F-4D97-AF65-F5344CB8AC3E}">
        <p14:creationId xmlns="" xmlns:p14="http://schemas.microsoft.com/office/powerpoint/2010/main" val="40895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u="sng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Matriz de distancias. Métrica: Mahalanobis</a:t>
            </a:r>
            <a:endParaRPr lang="es-MX" sz="3200" u="sng" dirty="0">
              <a:solidFill>
                <a:srgbClr val="74B230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9 Imagen" descr="Matriz de distancias de Mahalanobis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697" y="1556792"/>
            <a:ext cx="4659630" cy="46596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08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528573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Clustering por Método de Ward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126876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</a:rPr>
              <a:t>Dendograma</a:t>
            </a:r>
            <a:endParaRPr lang="es-MX" sz="2400" dirty="0">
              <a:solidFill>
                <a:srgbClr val="74B230"/>
              </a:solidFill>
              <a:latin typeface="Arial Narrow" panose="020B0606020202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438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  <a:ea typeface="+mn-ea"/>
                <a:cs typeface="+mn-cs"/>
              </a:rPr>
              <a:t>Indicadores (R</a:t>
            </a:r>
            <a:r>
              <a:rPr lang="es-MX" sz="2400" baseline="30000" dirty="0" smtClean="0">
                <a:solidFill>
                  <a:srgbClr val="74B230"/>
                </a:solidFill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lang="es-MX" sz="2400" dirty="0" err="1" smtClean="0">
                <a:solidFill>
                  <a:srgbClr val="74B230"/>
                </a:solidFill>
                <a:latin typeface="Arial Narrow" panose="020B0606020202030204" pitchFamily="34" charset="0"/>
                <a:ea typeface="+mn-ea"/>
                <a:cs typeface="+mn-cs"/>
              </a:rPr>
              <a:t>pseudo</a:t>
            </a: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  <a:ea typeface="+mn-ea"/>
                <a:cs typeface="+mn-cs"/>
              </a:rPr>
              <a:t>-F, </a:t>
            </a:r>
            <a:r>
              <a:rPr lang="es-MX" sz="2400" dirty="0" err="1" smtClean="0">
                <a:solidFill>
                  <a:srgbClr val="74B230"/>
                </a:solidFill>
                <a:latin typeface="Arial Narrow" panose="020B0606020202030204" pitchFamily="34" charset="0"/>
                <a:ea typeface="+mn-ea"/>
                <a:cs typeface="+mn-cs"/>
              </a:rPr>
              <a:t>pseudo</a:t>
            </a:r>
            <a:r>
              <a:rPr lang="es-MX" sz="2400" dirty="0" smtClean="0">
                <a:solidFill>
                  <a:srgbClr val="74B230"/>
                </a:solidFill>
                <a:latin typeface="Arial Narrow" panose="020B0606020202030204" pitchFamily="34" charset="0"/>
                <a:ea typeface="+mn-ea"/>
                <a:cs typeface="+mn-cs"/>
              </a:rPr>
              <a:t>-t)</a:t>
            </a:r>
            <a:endParaRPr lang="es-MX" sz="24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34" y="1196752"/>
            <a:ext cx="515853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938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Grupos Ward 6 por localida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032" y="1916832"/>
            <a:ext cx="4572000" cy="4572000"/>
          </a:xfrm>
          <a:prstGeom prst="rect">
            <a:avLst/>
          </a:prstGeom>
        </p:spPr>
      </p:pic>
      <p:pic>
        <p:nvPicPr>
          <p:cNvPr id="4" name="3 Imagen" descr="Grupos Ward 6 por sex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916832"/>
            <a:ext cx="4572000" cy="4572000"/>
          </a:xfrm>
          <a:prstGeom prst="rect">
            <a:avLst/>
          </a:prstGeom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90600"/>
          </a:xfrm>
        </p:spPr>
        <p:txBody>
          <a:bodyPr>
            <a:normAutofit/>
          </a:bodyPr>
          <a:lstStyle/>
          <a:p>
            <a:r>
              <a:rPr lang="es-MX" sz="3200" u="sng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Caracterización de los grupos</a:t>
            </a:r>
            <a:endParaRPr lang="es-MX" sz="3200" u="sng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99592" y="1340768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 En función de los componentes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463</TotalTime>
  <Words>702</Words>
  <Application>Microsoft Office PowerPoint</Application>
  <PresentationFormat>Presentación en pantalla (4:3)</PresentationFormat>
  <Paragraphs>69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Claridad</vt:lpstr>
      <vt:lpstr>Análisis multivariado i Clustering y discriminante</vt:lpstr>
      <vt:lpstr>Pseudo Panel de la ECH para el período 1995-2004</vt:lpstr>
      <vt:lpstr>Investigación en dos etapas</vt:lpstr>
      <vt:lpstr>Matriz de correlaciones</vt:lpstr>
      <vt:lpstr>Correlaciones entre las variables de situación de empleo</vt:lpstr>
      <vt:lpstr>Matriz de distancias. Métrica: Mahalanobis</vt:lpstr>
      <vt:lpstr>Diapositiva 7</vt:lpstr>
      <vt:lpstr>Indicadores (R2, pseudo-F, pseudo-t)</vt:lpstr>
      <vt:lpstr>Caracterización de los grupos</vt:lpstr>
      <vt:lpstr>Caracterización de los grupos</vt:lpstr>
      <vt:lpstr>Caracterización de los grupos</vt:lpstr>
      <vt:lpstr>Diapositiva 12</vt:lpstr>
      <vt:lpstr>Diapositiva 13</vt:lpstr>
      <vt:lpstr>Caracterización de los grupos (resúmen)</vt:lpstr>
      <vt:lpstr>Caracterización de los grupos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Predicciones correctas</vt:lpstr>
      <vt:lpstr>Cross-validation</vt:lpstr>
      <vt:lpstr>Conclusiones generales</vt:lpstr>
      <vt:lpstr>Bibliografía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multivariado i Clustering y discriminante</dc:title>
  <dc:creator>Coudet</dc:creator>
  <cp:lastModifiedBy>Daniel Czarnievicz</cp:lastModifiedBy>
  <cp:revision>42</cp:revision>
  <dcterms:created xsi:type="dcterms:W3CDTF">2016-05-25T21:08:44Z</dcterms:created>
  <dcterms:modified xsi:type="dcterms:W3CDTF">2016-05-27T00:22:51Z</dcterms:modified>
</cp:coreProperties>
</file>