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75" r:id="rId3"/>
    <p:sldId id="277" r:id="rId4"/>
    <p:sldId id="265" r:id="rId5"/>
    <p:sldId id="264" r:id="rId6"/>
    <p:sldId id="266" r:id="rId7"/>
    <p:sldId id="263" r:id="rId8"/>
    <p:sldId id="267" r:id="rId9"/>
    <p:sldId id="274" r:id="rId10"/>
    <p:sldId id="268" r:id="rId11"/>
    <p:sldId id="260" r:id="rId12"/>
    <p:sldId id="258" r:id="rId13"/>
    <p:sldId id="257" r:id="rId14"/>
    <p:sldId id="269" r:id="rId15"/>
    <p:sldId id="270" r:id="rId16"/>
    <p:sldId id="262" r:id="rId17"/>
    <p:sldId id="280" r:id="rId18"/>
    <p:sldId id="271" r:id="rId19"/>
    <p:sldId id="261" r:id="rId20"/>
    <p:sldId id="259" r:id="rId21"/>
    <p:sldId id="273" r:id="rId22"/>
    <p:sldId id="272" r:id="rId23"/>
    <p:sldId id="276" r:id="rId24"/>
    <p:sldId id="278" r:id="rId2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63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7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43D10-4AB9-47A2-8700-26A8A5A52D25}" type="datetimeFigureOut">
              <a:rPr lang="es-ES" smtClean="0"/>
              <a:pPr/>
              <a:t>25/04/2012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4ABB7-73A8-48B7-8AB0-BE4F6AD405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DF36D71-E577-4F3F-B74A-973837D9407D}" type="datetime1">
              <a:rPr lang="es-ES" smtClean="0"/>
              <a:pPr/>
              <a:t>25/04/2012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959CEA5-61D9-4E7A-BE74-9204DD2E9C0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7EB0-3EC1-4418-B5D5-830AF6D326C6}" type="datetime1">
              <a:rPr lang="es-ES" smtClean="0"/>
              <a:pPr/>
              <a:t>25/04/2012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EA5-61D9-4E7A-BE74-9204DD2E9C0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3AA9-F0EF-40A8-B79D-B6E8A339E849}" type="datetime1">
              <a:rPr lang="es-ES" smtClean="0"/>
              <a:pPr/>
              <a:t>25/04/2012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EA5-61D9-4E7A-BE74-9204DD2E9C0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2B785B6-E281-470E-9328-709DCCD4E920}" type="datetime1">
              <a:rPr lang="es-ES" smtClean="0"/>
              <a:pPr/>
              <a:t>25/04/2012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959CEA5-61D9-4E7A-BE74-9204DD2E9C0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40593A2-C8D5-4AD1-B242-08C0BD8698C9}" type="datetime1">
              <a:rPr lang="es-ES" smtClean="0"/>
              <a:pPr/>
              <a:t>25/04/2012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959CEA5-61D9-4E7A-BE74-9204DD2E9C0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2194-78B4-44AB-9BA1-6F1A06F4E9BE}" type="datetime1">
              <a:rPr lang="es-ES" smtClean="0"/>
              <a:pPr/>
              <a:t>25/04/2012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EA5-61D9-4E7A-BE74-9204DD2E9C0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EC9B-69D2-4AD9-9690-69BBD1457701}" type="datetime1">
              <a:rPr lang="es-ES" smtClean="0"/>
              <a:pPr/>
              <a:t>25/04/2012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EA5-61D9-4E7A-BE74-9204DD2E9C0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539201C-D1D9-42C6-9DEB-17A44C937B84}" type="datetime1">
              <a:rPr lang="es-ES" smtClean="0"/>
              <a:pPr/>
              <a:t>25/04/2012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959CEA5-61D9-4E7A-BE74-9204DD2E9C0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B24D-5BE1-4465-8770-46384F182D7E}" type="datetime1">
              <a:rPr lang="es-ES" smtClean="0"/>
              <a:pPr/>
              <a:t>25/04/2012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EA5-61D9-4E7A-BE74-9204DD2E9C0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1EBAAC-4360-4663-B542-0C063F92A5C9}" type="datetime1">
              <a:rPr lang="es-ES" smtClean="0"/>
              <a:pPr/>
              <a:t>25/04/2012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959CEA5-61D9-4E7A-BE74-9204DD2E9C0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2B523B3-DF15-462B-AA49-5EC93C8CD920}" type="datetime1">
              <a:rPr lang="es-ES" smtClean="0"/>
              <a:pPr/>
              <a:t>25/04/2012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959CEA5-61D9-4E7A-BE74-9204DD2E9C0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B1EBD1-FF19-4CA2-9C2D-39135D66FEAB}" type="datetime1">
              <a:rPr lang="es-ES" smtClean="0"/>
              <a:pPr/>
              <a:t>25/04/2012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959CEA5-61D9-4E7A-BE74-9204DD2E9C0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sharpdevelop.net/ILSpy.ashx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ILSpy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>
                <a:hlinkClick r:id="rId2"/>
              </a:rPr>
              <a:t>http://wiki.sharpdevelop.net/ILSpy.ashx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EA5-61D9-4E7A-BE74-9204DD2E9C02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ILSpy</a:t>
            </a:r>
            <a:r>
              <a:rPr lang="es-ES" dirty="0" smtClean="0"/>
              <a:t> </a:t>
            </a:r>
            <a:r>
              <a:rPr lang="es-ES" dirty="0" err="1" smtClean="0"/>
              <a:t>source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59CEA5-61D9-4E7A-BE74-9204DD2E9C02}" type="slidenum">
              <a:rPr lang="es-ES" smtClean="0"/>
              <a:pPr/>
              <a:t>10</a:t>
            </a:fld>
            <a:endParaRPr lang="es-E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556792"/>
            <a:ext cx="3500342" cy="50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655518" y="3429000"/>
            <a:ext cx="3672408" cy="755650"/>
          </a:xfrm>
          <a:prstGeom prst="rect">
            <a:avLst/>
          </a:prstGeom>
          <a:solidFill>
            <a:srgbClr val="FE8637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55518" y="4495800"/>
            <a:ext cx="3672408" cy="229344"/>
          </a:xfrm>
          <a:prstGeom prst="rect">
            <a:avLst/>
          </a:prstGeom>
          <a:solidFill>
            <a:schemeClr val="accent2">
              <a:lumMod val="75000"/>
              <a:alpha val="27843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655518" y="5517232"/>
            <a:ext cx="3672408" cy="288032"/>
          </a:xfrm>
          <a:prstGeom prst="rect">
            <a:avLst/>
          </a:prstGeom>
          <a:solidFill>
            <a:srgbClr val="92D050">
              <a:alpha val="27843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5148064" y="342900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AST </a:t>
            </a:r>
            <a:r>
              <a:rPr lang="es-ES" dirty="0" err="1" smtClean="0"/>
              <a:t>managing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5220072" y="442782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program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220072" y="544522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Cecil </a:t>
            </a:r>
            <a:r>
              <a:rPr lang="es-ES" dirty="0" err="1" smtClean="0"/>
              <a:t>library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655518" y="4222750"/>
            <a:ext cx="3672408" cy="236820"/>
          </a:xfrm>
          <a:prstGeom prst="rect">
            <a:avLst/>
          </a:prstGeom>
          <a:solidFill>
            <a:srgbClr val="FFFF00">
              <a:alpha val="27843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5220072" y="4130263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Tree</a:t>
            </a:r>
            <a:r>
              <a:rPr lang="es-ES" dirty="0" smtClean="0"/>
              <a:t> </a:t>
            </a:r>
            <a:r>
              <a:rPr lang="es-ES" dirty="0" err="1" smtClean="0"/>
              <a:t>view</a:t>
            </a:r>
            <a:r>
              <a:rPr lang="es-ES" dirty="0" smtClean="0"/>
              <a:t> </a:t>
            </a:r>
            <a:r>
              <a:rPr lang="es-ES" dirty="0" err="1" smtClean="0"/>
              <a:t>managing</a:t>
            </a:r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683568" y="2608337"/>
            <a:ext cx="3672408" cy="288032"/>
          </a:xfrm>
          <a:prstGeom prst="rect">
            <a:avLst/>
          </a:prstGeom>
          <a:solidFill>
            <a:schemeClr val="accent6">
              <a:lumMod val="60000"/>
              <a:lumOff val="40000"/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148064" y="256490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AST </a:t>
            </a:r>
            <a:r>
              <a:rPr lang="es-ES" dirty="0" err="1" smtClean="0"/>
              <a:t>builder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1" animBg="1"/>
      <p:bldP spid="9" grpId="0"/>
      <p:bldP spid="10" grpId="0"/>
      <p:bldP spid="11" grpId="1"/>
      <p:bldP spid="12" grpId="0" animBg="1"/>
      <p:bldP spid="13" grpId="0"/>
      <p:bldP spid="14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899592" y="4365104"/>
            <a:ext cx="1008112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Important</a:t>
            </a:r>
            <a:r>
              <a:rPr lang="es-ES" dirty="0" smtClean="0"/>
              <a:t> </a:t>
            </a:r>
            <a:r>
              <a:rPr lang="es-ES" dirty="0" err="1" smtClean="0"/>
              <a:t>classes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AssemblyTreeNode</a:t>
            </a:r>
            <a:r>
              <a:rPr lang="es-ES" dirty="0" smtClean="0"/>
              <a:t> </a:t>
            </a:r>
            <a:r>
              <a:rPr lang="es-ES" b="1" dirty="0" smtClean="0"/>
              <a:t>(</a:t>
            </a:r>
            <a:r>
              <a:rPr lang="es-ES" b="1" dirty="0" err="1" smtClean="0"/>
              <a:t>ILSpy</a:t>
            </a:r>
            <a:r>
              <a:rPr lang="es-ES" b="1" dirty="0" smtClean="0"/>
              <a:t> Project)</a:t>
            </a:r>
          </a:p>
          <a:p>
            <a:pPr lvl="1"/>
            <a:r>
              <a:rPr lang="es-ES" dirty="0" err="1" smtClean="0"/>
              <a:t>ILSpyTreeNode</a:t>
            </a:r>
            <a:endParaRPr lang="es-ES" dirty="0" smtClean="0"/>
          </a:p>
          <a:p>
            <a:pPr lvl="2"/>
            <a:r>
              <a:rPr lang="es-ES" dirty="0" err="1" smtClean="0"/>
              <a:t>SharpTreeNode</a:t>
            </a:r>
            <a:endParaRPr lang="es-ES" dirty="0" smtClean="0"/>
          </a:p>
          <a:p>
            <a:r>
              <a:rPr lang="es-ES" dirty="0" err="1" smtClean="0"/>
              <a:t>Language</a:t>
            </a:r>
            <a:r>
              <a:rPr lang="es-ES" dirty="0" smtClean="0"/>
              <a:t> </a:t>
            </a:r>
            <a:r>
              <a:rPr lang="es-ES" b="1" dirty="0" smtClean="0"/>
              <a:t>(</a:t>
            </a:r>
            <a:r>
              <a:rPr lang="es-ES" b="1" dirty="0" err="1" smtClean="0"/>
              <a:t>ILSpy</a:t>
            </a:r>
            <a:r>
              <a:rPr lang="es-ES" b="1" dirty="0" smtClean="0"/>
              <a:t> Project)</a:t>
            </a:r>
          </a:p>
          <a:p>
            <a:pPr lvl="1"/>
            <a:r>
              <a:rPr lang="es-ES" dirty="0" smtClean="0"/>
              <a:t>C#</a:t>
            </a:r>
          </a:p>
          <a:p>
            <a:pPr lvl="1"/>
            <a:r>
              <a:rPr lang="es-ES" dirty="0" smtClean="0"/>
              <a:t>VB</a:t>
            </a:r>
          </a:p>
          <a:p>
            <a:pPr lvl="1"/>
            <a:r>
              <a:rPr lang="es-ES" dirty="0" smtClean="0"/>
              <a:t>IL</a:t>
            </a:r>
          </a:p>
          <a:p>
            <a:pPr lvl="1"/>
            <a:r>
              <a:rPr lang="es-ES" dirty="0" smtClean="0"/>
              <a:t>C++</a:t>
            </a:r>
          </a:p>
          <a:p>
            <a:r>
              <a:rPr lang="es-ES" dirty="0" err="1" smtClean="0"/>
              <a:t>IAstVisitor</a:t>
            </a:r>
            <a:r>
              <a:rPr lang="es-ES" dirty="0" smtClean="0"/>
              <a:t> </a:t>
            </a:r>
            <a:r>
              <a:rPr lang="es-ES" b="1" dirty="0" smtClean="0"/>
              <a:t>(</a:t>
            </a:r>
            <a:r>
              <a:rPr lang="es-ES" b="1" dirty="0" err="1" smtClean="0"/>
              <a:t>ICSharpCode.NRefactory</a:t>
            </a:r>
            <a:r>
              <a:rPr lang="es-ES" b="1" dirty="0" smtClean="0"/>
              <a:t>.&lt;</a:t>
            </a:r>
            <a:r>
              <a:rPr lang="es-ES" b="1" dirty="0" err="1" smtClean="0"/>
              <a:t>Language</a:t>
            </a:r>
            <a:r>
              <a:rPr lang="es-ES" b="1" dirty="0" smtClean="0"/>
              <a:t>&gt; Project)</a:t>
            </a:r>
          </a:p>
          <a:p>
            <a:pPr lvl="1">
              <a:buNone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59CEA5-61D9-4E7A-BE74-9204DD2E9C02}" type="slidenum">
              <a:rPr lang="es-ES" smtClean="0"/>
              <a:pPr/>
              <a:t>11</a:t>
            </a:fld>
            <a:endParaRPr lang="es-E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3268"/>
          <a:stretch>
            <a:fillRect/>
          </a:stretch>
        </p:blipFill>
        <p:spPr bwMode="auto">
          <a:xfrm>
            <a:off x="6139521" y="44624"/>
            <a:ext cx="2595648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Loading</a:t>
            </a:r>
            <a:r>
              <a:rPr lang="es-ES" dirty="0" smtClean="0"/>
              <a:t> </a:t>
            </a:r>
            <a:r>
              <a:rPr lang="es-ES" dirty="0" err="1" smtClean="0"/>
              <a:t>Assemblies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5" y="1304056"/>
            <a:ext cx="6719223" cy="5006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59CEA5-61D9-4E7A-BE74-9204DD2E9C02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Loading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CECIL </a:t>
            </a:r>
            <a:r>
              <a:rPr lang="es-ES" dirty="0" err="1" smtClean="0"/>
              <a:t>library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1680" y="1772816"/>
            <a:ext cx="554355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59CEA5-61D9-4E7A-BE74-9204DD2E9C02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Languages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59CEA5-61D9-4E7A-BE74-9204DD2E9C02}" type="slidenum">
              <a:rPr lang="es-ES" smtClean="0"/>
              <a:pPr/>
              <a:t>14</a:t>
            </a:fld>
            <a:endParaRPr lang="es-E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613975"/>
            <a:ext cx="8892480" cy="233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476872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Interface</a:t>
            </a:r>
          </a:p>
          <a:p>
            <a:pPr lvl="1"/>
            <a:r>
              <a:rPr lang="es-ES" dirty="0" err="1" smtClean="0"/>
              <a:t>DecompileAssembly</a:t>
            </a:r>
            <a:endParaRPr lang="es-ES" dirty="0" smtClean="0"/>
          </a:p>
          <a:p>
            <a:pPr lvl="1"/>
            <a:r>
              <a:rPr lang="es-ES" dirty="0" err="1" smtClean="0"/>
              <a:t>DecompileMethod</a:t>
            </a:r>
            <a:endParaRPr lang="es-ES" dirty="0" smtClean="0"/>
          </a:p>
          <a:p>
            <a:pPr lvl="1"/>
            <a:r>
              <a:rPr lang="es-ES" dirty="0" err="1" smtClean="0"/>
              <a:t>DecompileProperty</a:t>
            </a:r>
            <a:endParaRPr lang="es-ES" dirty="0" smtClean="0"/>
          </a:p>
          <a:p>
            <a:pPr lvl="1"/>
            <a:r>
              <a:rPr lang="es-ES" dirty="0" err="1" smtClean="0"/>
              <a:t>DecompileField</a:t>
            </a:r>
            <a:endParaRPr lang="es-ES" dirty="0" smtClean="0"/>
          </a:p>
          <a:p>
            <a:pPr lvl="1"/>
            <a:r>
              <a:rPr lang="es-ES" dirty="0" err="1" smtClean="0"/>
              <a:t>DecompileEvent</a:t>
            </a:r>
            <a:endParaRPr lang="es-ES" dirty="0" smtClean="0"/>
          </a:p>
          <a:p>
            <a:pPr lvl="1"/>
            <a:r>
              <a:rPr lang="es-ES" dirty="0" err="1" smtClean="0"/>
              <a:t>DecompileType</a:t>
            </a:r>
            <a:endParaRPr lang="es-ES" dirty="0" smtClean="0"/>
          </a:p>
          <a:p>
            <a:pPr lvl="1"/>
            <a:r>
              <a:rPr lang="es-ES" dirty="0" err="1" smtClean="0"/>
              <a:t>DecompileNamespace</a:t>
            </a:r>
            <a:endParaRPr lang="es-ES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52864" y="0"/>
            <a:ext cx="28956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IAstVisitor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 smtClean="0"/>
              <a:t>From</a:t>
            </a:r>
            <a:r>
              <a:rPr lang="es-ES" dirty="0" smtClean="0"/>
              <a:t> AST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endParaRPr lang="es-ES" dirty="0" smtClean="0"/>
          </a:p>
          <a:p>
            <a:r>
              <a:rPr lang="es-ES" dirty="0" err="1" smtClean="0"/>
              <a:t>Depends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language</a:t>
            </a:r>
            <a:endParaRPr lang="es-ES" dirty="0" smtClean="0"/>
          </a:p>
          <a:p>
            <a:r>
              <a:rPr lang="es-ES" dirty="0" err="1" smtClean="0"/>
              <a:t>Example</a:t>
            </a:r>
            <a:r>
              <a:rPr lang="es-ES" dirty="0" smtClean="0"/>
              <a:t>: 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59CEA5-61D9-4E7A-BE74-9204DD2E9C02}" type="slidenum">
              <a:rPr lang="es-ES" smtClean="0"/>
              <a:pPr/>
              <a:t>15</a:t>
            </a:fld>
            <a:endParaRPr lang="es-E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3356992"/>
            <a:ext cx="666750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2339752" y="2564904"/>
            <a:ext cx="24482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A == 3 ? A++ : A = 3 ;</a:t>
            </a:r>
            <a:endParaRPr lang="es-E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0152" y="0"/>
            <a:ext cx="27717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Important</a:t>
            </a:r>
            <a:r>
              <a:rPr lang="es-ES" dirty="0" smtClean="0"/>
              <a:t> AST </a:t>
            </a:r>
            <a:r>
              <a:rPr lang="es-ES" dirty="0" err="1" smtClean="0"/>
              <a:t>classes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 smtClean="0"/>
              <a:t>AstNode</a:t>
            </a:r>
            <a:endParaRPr lang="es-ES" dirty="0" smtClean="0"/>
          </a:p>
          <a:p>
            <a:r>
              <a:rPr lang="es-ES" dirty="0" err="1" smtClean="0"/>
              <a:t>AstType</a:t>
            </a:r>
            <a:r>
              <a:rPr lang="es-ES" dirty="0" smtClean="0"/>
              <a:t> : </a:t>
            </a:r>
            <a:r>
              <a:rPr lang="es-ES" dirty="0" err="1" smtClean="0"/>
              <a:t>AstNode</a:t>
            </a:r>
            <a:endParaRPr lang="es-ES" dirty="0" smtClean="0"/>
          </a:p>
          <a:p>
            <a:pPr lvl="1"/>
            <a:r>
              <a:rPr lang="es-ES" dirty="0" err="1" smtClean="0"/>
              <a:t>PrimitiveType</a:t>
            </a:r>
            <a:endParaRPr lang="es-ES" dirty="0" smtClean="0"/>
          </a:p>
          <a:p>
            <a:pPr lvl="1"/>
            <a:r>
              <a:rPr lang="es-ES" dirty="0" err="1" smtClean="0"/>
              <a:t>SimpleType</a:t>
            </a:r>
            <a:endParaRPr lang="es-ES" dirty="0" smtClean="0"/>
          </a:p>
          <a:p>
            <a:pPr lvl="1"/>
            <a:r>
              <a:rPr lang="es-ES" dirty="0" smtClean="0"/>
              <a:t>…</a:t>
            </a:r>
          </a:p>
          <a:p>
            <a:r>
              <a:rPr lang="es-ES" dirty="0" err="1" smtClean="0"/>
              <a:t>Expression</a:t>
            </a:r>
            <a:r>
              <a:rPr lang="es-ES" dirty="0" smtClean="0"/>
              <a:t> : </a:t>
            </a:r>
            <a:r>
              <a:rPr lang="es-ES" dirty="0" err="1" smtClean="0"/>
              <a:t>AstNode</a:t>
            </a:r>
            <a:endParaRPr lang="es-ES" dirty="0" smtClean="0"/>
          </a:p>
          <a:p>
            <a:pPr lvl="1"/>
            <a:r>
              <a:rPr lang="es-ES" dirty="0" err="1" smtClean="0"/>
              <a:t>ThisReferenceExpression</a:t>
            </a:r>
            <a:endParaRPr lang="es-ES" dirty="0" smtClean="0"/>
          </a:p>
          <a:p>
            <a:pPr lvl="1"/>
            <a:r>
              <a:rPr lang="es-ES" dirty="0" err="1" smtClean="0"/>
              <a:t>LambdaExpression</a:t>
            </a:r>
            <a:endParaRPr lang="es-ES" dirty="0" smtClean="0"/>
          </a:p>
          <a:p>
            <a:pPr lvl="1"/>
            <a:r>
              <a:rPr lang="es-ES" dirty="0" smtClean="0"/>
              <a:t>…</a:t>
            </a:r>
          </a:p>
          <a:p>
            <a:r>
              <a:rPr lang="es-ES" dirty="0" err="1" smtClean="0"/>
              <a:t>Statement</a:t>
            </a:r>
            <a:r>
              <a:rPr lang="es-ES" dirty="0" smtClean="0"/>
              <a:t> : </a:t>
            </a:r>
            <a:r>
              <a:rPr lang="es-ES" dirty="0" err="1" smtClean="0"/>
              <a:t>AstNode</a:t>
            </a:r>
            <a:endParaRPr lang="es-ES" dirty="0" smtClean="0"/>
          </a:p>
          <a:p>
            <a:pPr lvl="1"/>
            <a:r>
              <a:rPr lang="es-ES" dirty="0" err="1" smtClean="0"/>
              <a:t>IfElseStatement</a:t>
            </a:r>
            <a:endParaRPr lang="es-ES" dirty="0" smtClean="0"/>
          </a:p>
          <a:p>
            <a:pPr lvl="1"/>
            <a:r>
              <a:rPr lang="es-ES" dirty="0" err="1" smtClean="0"/>
              <a:t>SwitchStatement</a:t>
            </a:r>
            <a:endParaRPr lang="es-ES" dirty="0" smtClean="0"/>
          </a:p>
          <a:p>
            <a:pPr lvl="1"/>
            <a:r>
              <a:rPr lang="es-ES" dirty="0" smtClean="0"/>
              <a:t>…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59CEA5-61D9-4E7A-BE74-9204DD2E9C02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7236296" y="1916832"/>
            <a:ext cx="1512168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C# </a:t>
            </a:r>
            <a:r>
              <a:rPr lang="es-ES" dirty="0" err="1" smtClean="0"/>
              <a:t>Language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output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General </a:t>
            </a:r>
            <a:r>
              <a:rPr lang="es-ES" dirty="0" err="1" smtClean="0"/>
              <a:t>scheme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59CEA5-61D9-4E7A-BE74-9204DD2E9C02}" type="slidenum">
              <a:rPr lang="es-ES" smtClean="0"/>
              <a:pPr/>
              <a:t>17</a:t>
            </a:fld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107504" y="1916832"/>
            <a:ext cx="1224136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Load </a:t>
            </a:r>
            <a:r>
              <a:rPr lang="es-ES" dirty="0" err="1" smtClean="0"/>
              <a:t>Assembly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995936" y="1916832"/>
            <a:ext cx="144016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C# AST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7236296" y="4725144"/>
            <a:ext cx="1512168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C++ </a:t>
            </a:r>
            <a:r>
              <a:rPr lang="es-ES" dirty="0" err="1" smtClean="0"/>
              <a:t>Language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output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5580112" y="1916832"/>
            <a:ext cx="1512168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C# Output </a:t>
            </a:r>
            <a:r>
              <a:rPr lang="es-ES" dirty="0" err="1" smtClean="0"/>
              <a:t>Visitor</a:t>
            </a:r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3995936" y="3212976"/>
            <a:ext cx="1440160" cy="11521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C# </a:t>
            </a:r>
            <a:r>
              <a:rPr lang="es-ES" dirty="0" err="1" smtClean="0"/>
              <a:t>to</a:t>
            </a:r>
            <a:r>
              <a:rPr lang="es-ES" dirty="0" smtClean="0"/>
              <a:t> C++ Output </a:t>
            </a:r>
            <a:r>
              <a:rPr lang="es-ES" dirty="0" err="1" smtClean="0"/>
              <a:t>Visitor</a:t>
            </a:r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1475656" y="1916832"/>
            <a:ext cx="108012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CECIL Library</a:t>
            </a:r>
            <a:endParaRPr lang="es-ES" dirty="0"/>
          </a:p>
        </p:txBody>
      </p:sp>
      <p:sp>
        <p:nvSpPr>
          <p:cNvPr id="16" name="15 Rectángulo"/>
          <p:cNvSpPr/>
          <p:nvPr/>
        </p:nvSpPr>
        <p:spPr>
          <a:xfrm>
            <a:off x="2771800" y="1916832"/>
            <a:ext cx="108012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AST </a:t>
            </a:r>
            <a:r>
              <a:rPr lang="es-ES" dirty="0" err="1" smtClean="0"/>
              <a:t>Builder</a:t>
            </a:r>
            <a:endParaRPr lang="es-ES" dirty="0"/>
          </a:p>
        </p:txBody>
      </p:sp>
      <p:sp>
        <p:nvSpPr>
          <p:cNvPr id="17" name="16 Rectángulo"/>
          <p:cNvSpPr/>
          <p:nvPr/>
        </p:nvSpPr>
        <p:spPr>
          <a:xfrm>
            <a:off x="5580112" y="4725144"/>
            <a:ext cx="1512168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C++ Output </a:t>
            </a:r>
            <a:r>
              <a:rPr lang="es-ES" dirty="0" err="1" smtClean="0"/>
              <a:t>Visitor</a:t>
            </a:r>
            <a:endParaRPr lang="es-ES" dirty="0"/>
          </a:p>
        </p:txBody>
      </p:sp>
      <p:sp>
        <p:nvSpPr>
          <p:cNvPr id="18" name="17 Rectángulo"/>
          <p:cNvSpPr/>
          <p:nvPr/>
        </p:nvSpPr>
        <p:spPr>
          <a:xfrm>
            <a:off x="3995936" y="4725144"/>
            <a:ext cx="144016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C++ AST</a:t>
            </a:r>
            <a:endParaRPr lang="es-ES" dirty="0"/>
          </a:p>
        </p:txBody>
      </p:sp>
      <p:sp>
        <p:nvSpPr>
          <p:cNvPr id="19" name="18 Flecha derecha"/>
          <p:cNvSpPr/>
          <p:nvPr/>
        </p:nvSpPr>
        <p:spPr>
          <a:xfrm>
            <a:off x="3059832" y="3501008"/>
            <a:ext cx="792088" cy="720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Translating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 smtClean="0"/>
              <a:t>Translator</a:t>
            </a:r>
            <a:r>
              <a:rPr lang="es-ES" dirty="0" smtClean="0"/>
              <a:t> </a:t>
            </a:r>
            <a:r>
              <a:rPr lang="es-ES" dirty="0" err="1" smtClean="0"/>
              <a:t>visitor</a:t>
            </a:r>
            <a:endParaRPr lang="es-ES" dirty="0" smtClean="0"/>
          </a:p>
          <a:p>
            <a:r>
              <a:rPr lang="es-ES" dirty="0" err="1" smtClean="0"/>
              <a:t>Changes</a:t>
            </a:r>
            <a:r>
              <a:rPr lang="es-ES" dirty="0" smtClean="0"/>
              <a:t> in AST </a:t>
            </a:r>
            <a:r>
              <a:rPr lang="es-ES" dirty="0" err="1" smtClean="0"/>
              <a:t>nodes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59CEA5-61D9-4E7A-BE74-9204DD2E9C02}" type="slidenum">
              <a:rPr lang="es-ES" smtClean="0"/>
              <a:pPr/>
              <a:t>18</a:t>
            </a:fld>
            <a:endParaRPr lang="es-E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9447" y="2574032"/>
            <a:ext cx="82010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560" y="3717032"/>
            <a:ext cx="75152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Example</a:t>
            </a:r>
            <a:r>
              <a:rPr lang="es-ES" dirty="0" smtClean="0"/>
              <a:t> </a:t>
            </a:r>
            <a:r>
              <a:rPr lang="es-ES" dirty="0" err="1" smtClean="0"/>
              <a:t>translation</a:t>
            </a:r>
            <a:r>
              <a:rPr lang="es-ES" dirty="0" smtClean="0"/>
              <a:t> C# -&gt; C++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59CEA5-61D9-4E7A-BE74-9204DD2E9C02}" type="slidenum">
              <a:rPr lang="es-ES" smtClean="0"/>
              <a:pPr/>
              <a:t>19</a:t>
            </a:fld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755576" y="1988840"/>
            <a:ext cx="439248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s-ES" dirty="0" err="1" smtClean="0"/>
              <a:t>void</a:t>
            </a:r>
            <a:r>
              <a:rPr lang="es-ES" dirty="0" smtClean="0"/>
              <a:t> </a:t>
            </a:r>
            <a:r>
              <a:rPr lang="es-ES" dirty="0" err="1" smtClean="0"/>
              <a:t>Main</a:t>
            </a:r>
            <a:r>
              <a:rPr lang="es-ES" dirty="0" smtClean="0"/>
              <a:t>(</a:t>
            </a:r>
            <a:r>
              <a:rPr lang="es-ES" dirty="0" err="1" smtClean="0"/>
              <a:t>string</a:t>
            </a:r>
            <a:r>
              <a:rPr lang="es-ES" dirty="0" smtClean="0"/>
              <a:t>[] </a:t>
            </a:r>
            <a:r>
              <a:rPr lang="es-ES" dirty="0" err="1" smtClean="0"/>
              <a:t>args</a:t>
            </a:r>
            <a:r>
              <a:rPr lang="es-ES" dirty="0" smtClean="0"/>
              <a:t>){</a:t>
            </a:r>
          </a:p>
          <a:p>
            <a:pPr>
              <a:buNone/>
            </a:pPr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683568" y="4005064"/>
            <a:ext cx="439248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s-ES" dirty="0" err="1" smtClean="0"/>
              <a:t>void</a:t>
            </a:r>
            <a:r>
              <a:rPr lang="es-ES" dirty="0" smtClean="0"/>
              <a:t> </a:t>
            </a:r>
            <a:r>
              <a:rPr lang="es-ES" dirty="0" err="1" smtClean="0"/>
              <a:t>Main</a:t>
            </a:r>
            <a:r>
              <a:rPr lang="es-ES" dirty="0" smtClean="0"/>
              <a:t>(</a:t>
            </a:r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 smtClean="0"/>
              <a:t>args</a:t>
            </a:r>
            <a:r>
              <a:rPr lang="es-ES" dirty="0" smtClean="0"/>
              <a:t>[]){</a:t>
            </a:r>
          </a:p>
          <a:p>
            <a:pPr>
              <a:buNone/>
            </a:pPr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8" name="7 Flecha abajo"/>
          <p:cNvSpPr/>
          <p:nvPr/>
        </p:nvSpPr>
        <p:spPr>
          <a:xfrm>
            <a:off x="2267744" y="2708920"/>
            <a:ext cx="1080120" cy="1224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Objectives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 smtClean="0"/>
              <a:t>Write</a:t>
            </a:r>
            <a:r>
              <a:rPr lang="es-ES" dirty="0" smtClean="0"/>
              <a:t> </a:t>
            </a:r>
            <a:r>
              <a:rPr lang="es-ES" dirty="0" err="1" smtClean="0"/>
              <a:t>programs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high-level</a:t>
            </a:r>
            <a:r>
              <a:rPr lang="es-ES" dirty="0" smtClean="0"/>
              <a:t> </a:t>
            </a:r>
            <a:r>
              <a:rPr lang="es-ES" dirty="0" err="1" smtClean="0"/>
              <a:t>lanaguages</a:t>
            </a:r>
            <a:endParaRPr lang="es-ES" dirty="0" smtClean="0"/>
          </a:p>
          <a:p>
            <a:pPr lvl="1"/>
            <a:r>
              <a:rPr lang="es-ES" dirty="0" smtClean="0"/>
              <a:t>.NET </a:t>
            </a:r>
            <a:r>
              <a:rPr lang="es-ES" dirty="0" err="1" smtClean="0"/>
              <a:t>languages</a:t>
            </a:r>
            <a:endParaRPr lang="es-ES" dirty="0" smtClean="0"/>
          </a:p>
          <a:p>
            <a:r>
              <a:rPr lang="es-ES" dirty="0" smtClean="0"/>
              <a:t>Port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application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native</a:t>
            </a:r>
            <a:r>
              <a:rPr lang="es-ES" dirty="0" smtClean="0"/>
              <a:t> </a:t>
            </a:r>
            <a:r>
              <a:rPr lang="es-ES" dirty="0" err="1" smtClean="0"/>
              <a:t>languages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Win32</a:t>
            </a:r>
          </a:p>
          <a:p>
            <a:pPr lvl="1"/>
            <a:r>
              <a:rPr lang="es-ES" dirty="0" smtClean="0"/>
              <a:t>UNIX</a:t>
            </a:r>
          </a:p>
          <a:p>
            <a:pPr lvl="1"/>
            <a:r>
              <a:rPr lang="es-ES" dirty="0" err="1" smtClean="0"/>
              <a:t>Android</a:t>
            </a:r>
            <a:endParaRPr lang="es-ES" dirty="0" smtClean="0"/>
          </a:p>
          <a:p>
            <a:pPr lvl="1"/>
            <a:r>
              <a:rPr lang="es-ES" dirty="0" err="1" smtClean="0"/>
              <a:t>Embedded</a:t>
            </a:r>
            <a:r>
              <a:rPr lang="es-ES" dirty="0" smtClean="0"/>
              <a:t> </a:t>
            </a:r>
            <a:r>
              <a:rPr lang="es-ES" dirty="0" err="1" smtClean="0"/>
              <a:t>systems</a:t>
            </a:r>
            <a:endParaRPr lang="es-ES" dirty="0" smtClean="0"/>
          </a:p>
          <a:p>
            <a:r>
              <a:rPr lang="es-ES" dirty="0" err="1" smtClean="0"/>
              <a:t>Improve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performance </a:t>
            </a:r>
            <a:r>
              <a:rPr lang="es-ES" dirty="0" err="1" smtClean="0"/>
              <a:t>building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application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native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59CEA5-61D9-4E7A-BE74-9204DD2E9C02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23 Grupo"/>
          <p:cNvGrpSpPr/>
          <p:nvPr/>
        </p:nvGrpSpPr>
        <p:grpSpPr>
          <a:xfrm>
            <a:off x="5076056" y="3507358"/>
            <a:ext cx="1728192" cy="640929"/>
            <a:chOff x="5076056" y="3508151"/>
            <a:chExt cx="1728192" cy="640929"/>
          </a:xfrm>
        </p:grpSpPr>
        <p:pic>
          <p:nvPicPr>
            <p:cNvPr id="12" name="Picture 2" descr="C:\Users\Alex\Desktop\MDECL.pn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9399" t="55672" r="17608" b="29091"/>
            <a:stretch>
              <a:fillRect/>
            </a:stretch>
          </p:blipFill>
          <p:spPr bwMode="auto">
            <a:xfrm>
              <a:off x="5076056" y="3545632"/>
              <a:ext cx="1728192" cy="603448"/>
            </a:xfrm>
            <a:prstGeom prst="rect">
              <a:avLst/>
            </a:prstGeom>
            <a:noFill/>
          </p:spPr>
        </p:pic>
        <p:sp>
          <p:nvSpPr>
            <p:cNvPr id="23" name="22 Rectángulo"/>
            <p:cNvSpPr/>
            <p:nvPr/>
          </p:nvSpPr>
          <p:spPr>
            <a:xfrm>
              <a:off x="6129985" y="3508151"/>
              <a:ext cx="72008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Example</a:t>
            </a:r>
            <a:r>
              <a:rPr lang="es-ES" dirty="0" smtClean="0"/>
              <a:t> AST </a:t>
            </a:r>
            <a:r>
              <a:rPr lang="es-ES" dirty="0" err="1" smtClean="0"/>
              <a:t>transformation</a:t>
            </a:r>
            <a:endParaRPr lang="es-ES" dirty="0"/>
          </a:p>
        </p:txBody>
      </p:sp>
      <p:pic>
        <p:nvPicPr>
          <p:cNvPr id="11" name="Picture 2" descr="C:\Users\Alex\Desktop\MDECL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4490" t="71382" r="41559" b="2036"/>
          <a:stretch>
            <a:fillRect/>
          </a:stretch>
        </p:blipFill>
        <p:spPr bwMode="auto">
          <a:xfrm>
            <a:off x="3203848" y="4166938"/>
            <a:ext cx="1800200" cy="1052736"/>
          </a:xfrm>
          <a:prstGeom prst="rect">
            <a:avLst/>
          </a:prstGeom>
          <a:noFill/>
        </p:spPr>
      </p:pic>
      <p:cxnSp>
        <p:nvCxnSpPr>
          <p:cNvPr id="13" name="12 Conector recto"/>
          <p:cNvCxnSpPr/>
          <p:nvPr/>
        </p:nvCxnSpPr>
        <p:spPr>
          <a:xfrm flipH="1">
            <a:off x="3347864" y="4365104"/>
            <a:ext cx="1440160" cy="72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Alex\Desktop\MDECL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560" y="1340768"/>
            <a:ext cx="7516091" cy="3960440"/>
          </a:xfrm>
          <a:prstGeom prst="rect">
            <a:avLst/>
          </a:prstGeom>
          <a:noFill/>
        </p:spPr>
      </p:pic>
      <p:cxnSp>
        <p:nvCxnSpPr>
          <p:cNvPr id="14" name="13 Conector recto"/>
          <p:cNvCxnSpPr/>
          <p:nvPr/>
        </p:nvCxnSpPr>
        <p:spPr>
          <a:xfrm>
            <a:off x="3635896" y="4437112"/>
            <a:ext cx="1152128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H="1">
            <a:off x="5499100" y="4024690"/>
            <a:ext cx="297036" cy="1029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Elipse"/>
          <p:cNvSpPr/>
          <p:nvPr/>
        </p:nvSpPr>
        <p:spPr>
          <a:xfrm>
            <a:off x="5004048" y="3501008"/>
            <a:ext cx="180020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>
                <a:latin typeface="Consolas" pitchFamily="49" charset="0"/>
                <a:cs typeface="Consolas" pitchFamily="49" charset="0"/>
              </a:rPr>
              <a:t>Composed</a:t>
            </a:r>
            <a:r>
              <a:rPr lang="es-ES" sz="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900" dirty="0" err="1" smtClean="0">
                <a:latin typeface="Consolas" pitchFamily="49" charset="0"/>
                <a:cs typeface="Consolas" pitchFamily="49" charset="0"/>
              </a:rPr>
              <a:t>Identifier</a:t>
            </a:r>
            <a:endParaRPr lang="es-ES" sz="9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2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59CEA5-61D9-4E7A-BE74-9204DD2E9C02}" type="slidenum">
              <a:rPr lang="es-ES" smtClean="0"/>
              <a:pPr/>
              <a:t>20</a:t>
            </a:fld>
            <a:endParaRPr lang="es-ES"/>
          </a:p>
        </p:txBody>
      </p:sp>
      <p:sp>
        <p:nvSpPr>
          <p:cNvPr id="26" name="25 CuadroTexto"/>
          <p:cNvSpPr txBox="1"/>
          <p:nvPr/>
        </p:nvSpPr>
        <p:spPr>
          <a:xfrm>
            <a:off x="395536" y="5949280"/>
            <a:ext cx="316835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s-ES" dirty="0" err="1" smtClean="0"/>
              <a:t>void</a:t>
            </a:r>
            <a:r>
              <a:rPr lang="es-ES" dirty="0" smtClean="0"/>
              <a:t> </a:t>
            </a:r>
            <a:r>
              <a:rPr lang="es-ES" dirty="0" err="1" smtClean="0"/>
              <a:t>Main</a:t>
            </a:r>
            <a:r>
              <a:rPr lang="es-ES" dirty="0" smtClean="0"/>
              <a:t>(</a:t>
            </a:r>
            <a:r>
              <a:rPr lang="es-ES" dirty="0" err="1" smtClean="0"/>
              <a:t>string</a:t>
            </a:r>
            <a:r>
              <a:rPr lang="es-ES" dirty="0" smtClean="0"/>
              <a:t>[] </a:t>
            </a:r>
            <a:r>
              <a:rPr lang="es-ES" dirty="0" err="1" smtClean="0"/>
              <a:t>args</a:t>
            </a:r>
            <a:r>
              <a:rPr lang="es-ES" dirty="0" smtClean="0"/>
              <a:t>){</a:t>
            </a:r>
          </a:p>
          <a:p>
            <a:pPr>
              <a:buNone/>
            </a:pPr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4716016" y="5949280"/>
            <a:ext cx="295232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s-ES" dirty="0" err="1" smtClean="0"/>
              <a:t>void</a:t>
            </a:r>
            <a:r>
              <a:rPr lang="es-ES" dirty="0" smtClean="0"/>
              <a:t> </a:t>
            </a:r>
            <a:r>
              <a:rPr lang="es-ES" dirty="0" err="1" smtClean="0"/>
              <a:t>Main</a:t>
            </a:r>
            <a:r>
              <a:rPr lang="es-ES" dirty="0" smtClean="0"/>
              <a:t>(</a:t>
            </a:r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 smtClean="0"/>
              <a:t>args</a:t>
            </a:r>
            <a:r>
              <a:rPr lang="es-ES" dirty="0" smtClean="0"/>
              <a:t>[]){</a:t>
            </a:r>
          </a:p>
          <a:p>
            <a:pPr>
              <a:buNone/>
            </a:pPr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28" name="27 Flecha abajo"/>
          <p:cNvSpPr/>
          <p:nvPr/>
        </p:nvSpPr>
        <p:spPr>
          <a:xfrm rot="16200000">
            <a:off x="3822266" y="5690902"/>
            <a:ext cx="635372" cy="1152128"/>
          </a:xfrm>
          <a:prstGeom prst="downArrow">
            <a:avLst>
              <a:gd name="adj1" fmla="val 43226"/>
              <a:gd name="adj2" fmla="val 51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5" name="34 Conector recto de flecha"/>
          <p:cNvCxnSpPr/>
          <p:nvPr/>
        </p:nvCxnSpPr>
        <p:spPr>
          <a:xfrm flipH="1">
            <a:off x="2411760" y="3068960"/>
            <a:ext cx="3744416" cy="14401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7.40741E-7 L 0.29202 -0.038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" y="-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1065 L -0.04722 0.2148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11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Result</a:t>
            </a:r>
            <a:r>
              <a:rPr lang="es-ES" dirty="0" smtClean="0"/>
              <a:t> C#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59CEA5-61D9-4E7A-BE74-9204DD2E9C02}" type="slidenum">
              <a:rPr lang="es-ES" smtClean="0"/>
              <a:pPr/>
              <a:t>21</a:t>
            </a:fld>
            <a:endParaRPr lang="es-ES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0255" y="1583394"/>
            <a:ext cx="5924525" cy="5274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Result</a:t>
            </a:r>
            <a:r>
              <a:rPr lang="es-ES" dirty="0" smtClean="0"/>
              <a:t> C++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59CEA5-61D9-4E7A-BE74-9204DD2E9C02}" type="slidenum">
              <a:rPr lang="es-ES" smtClean="0"/>
              <a:pPr/>
              <a:t>22</a:t>
            </a:fld>
            <a:endParaRPr lang="es-E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2812" y="1564691"/>
            <a:ext cx="5945532" cy="5293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Conclusions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A simple </a:t>
            </a:r>
            <a:r>
              <a:rPr lang="es-ES" dirty="0" err="1" smtClean="0"/>
              <a:t>List</a:t>
            </a:r>
            <a:r>
              <a:rPr lang="es-ES" dirty="0" smtClean="0"/>
              <a:t> </a:t>
            </a:r>
            <a:r>
              <a:rPr lang="es-ES" dirty="0" err="1" smtClean="0"/>
              <a:t>implementation</a:t>
            </a:r>
            <a:r>
              <a:rPr lang="es-ES" dirty="0" smtClean="0"/>
              <a:t> has </a:t>
            </a:r>
            <a:r>
              <a:rPr lang="es-ES" dirty="0" err="1" smtClean="0"/>
              <a:t>been</a:t>
            </a:r>
            <a:r>
              <a:rPr lang="es-ES" dirty="0" smtClean="0"/>
              <a:t> </a:t>
            </a:r>
            <a:r>
              <a:rPr lang="es-ES" dirty="0" err="1" smtClean="0"/>
              <a:t>translated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.NET </a:t>
            </a:r>
            <a:r>
              <a:rPr lang="es-ES" dirty="0" err="1" smtClean="0"/>
              <a:t>to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Win32</a:t>
            </a:r>
          </a:p>
          <a:p>
            <a:pPr lvl="1"/>
            <a:r>
              <a:rPr lang="es-ES" dirty="0" smtClean="0"/>
              <a:t>UNIX</a:t>
            </a:r>
          </a:p>
          <a:p>
            <a:pPr lvl="1"/>
            <a:r>
              <a:rPr lang="es-ES" dirty="0" err="1" smtClean="0"/>
              <a:t>Android</a:t>
            </a:r>
            <a:r>
              <a:rPr lang="es-ES" dirty="0" smtClean="0"/>
              <a:t> (</a:t>
            </a:r>
            <a:r>
              <a:rPr lang="es-ES" dirty="0" err="1" smtClean="0"/>
              <a:t>native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Implemented</a:t>
            </a:r>
            <a:r>
              <a:rPr lang="es-ES" dirty="0" smtClean="0"/>
              <a:t> C++ API</a:t>
            </a:r>
          </a:p>
          <a:p>
            <a:pPr lvl="1"/>
            <a:r>
              <a:rPr lang="es-ES" dirty="0" err="1" smtClean="0"/>
              <a:t>Maintain</a:t>
            </a:r>
            <a:r>
              <a:rPr lang="es-ES" dirty="0" smtClean="0"/>
              <a:t> C# </a:t>
            </a:r>
            <a:r>
              <a:rPr lang="es-ES" dirty="0" err="1" smtClean="0"/>
              <a:t>syntax</a:t>
            </a:r>
            <a:endParaRPr lang="es-ES" dirty="0" smtClean="0"/>
          </a:p>
          <a:p>
            <a:r>
              <a:rPr lang="es-ES" dirty="0" err="1" smtClean="0"/>
              <a:t>Very</a:t>
            </a:r>
            <a:r>
              <a:rPr lang="es-ES" dirty="0" smtClean="0"/>
              <a:t> simple </a:t>
            </a:r>
            <a:r>
              <a:rPr lang="es-ES" dirty="0" err="1" smtClean="0"/>
              <a:t>memory</a:t>
            </a:r>
            <a:r>
              <a:rPr lang="es-ES" dirty="0" smtClean="0"/>
              <a:t> </a:t>
            </a:r>
            <a:r>
              <a:rPr lang="es-ES" dirty="0" err="1" smtClean="0"/>
              <a:t>management</a:t>
            </a:r>
            <a:endParaRPr lang="es-ES" dirty="0" smtClean="0"/>
          </a:p>
          <a:p>
            <a:pPr lvl="1"/>
            <a:r>
              <a:rPr lang="es-ES" dirty="0" err="1" smtClean="0"/>
              <a:t>Efficiency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improved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59CEA5-61D9-4E7A-BE74-9204DD2E9C02}" type="slidenum">
              <a:rPr lang="es-ES" smtClean="0"/>
              <a:pPr/>
              <a:t>23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 smtClean="0"/>
              <a:t>Practical</a:t>
            </a:r>
            <a:r>
              <a:rPr lang="es-ES" dirty="0" smtClean="0"/>
              <a:t> demo </a:t>
            </a:r>
            <a:r>
              <a:rPr lang="es-ES" dirty="0" err="1" smtClean="0"/>
              <a:t>with</a:t>
            </a:r>
            <a:r>
              <a:rPr lang="es-ES" dirty="0" smtClean="0"/>
              <a:t> a </a:t>
            </a:r>
            <a:r>
              <a:rPr lang="es-ES" dirty="0" err="1" smtClean="0"/>
              <a:t>List</a:t>
            </a:r>
            <a:r>
              <a:rPr lang="es-ES" dirty="0" smtClean="0"/>
              <a:t> </a:t>
            </a:r>
            <a:r>
              <a:rPr lang="es-ES" dirty="0" err="1" smtClean="0"/>
              <a:t>application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59CEA5-61D9-4E7A-BE74-9204DD2E9C02}" type="slidenum">
              <a:rPr lang="es-ES" smtClean="0"/>
              <a:pPr/>
              <a:t>24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Objectives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59CEA5-61D9-4E7A-BE74-9204DD2E9C02}" type="slidenum">
              <a:rPr lang="es-ES" smtClean="0"/>
              <a:pPr/>
              <a:t>3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348880"/>
            <a:ext cx="3888432" cy="289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520" y="3024336"/>
            <a:ext cx="1380653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824" y="692696"/>
            <a:ext cx="2712765" cy="2035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3848" y="4869160"/>
            <a:ext cx="2355032" cy="1772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72200" y="2996952"/>
            <a:ext cx="2613670" cy="1750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Flecha abajo"/>
          <p:cNvSpPr/>
          <p:nvPr/>
        </p:nvSpPr>
        <p:spPr>
          <a:xfrm>
            <a:off x="4139952" y="4293096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Flecha abajo"/>
          <p:cNvSpPr/>
          <p:nvPr/>
        </p:nvSpPr>
        <p:spPr>
          <a:xfrm rot="10800000">
            <a:off x="4139952" y="2564904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Flecha abajo"/>
          <p:cNvSpPr/>
          <p:nvPr/>
        </p:nvSpPr>
        <p:spPr>
          <a:xfrm rot="16200000">
            <a:off x="6264188" y="3465004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Flecha abajo"/>
          <p:cNvSpPr/>
          <p:nvPr/>
        </p:nvSpPr>
        <p:spPr>
          <a:xfrm rot="5400000">
            <a:off x="1871700" y="3392996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ILSpy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 smtClean="0"/>
              <a:t>Assembly</a:t>
            </a:r>
            <a:r>
              <a:rPr lang="es-ES" dirty="0" smtClean="0"/>
              <a:t> browser</a:t>
            </a:r>
          </a:p>
          <a:p>
            <a:r>
              <a:rPr lang="es-ES" dirty="0" err="1" smtClean="0"/>
              <a:t>Decompiler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59CEA5-61D9-4E7A-BE74-9204DD2E9C02}" type="slidenum">
              <a:rPr lang="es-ES" smtClean="0"/>
              <a:pPr/>
              <a:t>4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622772"/>
            <a:ext cx="6647706" cy="3996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1835696" y="2924944"/>
            <a:ext cx="720080" cy="216024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3203848" y="3140968"/>
            <a:ext cx="4608512" cy="3312368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1403648" y="3284984"/>
            <a:ext cx="1512168" cy="3240360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General </a:t>
            </a:r>
            <a:r>
              <a:rPr lang="es-ES" dirty="0" err="1" smtClean="0"/>
              <a:t>process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 err="1" smtClean="0"/>
              <a:t>Initialization</a:t>
            </a: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Load </a:t>
            </a:r>
            <a:r>
              <a:rPr lang="es-ES" dirty="0" err="1" smtClean="0"/>
              <a:t>assemblies</a:t>
            </a: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r>
              <a:rPr lang="es-ES" dirty="0" err="1" smtClean="0"/>
              <a:t>Print</a:t>
            </a:r>
            <a:r>
              <a:rPr lang="es-ES" dirty="0" smtClean="0"/>
              <a:t> </a:t>
            </a:r>
            <a:r>
              <a:rPr lang="es-ES" dirty="0" err="1" smtClean="0"/>
              <a:t>assemblies</a:t>
            </a: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r>
              <a:rPr lang="es-ES" dirty="0" err="1" smtClean="0"/>
              <a:t>When</a:t>
            </a:r>
            <a:r>
              <a:rPr lang="es-ES" dirty="0" smtClean="0"/>
              <a:t> </a:t>
            </a:r>
            <a:r>
              <a:rPr lang="es-ES" dirty="0" err="1" smtClean="0"/>
              <a:t>tree</a:t>
            </a:r>
            <a:r>
              <a:rPr lang="es-ES" dirty="0" smtClean="0"/>
              <a:t> </a:t>
            </a:r>
            <a:r>
              <a:rPr lang="es-ES" dirty="0" err="1" smtClean="0"/>
              <a:t>element</a:t>
            </a:r>
            <a:r>
              <a:rPr lang="es-ES" dirty="0" smtClean="0"/>
              <a:t> </a:t>
            </a:r>
            <a:r>
              <a:rPr lang="es-ES" dirty="0" err="1" smtClean="0"/>
              <a:t>clicked</a:t>
            </a:r>
            <a:r>
              <a:rPr lang="es-ES" dirty="0" smtClean="0"/>
              <a:t> (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focused</a:t>
            </a:r>
            <a:r>
              <a:rPr lang="es-ES" dirty="0" smtClean="0"/>
              <a:t>)</a:t>
            </a:r>
          </a:p>
          <a:p>
            <a:pPr marL="822960" lvl="1" indent="-457200">
              <a:buFont typeface="+mj-lt"/>
              <a:buAutoNum type="arabicPeriod"/>
            </a:pPr>
            <a:r>
              <a:rPr lang="es-ES" dirty="0" err="1" smtClean="0"/>
              <a:t>Generate</a:t>
            </a:r>
            <a:r>
              <a:rPr lang="es-ES" dirty="0" smtClean="0"/>
              <a:t> AST </a:t>
            </a:r>
            <a:r>
              <a:rPr lang="es-ES" dirty="0" err="1" smtClean="0"/>
              <a:t>Tree</a:t>
            </a:r>
            <a:endParaRPr lang="es-ES" dirty="0" smtClean="0"/>
          </a:p>
          <a:p>
            <a:pPr marL="822960" lvl="1" indent="-457200">
              <a:buFont typeface="+mj-lt"/>
              <a:buAutoNum type="arabicPeriod"/>
            </a:pPr>
            <a:r>
              <a:rPr lang="es-ES" dirty="0" err="1" smtClean="0"/>
              <a:t>Decompile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59CEA5-61D9-4E7A-BE74-9204DD2E9C02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 smtClean="0"/>
              <a:t>Abstract</a:t>
            </a:r>
            <a:r>
              <a:rPr lang="es-ES" dirty="0" smtClean="0"/>
              <a:t> </a:t>
            </a:r>
            <a:r>
              <a:rPr lang="es-ES" dirty="0" err="1" smtClean="0"/>
              <a:t>Syntax</a:t>
            </a:r>
            <a:r>
              <a:rPr lang="es-ES" dirty="0" smtClean="0"/>
              <a:t> </a:t>
            </a:r>
            <a:r>
              <a:rPr lang="es-ES" dirty="0" err="1" smtClean="0"/>
              <a:t>Tree</a:t>
            </a:r>
            <a:endParaRPr lang="es-ES" dirty="0" smtClean="0"/>
          </a:p>
          <a:p>
            <a:r>
              <a:rPr lang="es-ES" dirty="0" err="1" smtClean="0"/>
              <a:t>Tree</a:t>
            </a:r>
            <a:r>
              <a:rPr lang="es-ES" dirty="0" smtClean="0"/>
              <a:t> </a:t>
            </a:r>
            <a:r>
              <a:rPr lang="es-ES" dirty="0" err="1" smtClean="0"/>
              <a:t>representation</a:t>
            </a:r>
            <a:r>
              <a:rPr lang="es-ES" dirty="0" smtClean="0"/>
              <a:t> of </a:t>
            </a:r>
            <a:r>
              <a:rPr lang="es-ES" dirty="0" err="1" smtClean="0"/>
              <a:t>source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endParaRPr lang="es-ES" dirty="0" smtClean="0"/>
          </a:p>
          <a:p>
            <a:r>
              <a:rPr lang="es-ES" dirty="0" err="1" smtClean="0"/>
              <a:t>Related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language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59CEA5-61D9-4E7A-BE74-9204DD2E9C02}" type="slidenum">
              <a:rPr lang="es-ES" smtClean="0"/>
              <a:pPr/>
              <a:t>6</a:t>
            </a:fld>
            <a:endParaRPr lang="es-E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35695" y="2492896"/>
            <a:ext cx="6277143" cy="436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AST </a:t>
            </a:r>
            <a:r>
              <a:rPr lang="es-ES" dirty="0" err="1" smtClean="0"/>
              <a:t>example</a:t>
            </a:r>
            <a:r>
              <a:rPr lang="es-ES" dirty="0" smtClean="0"/>
              <a:t> </a:t>
            </a:r>
            <a:r>
              <a:rPr lang="es-ES" dirty="0" err="1" smtClean="0"/>
              <a:t>Csharp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59CEA5-61D9-4E7A-BE74-9204DD2E9C02}" type="slidenum">
              <a:rPr lang="es-ES" smtClean="0"/>
              <a:pPr/>
              <a:t>7</a:t>
            </a:fld>
            <a:endParaRPr lang="es-ES"/>
          </a:p>
        </p:txBody>
      </p:sp>
      <p:pic>
        <p:nvPicPr>
          <p:cNvPr id="5" name="Picture 2" descr="C:\Users\Alex\Desktop\MDECL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1988840"/>
            <a:ext cx="7516091" cy="39604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AST </a:t>
            </a:r>
            <a:r>
              <a:rPr lang="es-ES" dirty="0" err="1" smtClean="0"/>
              <a:t>example</a:t>
            </a:r>
            <a:r>
              <a:rPr lang="es-ES" dirty="0" smtClean="0"/>
              <a:t> PHP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59CEA5-61D9-4E7A-BE74-9204DD2E9C02}" type="slidenum">
              <a:rPr lang="es-ES" smtClean="0"/>
              <a:pPr/>
              <a:t>8</a:t>
            </a:fld>
            <a:endParaRPr lang="es-E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1601" y="1892007"/>
            <a:ext cx="7141238" cy="4965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7236296" y="1916832"/>
            <a:ext cx="1512168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C# </a:t>
            </a:r>
            <a:r>
              <a:rPr lang="es-ES" dirty="0" err="1" smtClean="0"/>
              <a:t>Language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output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General </a:t>
            </a:r>
            <a:r>
              <a:rPr lang="es-ES" dirty="0" err="1" smtClean="0"/>
              <a:t>scheme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59CEA5-61D9-4E7A-BE74-9204DD2E9C02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107504" y="1916832"/>
            <a:ext cx="1224136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Load </a:t>
            </a:r>
            <a:r>
              <a:rPr lang="es-ES" dirty="0" err="1" smtClean="0"/>
              <a:t>Assembly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995936" y="1916832"/>
            <a:ext cx="144016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C# AST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7236296" y="1916832"/>
            <a:ext cx="1512168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C++ </a:t>
            </a:r>
            <a:r>
              <a:rPr lang="es-ES" dirty="0" err="1" smtClean="0"/>
              <a:t>Language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output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5580112" y="1916832"/>
            <a:ext cx="1512168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C# Output </a:t>
            </a:r>
            <a:r>
              <a:rPr lang="es-ES" dirty="0" err="1" smtClean="0"/>
              <a:t>Visitor</a:t>
            </a:r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3995936" y="2924944"/>
            <a:ext cx="1440160" cy="11521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C# </a:t>
            </a:r>
            <a:r>
              <a:rPr lang="es-ES" dirty="0" err="1" smtClean="0"/>
              <a:t>to</a:t>
            </a:r>
            <a:r>
              <a:rPr lang="es-ES" dirty="0" smtClean="0"/>
              <a:t> C++ Output </a:t>
            </a:r>
            <a:r>
              <a:rPr lang="es-ES" dirty="0" err="1" smtClean="0"/>
              <a:t>Visitor</a:t>
            </a:r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1475656" y="1916832"/>
            <a:ext cx="108012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CECIL Library</a:t>
            </a:r>
            <a:endParaRPr lang="es-ES" dirty="0"/>
          </a:p>
        </p:txBody>
      </p:sp>
      <p:sp>
        <p:nvSpPr>
          <p:cNvPr id="16" name="15 Rectángulo"/>
          <p:cNvSpPr/>
          <p:nvPr/>
        </p:nvSpPr>
        <p:spPr>
          <a:xfrm>
            <a:off x="2771800" y="1916832"/>
            <a:ext cx="108012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AST </a:t>
            </a:r>
            <a:r>
              <a:rPr lang="es-ES" dirty="0" err="1" smtClean="0"/>
              <a:t>Builder</a:t>
            </a:r>
            <a:endParaRPr lang="es-ES" dirty="0"/>
          </a:p>
        </p:txBody>
      </p:sp>
      <p:sp>
        <p:nvSpPr>
          <p:cNvPr id="17" name="16 Rectángulo"/>
          <p:cNvSpPr/>
          <p:nvPr/>
        </p:nvSpPr>
        <p:spPr>
          <a:xfrm>
            <a:off x="5580112" y="1916832"/>
            <a:ext cx="1512168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C++ Output </a:t>
            </a:r>
            <a:r>
              <a:rPr lang="es-ES" dirty="0" err="1" smtClean="0"/>
              <a:t>Visitor</a:t>
            </a:r>
            <a:endParaRPr lang="es-ES" dirty="0"/>
          </a:p>
        </p:txBody>
      </p:sp>
      <p:sp>
        <p:nvSpPr>
          <p:cNvPr id="18" name="17 Rectángulo"/>
          <p:cNvSpPr/>
          <p:nvPr/>
        </p:nvSpPr>
        <p:spPr>
          <a:xfrm>
            <a:off x="3995936" y="1916832"/>
            <a:ext cx="144016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C++ AST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3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3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3" grpId="0" animBg="1"/>
      <p:bldP spid="17" grpId="0" animBg="1"/>
      <p:bldP spid="17" grpId="1" animBg="1"/>
      <p:bldP spid="18" grpId="0" animBg="1"/>
      <p:bldP spid="18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979</TotalTime>
  <Words>370</Words>
  <Application>Microsoft Office PowerPoint</Application>
  <PresentationFormat>Presentación en pantalla (4:3)</PresentationFormat>
  <Paragraphs>147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Mirador</vt:lpstr>
      <vt:lpstr>ILSpy</vt:lpstr>
      <vt:lpstr>Objectives</vt:lpstr>
      <vt:lpstr>Objectives</vt:lpstr>
      <vt:lpstr>ILSpy</vt:lpstr>
      <vt:lpstr>General process</vt:lpstr>
      <vt:lpstr>AST</vt:lpstr>
      <vt:lpstr>AST example Csharp</vt:lpstr>
      <vt:lpstr>AST example PHP</vt:lpstr>
      <vt:lpstr>General scheme</vt:lpstr>
      <vt:lpstr>ILSpy source code</vt:lpstr>
      <vt:lpstr>Important classes</vt:lpstr>
      <vt:lpstr>Loading Assemblies</vt:lpstr>
      <vt:lpstr>Loading with CECIL library</vt:lpstr>
      <vt:lpstr>Languages</vt:lpstr>
      <vt:lpstr>IAstVisitor</vt:lpstr>
      <vt:lpstr>Important AST classes</vt:lpstr>
      <vt:lpstr>General scheme</vt:lpstr>
      <vt:lpstr>Translating code</vt:lpstr>
      <vt:lpstr>Example translation C# -&gt; C++</vt:lpstr>
      <vt:lpstr>Example AST transformation</vt:lpstr>
      <vt:lpstr>Result C#</vt:lpstr>
      <vt:lpstr>Result C++</vt:lpstr>
      <vt:lpstr>Conclusions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Alex</dc:creator>
  <cp:lastModifiedBy>Alex</cp:lastModifiedBy>
  <cp:revision>107</cp:revision>
  <dcterms:created xsi:type="dcterms:W3CDTF">2012-03-23T08:19:54Z</dcterms:created>
  <dcterms:modified xsi:type="dcterms:W3CDTF">2012-04-25T08:07:08Z</dcterms:modified>
</cp:coreProperties>
</file>