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1"/>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19" name="Shape 119"/>
          <p:cNvSpPr/>
          <p:nvPr>
            <p:ph type="title"/>
          </p:nvPr>
        </p:nvSpPr>
        <p:spPr>
          <a:xfrm>
            <a:off x="1132434" y="2427085"/>
            <a:ext cx="11099801" cy="2159001"/>
          </a:xfrm>
          <a:prstGeom prst="rect">
            <a:avLst/>
          </a:prstGeom>
        </p:spPr>
        <p:txBody>
          <a:bodyPr/>
          <a:lstStyle>
            <a:lvl1pPr>
              <a:spcBef>
                <a:spcPts val="4200"/>
              </a:spcBef>
              <a:defRPr sz="6400">
                <a:solidFill>
                  <a:srgbClr val="333333"/>
                </a:solidFill>
                <a:latin typeface="Raleway SemiBold"/>
                <a:ea typeface="Raleway SemiBold"/>
                <a:cs typeface="Raleway SemiBold"/>
                <a:sym typeface="Raleway SemiBold"/>
              </a:defRPr>
            </a:lvl1pPr>
          </a:lstStyle>
          <a:p>
            <a:pPr/>
            <a:r>
              <a:t>A Journey of a Female Coder</a:t>
            </a:r>
          </a:p>
        </p:txBody>
      </p:sp>
      <p:pic>
        <p:nvPicPr>
          <p:cNvPr id="120" name="WWCode_Portland_Binary.png"/>
          <p:cNvPicPr>
            <a:picLocks noChangeAspect="1"/>
          </p:cNvPicPr>
          <p:nvPr/>
        </p:nvPicPr>
        <p:blipFill>
          <a:blip r:embed="rId2">
            <a:extLst/>
          </a:blip>
          <a:stretch>
            <a:fillRect/>
          </a:stretch>
        </p:blipFill>
        <p:spPr>
          <a:xfrm>
            <a:off x="3227621" y="4932848"/>
            <a:ext cx="3551734" cy="2359801"/>
          </a:xfrm>
          <a:prstGeom prst="rect">
            <a:avLst/>
          </a:prstGeom>
          <a:ln w="12700">
            <a:miter lim="400000"/>
          </a:ln>
        </p:spPr>
      </p:pic>
      <p:pic>
        <p:nvPicPr>
          <p:cNvPr id="121" name="logo-codefellows.png"/>
          <p:cNvPicPr>
            <a:picLocks noChangeAspect="1"/>
          </p:cNvPicPr>
          <p:nvPr/>
        </p:nvPicPr>
        <p:blipFill>
          <a:blip r:embed="rId3">
            <a:extLst/>
          </a:blip>
          <a:stretch>
            <a:fillRect/>
          </a:stretch>
        </p:blipFill>
        <p:spPr>
          <a:xfrm>
            <a:off x="7160779" y="4804548"/>
            <a:ext cx="2616400" cy="2616400"/>
          </a:xfrm>
          <a:prstGeom prst="rect">
            <a:avLst/>
          </a:prstGeom>
          <a:ln w="12700">
            <a:miter lim="400000"/>
          </a:ln>
        </p:spPr>
      </p:pic>
    </p:spTree>
  </p:cSld>
  <p:clrMapOvr>
    <a:masterClrMapping/>
  </p:clrMapOvr>
  <p:transition xmlns:p14="http://schemas.microsoft.com/office/powerpoint/2010/main" spd="med" advClick="0" advTm="45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23" name="Shape 123"/>
          <p:cNvSpPr/>
          <p:nvPr>
            <p:ph type="body" idx="1"/>
          </p:nvPr>
        </p:nvSpPr>
        <p:spPr>
          <a:xfrm>
            <a:off x="952500" y="2411762"/>
            <a:ext cx="11099800" cy="6286501"/>
          </a:xfrm>
          <a:prstGeom prst="rect">
            <a:avLst/>
          </a:prstGeom>
        </p:spPr>
        <p:txBody>
          <a:bodyPr/>
          <a:lstStyle/>
          <a:p>
            <a:pPr marL="0" indent="0" algn="ctr" defTabSz="484886">
              <a:lnSpc>
                <a:spcPct val="120000"/>
              </a:lnSpc>
              <a:spcBef>
                <a:spcPts val="1900"/>
              </a:spcBef>
              <a:buSzTx/>
              <a:buNone/>
              <a:defRPr sz="2988">
                <a:solidFill>
                  <a:srgbClr val="56B7AA"/>
                </a:solidFill>
                <a:latin typeface="Raleway Regular"/>
                <a:ea typeface="Raleway Regular"/>
                <a:cs typeface="Raleway Regular"/>
                <a:sym typeface="Raleway Regular"/>
              </a:defRPr>
            </a:pPr>
            <a:r>
              <a:rPr>
                <a:latin typeface="Raleway SemiBold"/>
                <a:ea typeface="Raleway SemiBold"/>
                <a:cs typeface="Raleway SemiBold"/>
                <a:sym typeface="Raleway SemiBold"/>
              </a:rPr>
              <a:t>6:00-6:30</a:t>
            </a:r>
            <a:r>
              <a:t> </a:t>
            </a:r>
          </a:p>
          <a:p>
            <a:pPr marL="0" indent="0" algn="ctr" defTabSz="484886">
              <a:lnSpc>
                <a:spcPct val="120000"/>
              </a:lnSpc>
              <a:spcBef>
                <a:spcPts val="1900"/>
              </a:spcBef>
              <a:buSzTx/>
              <a:buNone/>
              <a:defRPr sz="2988">
                <a:solidFill>
                  <a:srgbClr val="333333"/>
                </a:solidFill>
                <a:latin typeface="Raleway Regular"/>
                <a:ea typeface="Raleway Regular"/>
                <a:cs typeface="Raleway Regular"/>
                <a:sym typeface="Raleway Regular"/>
              </a:defRPr>
            </a:pPr>
            <a:r>
              <a:t>Check in + Networking</a:t>
            </a:r>
          </a:p>
          <a:p>
            <a:pPr marL="0" indent="0" algn="ctr" defTabSz="484886">
              <a:lnSpc>
                <a:spcPct val="120000"/>
              </a:lnSpc>
              <a:spcBef>
                <a:spcPts val="1900"/>
              </a:spcBef>
              <a:buSzTx/>
              <a:buNone/>
              <a:defRPr sz="2988">
                <a:solidFill>
                  <a:srgbClr val="56B7AA"/>
                </a:solidFill>
                <a:latin typeface="Raleway Regular"/>
                <a:ea typeface="Raleway Regular"/>
                <a:cs typeface="Raleway Regular"/>
                <a:sym typeface="Raleway Regular"/>
              </a:defRPr>
            </a:pPr>
            <a:r>
              <a:rPr>
                <a:latin typeface="Raleway SemiBold"/>
                <a:ea typeface="Raleway SemiBold"/>
                <a:cs typeface="Raleway SemiBold"/>
                <a:sym typeface="Raleway SemiBold"/>
              </a:rPr>
              <a:t>6:30-6:45</a:t>
            </a:r>
            <a:r>
              <a:t> </a:t>
            </a:r>
          </a:p>
          <a:p>
            <a:pPr marL="0" indent="0" algn="ctr" defTabSz="484886">
              <a:lnSpc>
                <a:spcPct val="120000"/>
              </a:lnSpc>
              <a:spcBef>
                <a:spcPts val="1900"/>
              </a:spcBef>
              <a:buSzTx/>
              <a:buNone/>
              <a:defRPr sz="2988">
                <a:solidFill>
                  <a:srgbClr val="333333"/>
                </a:solidFill>
                <a:latin typeface="Raleway Regular"/>
                <a:ea typeface="Raleway Regular"/>
                <a:cs typeface="Raleway Regular"/>
                <a:sym typeface="Raleway Regular"/>
              </a:defRPr>
            </a:pPr>
            <a:r>
              <a:t>Intros from WWCode Portland, Code Fellows, and Cloudability</a:t>
            </a:r>
          </a:p>
          <a:p>
            <a:pPr marL="0" indent="0" algn="ctr" defTabSz="484886">
              <a:lnSpc>
                <a:spcPct val="120000"/>
              </a:lnSpc>
              <a:spcBef>
                <a:spcPts val="1900"/>
              </a:spcBef>
              <a:buSzTx/>
              <a:buNone/>
              <a:defRPr sz="2988">
                <a:solidFill>
                  <a:srgbClr val="56B7AA"/>
                </a:solidFill>
                <a:latin typeface="Raleway Regular"/>
                <a:ea typeface="Raleway Regular"/>
                <a:cs typeface="Raleway Regular"/>
                <a:sym typeface="Raleway Regular"/>
              </a:defRPr>
            </a:pPr>
            <a:r>
              <a:rPr>
                <a:latin typeface="Raleway SemiBold"/>
                <a:ea typeface="Raleway SemiBold"/>
                <a:cs typeface="Raleway SemiBold"/>
                <a:sym typeface="Raleway SemiBold"/>
              </a:rPr>
              <a:t>6;45-8:00</a:t>
            </a:r>
            <a:r>
              <a:t> </a:t>
            </a:r>
          </a:p>
          <a:p>
            <a:pPr marL="0" indent="0" algn="ctr" defTabSz="484886">
              <a:lnSpc>
                <a:spcPct val="120000"/>
              </a:lnSpc>
              <a:spcBef>
                <a:spcPts val="1900"/>
              </a:spcBef>
              <a:buSzTx/>
              <a:buNone/>
              <a:defRPr sz="2988">
                <a:solidFill>
                  <a:srgbClr val="333333"/>
                </a:solidFill>
                <a:latin typeface="Raleway Regular"/>
                <a:ea typeface="Raleway Regular"/>
                <a:cs typeface="Raleway Regular"/>
                <a:sym typeface="Raleway Regular"/>
              </a:defRPr>
            </a:pPr>
            <a:r>
              <a:t>Panel: “A Journey of a Female Coder”</a:t>
            </a:r>
          </a:p>
          <a:p>
            <a:pPr marL="0" indent="0" algn="ctr" defTabSz="484886">
              <a:lnSpc>
                <a:spcPct val="120000"/>
              </a:lnSpc>
              <a:spcBef>
                <a:spcPts val="1900"/>
              </a:spcBef>
              <a:buSzTx/>
              <a:buNone/>
              <a:defRPr sz="2988">
                <a:solidFill>
                  <a:srgbClr val="56B7AA"/>
                </a:solidFill>
                <a:latin typeface="Raleway Regular"/>
                <a:ea typeface="Raleway Regular"/>
                <a:cs typeface="Raleway Regular"/>
                <a:sym typeface="Raleway Regular"/>
              </a:defRPr>
            </a:pPr>
            <a:r>
              <a:rPr>
                <a:latin typeface="Raleway SemiBold"/>
                <a:ea typeface="Raleway SemiBold"/>
                <a:cs typeface="Raleway SemiBold"/>
                <a:sym typeface="Raleway SemiBold"/>
              </a:rPr>
              <a:t>8:00-9:00</a:t>
            </a:r>
            <a:r>
              <a:t> </a:t>
            </a:r>
          </a:p>
          <a:p>
            <a:pPr marL="0" indent="0" algn="ctr" defTabSz="484886">
              <a:lnSpc>
                <a:spcPct val="120000"/>
              </a:lnSpc>
              <a:spcBef>
                <a:spcPts val="1900"/>
              </a:spcBef>
              <a:buSzTx/>
              <a:buNone/>
              <a:defRPr sz="2988">
                <a:solidFill>
                  <a:srgbClr val="333333"/>
                </a:solidFill>
                <a:latin typeface="Raleway Regular"/>
                <a:ea typeface="Raleway Regular"/>
                <a:cs typeface="Raleway Regular"/>
                <a:sym typeface="Raleway Regular"/>
              </a:defRPr>
            </a:pPr>
            <a:r>
              <a:t>Networking</a:t>
            </a:r>
          </a:p>
        </p:txBody>
      </p:sp>
      <p:pic>
        <p:nvPicPr>
          <p:cNvPr id="124" name="WWCode_Portland_Binary.png"/>
          <p:cNvPicPr>
            <a:picLocks noChangeAspect="1"/>
          </p:cNvPicPr>
          <p:nvPr/>
        </p:nvPicPr>
        <p:blipFill>
          <a:blip r:embed="rId2">
            <a:extLst/>
          </a:blip>
          <a:stretch>
            <a:fillRect/>
          </a:stretch>
        </p:blipFill>
        <p:spPr>
          <a:xfrm>
            <a:off x="11652322" y="8849992"/>
            <a:ext cx="994501" cy="660754"/>
          </a:xfrm>
          <a:prstGeom prst="rect">
            <a:avLst/>
          </a:prstGeom>
          <a:ln w="12700">
            <a:miter lim="400000"/>
          </a:ln>
        </p:spPr>
      </p:pic>
      <p:sp>
        <p:nvSpPr>
          <p:cNvPr id="125" name="Shape 125"/>
          <p:cNvSpPr/>
          <p:nvPr>
            <p:ph type="title"/>
          </p:nvPr>
        </p:nvSpPr>
        <p:spPr>
          <a:prstGeom prst="rect">
            <a:avLst/>
          </a:prstGeom>
        </p:spPr>
        <p:txBody>
          <a:bodyPr/>
          <a:lstStyle>
            <a:lvl1pPr>
              <a:spcBef>
                <a:spcPts val="4200"/>
              </a:spcBef>
              <a:defRPr sz="5400">
                <a:solidFill>
                  <a:srgbClr val="333333"/>
                </a:solidFill>
                <a:latin typeface="Raleway SemiBold"/>
                <a:ea typeface="Raleway SemiBold"/>
                <a:cs typeface="Raleway SemiBold"/>
                <a:sym typeface="Raleway SemiBold"/>
              </a:defRPr>
            </a:lvl1pPr>
          </a:lstStyle>
          <a:p>
            <a:pPr/>
            <a:r>
              <a:t>Tonight</a:t>
            </a:r>
          </a:p>
        </p:txBody>
      </p:sp>
    </p:spTree>
  </p:cSld>
  <p:clrMapOvr>
    <a:masterClrMapping/>
  </p:clrMapOvr>
  <p:transition xmlns:p14="http://schemas.microsoft.com/office/powerpoint/2010/main" spd="med" advClick="0" advTm="45000"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27" name="Shape 127"/>
          <p:cNvSpPr/>
          <p:nvPr/>
        </p:nvSpPr>
        <p:spPr>
          <a:xfrm>
            <a:off x="5424485" y="7770134"/>
            <a:ext cx="2830853" cy="495819"/>
          </a:xfrm>
          <a:prstGeom prst="rect">
            <a:avLst/>
          </a:prstGeom>
          <a:solidFill>
            <a:srgbClr val="DCDEE0"/>
          </a:solidFill>
          <a:ln w="12700">
            <a:miter lim="400000"/>
          </a:ln>
        </p:spPr>
        <p:txBody>
          <a:bodyPr lIns="50800" tIns="50800" rIns="50800" bIns="50800" anchor="ctr"/>
          <a:lstStyle/>
          <a:p>
            <a:pPr>
              <a:defRPr sz="2400">
                <a:solidFill>
                  <a:srgbClr val="FFFFFF"/>
                </a:solidFill>
              </a:defRPr>
            </a:pPr>
          </a:p>
        </p:txBody>
      </p:sp>
      <p:pic>
        <p:nvPicPr>
          <p:cNvPr id="128" name="WWCode_Portland_Binary.png"/>
          <p:cNvPicPr>
            <a:picLocks noChangeAspect="1"/>
          </p:cNvPicPr>
          <p:nvPr/>
        </p:nvPicPr>
        <p:blipFill>
          <a:blip r:embed="rId2">
            <a:extLst/>
          </a:blip>
          <a:stretch>
            <a:fillRect/>
          </a:stretch>
        </p:blipFill>
        <p:spPr>
          <a:xfrm>
            <a:off x="11652322" y="8849992"/>
            <a:ext cx="994501" cy="660754"/>
          </a:xfrm>
          <a:prstGeom prst="rect">
            <a:avLst/>
          </a:prstGeom>
          <a:ln w="12700">
            <a:miter lim="400000"/>
          </a:ln>
        </p:spPr>
      </p:pic>
      <p:sp>
        <p:nvSpPr>
          <p:cNvPr id="129" name="Shape 129"/>
          <p:cNvSpPr/>
          <p:nvPr>
            <p:ph type="body" idx="1"/>
          </p:nvPr>
        </p:nvSpPr>
        <p:spPr>
          <a:xfrm>
            <a:off x="1108471" y="2608441"/>
            <a:ext cx="11099801" cy="5787073"/>
          </a:xfrm>
          <a:prstGeom prst="rect">
            <a:avLst/>
          </a:prstGeom>
        </p:spPr>
        <p:txBody>
          <a:bodyPr/>
          <a:lstStyle/>
          <a:p>
            <a:pPr marL="0" indent="0" algn="ctr" defTabSz="403097">
              <a:lnSpc>
                <a:spcPct val="120000"/>
              </a:lnSpc>
              <a:spcBef>
                <a:spcPts val="0"/>
              </a:spcBef>
              <a:buSzTx/>
              <a:buNone/>
              <a:defRPr sz="2484">
                <a:latin typeface="Raleway Regular"/>
                <a:ea typeface="Raleway Regular"/>
                <a:cs typeface="Raleway Regular"/>
                <a:sym typeface="Raleway Regular"/>
              </a:defRPr>
            </a:pPr>
            <a:r>
              <a:rPr>
                <a:solidFill>
                  <a:srgbClr val="56B7AA"/>
                </a:solidFill>
                <a:latin typeface="Raleway SemiBold"/>
                <a:ea typeface="Raleway SemiBold"/>
                <a:cs typeface="Raleway SemiBold"/>
                <a:sym typeface="Raleway SemiBold"/>
              </a:rPr>
              <a:t>Jordana Gustafson</a:t>
            </a:r>
            <a:r>
              <a:t> - Campus Director, Code Fellows Portland</a:t>
            </a:r>
          </a:p>
          <a:p>
            <a:pPr marL="0" indent="0" algn="ctr" defTabSz="403097">
              <a:lnSpc>
                <a:spcPct val="120000"/>
              </a:lnSpc>
              <a:spcBef>
                <a:spcPts val="0"/>
              </a:spcBef>
              <a:buSzTx/>
              <a:buNone/>
              <a:defRPr sz="2484">
                <a:latin typeface="Raleway Regular"/>
                <a:ea typeface="Raleway Regular"/>
                <a:cs typeface="Raleway Regular"/>
                <a:sym typeface="Raleway Regular"/>
              </a:defRPr>
            </a:pPr>
          </a:p>
          <a:p>
            <a:pPr marL="0" indent="0" algn="ctr" defTabSz="403097">
              <a:lnSpc>
                <a:spcPct val="120000"/>
              </a:lnSpc>
              <a:spcBef>
                <a:spcPts val="0"/>
              </a:spcBef>
              <a:buSzTx/>
              <a:buNone/>
              <a:defRPr sz="2484">
                <a:latin typeface="Raleway Regular"/>
                <a:ea typeface="Raleway Regular"/>
                <a:cs typeface="Raleway Regular"/>
                <a:sym typeface="Raleway Regular"/>
              </a:defRPr>
            </a:pPr>
            <a:r>
              <a:rPr>
                <a:solidFill>
                  <a:srgbClr val="56B7AA"/>
                </a:solidFill>
                <a:latin typeface="Raleway SemiBold"/>
                <a:ea typeface="Raleway SemiBold"/>
                <a:cs typeface="Raleway SemiBold"/>
                <a:sym typeface="Raleway SemiBold"/>
              </a:rPr>
              <a:t>Danielle Heberling </a:t>
            </a:r>
            <a:r>
              <a:t>- Currently taking Code 401, been taking classes since 201</a:t>
            </a:r>
          </a:p>
          <a:p>
            <a:pPr marL="0" indent="0" algn="ctr" defTabSz="403097">
              <a:lnSpc>
                <a:spcPct val="120000"/>
              </a:lnSpc>
              <a:spcBef>
                <a:spcPts val="0"/>
              </a:spcBef>
              <a:buSzTx/>
              <a:buNone/>
              <a:defRPr sz="2484">
                <a:latin typeface="Raleway Regular"/>
                <a:ea typeface="Raleway Regular"/>
                <a:cs typeface="Raleway Regular"/>
                <a:sym typeface="Raleway Regular"/>
              </a:defRPr>
            </a:pPr>
          </a:p>
          <a:p>
            <a:pPr marL="0" indent="0" algn="ctr" defTabSz="403097">
              <a:lnSpc>
                <a:spcPct val="120000"/>
              </a:lnSpc>
              <a:spcBef>
                <a:spcPts val="0"/>
              </a:spcBef>
              <a:buSzTx/>
              <a:buNone/>
              <a:defRPr sz="2484">
                <a:latin typeface="Raleway Regular"/>
                <a:ea typeface="Raleway Regular"/>
                <a:cs typeface="Raleway Regular"/>
                <a:sym typeface="Raleway Regular"/>
              </a:defRPr>
            </a:pPr>
            <a:r>
              <a:t> </a:t>
            </a:r>
            <a:r>
              <a:rPr>
                <a:solidFill>
                  <a:srgbClr val="56B7AA"/>
                </a:solidFill>
                <a:latin typeface="Raleway SemiBold"/>
                <a:ea typeface="Raleway SemiBold"/>
                <a:cs typeface="Raleway SemiBold"/>
                <a:sym typeface="Raleway SemiBold"/>
              </a:rPr>
              <a:t>Yvonne Haynes</a:t>
            </a:r>
            <a:r>
              <a:t> - Code Fellows graduate</a:t>
            </a:r>
          </a:p>
          <a:p>
            <a:pPr marL="0" indent="0" algn="ctr" defTabSz="403097">
              <a:lnSpc>
                <a:spcPct val="120000"/>
              </a:lnSpc>
              <a:spcBef>
                <a:spcPts val="0"/>
              </a:spcBef>
              <a:buSzTx/>
              <a:buNone/>
              <a:defRPr sz="2484">
                <a:latin typeface="Raleway Regular"/>
                <a:ea typeface="Raleway Regular"/>
                <a:cs typeface="Raleway Regular"/>
                <a:sym typeface="Raleway Regular"/>
              </a:defRPr>
            </a:pPr>
          </a:p>
          <a:p>
            <a:pPr marL="0" indent="0" algn="ctr" defTabSz="403097">
              <a:lnSpc>
                <a:spcPct val="120000"/>
              </a:lnSpc>
              <a:spcBef>
                <a:spcPts val="0"/>
              </a:spcBef>
              <a:buSzTx/>
              <a:buNone/>
              <a:defRPr sz="2484">
                <a:latin typeface="Raleway Regular"/>
                <a:ea typeface="Raleway Regular"/>
                <a:cs typeface="Raleway Regular"/>
                <a:sym typeface="Raleway Regular"/>
              </a:defRPr>
            </a:pPr>
            <a:r>
              <a:rPr>
                <a:solidFill>
                  <a:srgbClr val="56B7AA"/>
                </a:solidFill>
                <a:latin typeface="Raleway SemiBold"/>
                <a:ea typeface="Raleway SemiBold"/>
                <a:cs typeface="Raleway SemiBold"/>
                <a:sym typeface="Raleway SemiBold"/>
              </a:rPr>
              <a:t>Whitney Harvey </a:t>
            </a:r>
            <a:r>
              <a:t>- Code Fellows graduate </a:t>
            </a:r>
          </a:p>
          <a:p>
            <a:pPr marL="0" indent="0" algn="ctr" defTabSz="403097">
              <a:lnSpc>
                <a:spcPct val="120000"/>
              </a:lnSpc>
              <a:spcBef>
                <a:spcPts val="0"/>
              </a:spcBef>
              <a:buSzTx/>
              <a:buNone/>
              <a:defRPr sz="2484">
                <a:latin typeface="Raleway Regular"/>
                <a:ea typeface="Raleway Regular"/>
                <a:cs typeface="Raleway Regular"/>
                <a:sym typeface="Raleway Regular"/>
              </a:defRPr>
            </a:pPr>
          </a:p>
          <a:p>
            <a:pPr marL="0" indent="0" algn="ctr" defTabSz="403097">
              <a:lnSpc>
                <a:spcPct val="120000"/>
              </a:lnSpc>
              <a:spcBef>
                <a:spcPts val="0"/>
              </a:spcBef>
              <a:buSzTx/>
              <a:buNone/>
              <a:defRPr sz="2484" u="sng">
                <a:latin typeface="Raleway Regular"/>
                <a:ea typeface="Raleway Regular"/>
                <a:cs typeface="Raleway Regular"/>
                <a:sym typeface="Raleway Regular"/>
              </a:defRPr>
            </a:pPr>
            <a:r>
              <a:t>Panel Moderator: </a:t>
            </a:r>
          </a:p>
          <a:p>
            <a:pPr marL="0" indent="0" algn="ctr" defTabSz="403097">
              <a:lnSpc>
                <a:spcPct val="120000"/>
              </a:lnSpc>
              <a:spcBef>
                <a:spcPts val="1200"/>
              </a:spcBef>
              <a:buSzTx/>
              <a:buNone/>
              <a:defRPr sz="2484">
                <a:latin typeface="Raleway Regular"/>
                <a:ea typeface="Raleway Regular"/>
                <a:cs typeface="Raleway Regular"/>
                <a:sym typeface="Raleway Regular"/>
              </a:defRPr>
            </a:pPr>
            <a:r>
              <a:rPr>
                <a:solidFill>
                  <a:srgbClr val="56B7AA"/>
                </a:solidFill>
                <a:latin typeface="Raleway SemiBold"/>
                <a:ea typeface="Raleway SemiBold"/>
                <a:cs typeface="Raleway SemiBold"/>
                <a:sym typeface="Raleway SemiBold"/>
              </a:rPr>
              <a:t>Sabina Andersson</a:t>
            </a:r>
            <a:r>
              <a:t> - Product Manager, Elemental,</a:t>
            </a:r>
          </a:p>
          <a:p>
            <a:pPr marL="0" indent="0" algn="ctr" defTabSz="403097">
              <a:lnSpc>
                <a:spcPct val="120000"/>
              </a:lnSpc>
              <a:spcBef>
                <a:spcPts val="1200"/>
              </a:spcBef>
              <a:buSzTx/>
              <a:buNone/>
              <a:defRPr sz="2484">
                <a:latin typeface="Raleway Regular"/>
                <a:ea typeface="Raleway Regular"/>
                <a:cs typeface="Raleway Regular"/>
                <a:sym typeface="Raleway Regular"/>
              </a:defRPr>
            </a:pPr>
            <a:r>
              <a:t>Lead, Women Who Code Portland</a:t>
            </a:r>
          </a:p>
        </p:txBody>
      </p:sp>
      <p:sp>
        <p:nvSpPr>
          <p:cNvPr id="130" name="Shape 130"/>
          <p:cNvSpPr/>
          <p:nvPr>
            <p:ph type="title"/>
          </p:nvPr>
        </p:nvSpPr>
        <p:spPr>
          <a:xfrm>
            <a:off x="1108471" y="444500"/>
            <a:ext cx="11099801" cy="2159000"/>
          </a:xfrm>
          <a:prstGeom prst="rect">
            <a:avLst/>
          </a:prstGeom>
        </p:spPr>
        <p:txBody>
          <a:bodyPr/>
          <a:lstStyle>
            <a:lvl1pPr>
              <a:spcBef>
                <a:spcPts val="4200"/>
              </a:spcBef>
              <a:defRPr sz="5400">
                <a:solidFill>
                  <a:srgbClr val="333333"/>
                </a:solidFill>
                <a:latin typeface="Raleway SemiBold"/>
                <a:ea typeface="Raleway SemiBold"/>
                <a:cs typeface="Raleway SemiBold"/>
                <a:sym typeface="Raleway SemiBold"/>
              </a:defRPr>
            </a:lvl1pPr>
          </a:lstStyle>
          <a:p>
            <a:pPr/>
            <a:r>
              <a:t>Panelists</a:t>
            </a:r>
          </a:p>
        </p:txBody>
      </p:sp>
    </p:spTree>
  </p:cSld>
  <p:clrMapOvr>
    <a:masterClrMapping/>
  </p:clrMapOvr>
  <p:transition xmlns:p14="http://schemas.microsoft.com/office/powerpoint/2010/main" spd="med" advClick="0" advTm="45000"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32" name="Shape 132"/>
          <p:cNvSpPr/>
          <p:nvPr>
            <p:ph type="body" idx="1"/>
          </p:nvPr>
        </p:nvSpPr>
        <p:spPr>
          <a:xfrm>
            <a:off x="1232322" y="2707349"/>
            <a:ext cx="10540156" cy="6032925"/>
          </a:xfrm>
          <a:prstGeom prst="rect">
            <a:avLst/>
          </a:prstGeom>
        </p:spPr>
        <p:txBody>
          <a:bodyPr/>
          <a:lstStyle/>
          <a:p>
            <a:pPr marL="0" indent="0" algn="ctr" defTabSz="385572">
              <a:lnSpc>
                <a:spcPct val="120000"/>
              </a:lnSpc>
              <a:spcBef>
                <a:spcPts val="2700"/>
              </a:spcBef>
              <a:buSzTx/>
              <a:buNone/>
              <a:defRPr sz="2376">
                <a:latin typeface="Raleway Regular"/>
                <a:ea typeface="Raleway Regular"/>
                <a:cs typeface="Raleway Regular"/>
                <a:sym typeface="Raleway Regular"/>
              </a:defRPr>
            </a:pPr>
            <a:r>
              <a:rPr>
                <a:solidFill>
                  <a:srgbClr val="56B7AA"/>
                </a:solidFill>
                <a:latin typeface="Raleway SemiBold"/>
                <a:ea typeface="Raleway SemiBold"/>
                <a:cs typeface="Raleway SemiBold"/>
                <a:sym typeface="Raleway SemiBold"/>
              </a:rPr>
              <a:t>Code Fellows</a:t>
            </a:r>
            <a:r>
              <a:t> is an in-person code school offering job-ready web and mobile development training in Seattle, WA and Portland, OR.</a:t>
            </a:r>
          </a:p>
          <a:p>
            <a:pPr marL="0" indent="0" algn="ctr" defTabSz="385572">
              <a:lnSpc>
                <a:spcPct val="120000"/>
              </a:lnSpc>
              <a:spcBef>
                <a:spcPts val="2700"/>
              </a:spcBef>
              <a:buSzTx/>
              <a:buNone/>
              <a:defRPr sz="2376">
                <a:latin typeface="Raleway Regular"/>
                <a:ea typeface="Raleway Regular"/>
                <a:cs typeface="Raleway Regular"/>
                <a:sym typeface="Raleway Regular"/>
              </a:defRPr>
            </a:pPr>
            <a:r>
              <a:t>For aspiring developers, Code Fellows offers Code 101 workshops and Code 201 courses that train students in the fundamentals of software development. Code 301 focuses on creating and launching an interactive web app in HTML, CSS, and JavaScript, plus the technologies, tools, and frameworks used by developers around the world.</a:t>
            </a:r>
          </a:p>
          <a:p>
            <a:pPr marL="0" indent="0" algn="ctr" defTabSz="385572">
              <a:lnSpc>
                <a:spcPct val="120000"/>
              </a:lnSpc>
              <a:spcBef>
                <a:spcPts val="2700"/>
              </a:spcBef>
              <a:buSzTx/>
              <a:buNone/>
              <a:defRPr sz="2376">
                <a:latin typeface="Raleway Regular"/>
                <a:ea typeface="Raleway Regular"/>
                <a:cs typeface="Raleway Regular"/>
                <a:sym typeface="Raleway Regular"/>
              </a:defRPr>
            </a:pPr>
            <a:r>
              <a:t>Developers who are ready to launch a new career or learn a new programming language can level up their skills in Code 401, where they receive world-class training from industry professionals in an immersive environment. Students also receive job-search training through practice interviews, resume help, networking, mentorship, and more.</a:t>
            </a:r>
          </a:p>
        </p:txBody>
      </p:sp>
      <p:pic>
        <p:nvPicPr>
          <p:cNvPr id="133" name="WWCode_Portland_Binary.png"/>
          <p:cNvPicPr>
            <a:picLocks noChangeAspect="1"/>
          </p:cNvPicPr>
          <p:nvPr/>
        </p:nvPicPr>
        <p:blipFill>
          <a:blip r:embed="rId2">
            <a:extLst/>
          </a:blip>
          <a:stretch>
            <a:fillRect/>
          </a:stretch>
        </p:blipFill>
        <p:spPr>
          <a:xfrm>
            <a:off x="11652322" y="8849992"/>
            <a:ext cx="994501" cy="660754"/>
          </a:xfrm>
          <a:prstGeom prst="rect">
            <a:avLst/>
          </a:prstGeom>
          <a:ln w="12700">
            <a:miter lim="400000"/>
          </a:ln>
        </p:spPr>
      </p:pic>
      <p:pic>
        <p:nvPicPr>
          <p:cNvPr id="134" name="logo-codefellows.png"/>
          <p:cNvPicPr>
            <a:picLocks noChangeAspect="1"/>
          </p:cNvPicPr>
          <p:nvPr/>
        </p:nvPicPr>
        <p:blipFill>
          <a:blip r:embed="rId3">
            <a:extLst/>
          </a:blip>
          <a:stretch>
            <a:fillRect/>
          </a:stretch>
        </p:blipFill>
        <p:spPr>
          <a:xfrm>
            <a:off x="5625157" y="646757"/>
            <a:ext cx="1754486" cy="1754486"/>
          </a:xfrm>
          <a:prstGeom prst="rect">
            <a:avLst/>
          </a:prstGeom>
          <a:ln w="12700">
            <a:miter lim="400000"/>
          </a:ln>
        </p:spPr>
      </p:pic>
    </p:spTree>
  </p:cSld>
  <p:clrMapOvr>
    <a:masterClrMapping/>
  </p:clrMapOvr>
  <p:transition xmlns:p14="http://schemas.microsoft.com/office/powerpoint/2010/main" spd="med" advClick="0" advTm="45000"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36" name="Shape 136"/>
          <p:cNvSpPr/>
          <p:nvPr>
            <p:ph type="body" idx="1"/>
          </p:nvPr>
        </p:nvSpPr>
        <p:spPr>
          <a:xfrm>
            <a:off x="1363109" y="3391303"/>
            <a:ext cx="10278582" cy="5394833"/>
          </a:xfrm>
          <a:prstGeom prst="rect">
            <a:avLst/>
          </a:prstGeom>
        </p:spPr>
        <p:txBody>
          <a:bodyPr/>
          <a:lstStyle/>
          <a:p>
            <a:pPr marL="0" indent="0" algn="ctr" defTabSz="543305">
              <a:lnSpc>
                <a:spcPct val="120000"/>
              </a:lnSpc>
              <a:spcBef>
                <a:spcPts val="0"/>
              </a:spcBef>
              <a:buSzTx/>
              <a:buNone/>
              <a:defRPr sz="3348">
                <a:latin typeface="Raleway Regular"/>
                <a:ea typeface="Raleway Regular"/>
                <a:cs typeface="Raleway Regular"/>
                <a:sym typeface="Raleway Regular"/>
              </a:defRPr>
            </a:pPr>
            <a:r>
              <a:t>Women Who Code is a global non-profit</a:t>
            </a:r>
          </a:p>
          <a:p>
            <a:pPr marL="0" indent="0" algn="ctr" defTabSz="543305">
              <a:lnSpc>
                <a:spcPct val="120000"/>
              </a:lnSpc>
              <a:spcBef>
                <a:spcPts val="0"/>
              </a:spcBef>
              <a:buSzTx/>
              <a:buNone/>
              <a:defRPr sz="3348">
                <a:latin typeface="Raleway Regular"/>
                <a:ea typeface="Raleway Regular"/>
                <a:cs typeface="Raleway Regular"/>
                <a:sym typeface="Raleway Regular"/>
              </a:defRPr>
            </a:pPr>
            <a:r>
              <a:t>dedicated to inspiring women </a:t>
            </a:r>
          </a:p>
          <a:p>
            <a:pPr marL="0" indent="0" algn="ctr" defTabSz="543305">
              <a:lnSpc>
                <a:spcPct val="120000"/>
              </a:lnSpc>
              <a:spcBef>
                <a:spcPts val="0"/>
              </a:spcBef>
              <a:buSzTx/>
              <a:buNone/>
              <a:defRPr sz="3348">
                <a:latin typeface="Raleway Regular"/>
                <a:ea typeface="Raleway Regular"/>
                <a:cs typeface="Raleway Regular"/>
                <a:sym typeface="Raleway Regular"/>
              </a:defRPr>
            </a:pPr>
            <a:r>
              <a:t>to excel in technology careers. </a:t>
            </a:r>
          </a:p>
          <a:p>
            <a:pPr marL="0" indent="0" algn="ctr" defTabSz="543305">
              <a:lnSpc>
                <a:spcPct val="120000"/>
              </a:lnSpc>
              <a:spcBef>
                <a:spcPts val="3900"/>
              </a:spcBef>
              <a:buSzTx/>
              <a:buNone/>
              <a:defRPr sz="3348">
                <a:solidFill>
                  <a:schemeClr val="accent5">
                    <a:hueOff val="-444211"/>
                    <a:satOff val="-14915"/>
                    <a:lumOff val="22857"/>
                  </a:schemeClr>
                </a:solidFill>
                <a:latin typeface="Raleway SemiBold"/>
                <a:ea typeface="Raleway SemiBold"/>
                <a:cs typeface="Raleway SemiBold"/>
                <a:sym typeface="Raleway SemiBold"/>
              </a:defRPr>
            </a:pPr>
            <a:r>
              <a:rPr>
                <a:solidFill>
                  <a:srgbClr val="333333"/>
                </a:solidFill>
                <a:latin typeface="Raleway Regular"/>
                <a:ea typeface="Raleway Regular"/>
                <a:cs typeface="Raleway Regular"/>
                <a:sym typeface="Raleway Regular"/>
              </a:rPr>
              <a:t>Join us on Meetup.com: </a:t>
            </a:r>
            <a:endParaRPr>
              <a:solidFill>
                <a:srgbClr val="333333"/>
              </a:solidFill>
              <a:latin typeface="Raleway Regular"/>
              <a:ea typeface="Raleway Regular"/>
              <a:cs typeface="Raleway Regular"/>
              <a:sym typeface="Raleway Regular"/>
            </a:endParaRPr>
          </a:p>
          <a:p>
            <a:pPr marL="0" indent="0" algn="ctr" defTabSz="543305">
              <a:lnSpc>
                <a:spcPct val="120000"/>
              </a:lnSpc>
              <a:spcBef>
                <a:spcPts val="0"/>
              </a:spcBef>
              <a:buSzTx/>
              <a:buNone/>
              <a:defRPr sz="3348">
                <a:solidFill>
                  <a:schemeClr val="accent5">
                    <a:hueOff val="-444211"/>
                    <a:satOff val="-14915"/>
                    <a:lumOff val="22857"/>
                  </a:schemeClr>
                </a:solidFill>
                <a:latin typeface="Raleway SemiBold"/>
                <a:ea typeface="Raleway SemiBold"/>
                <a:cs typeface="Raleway SemiBold"/>
                <a:sym typeface="Raleway SemiBold"/>
              </a:defRPr>
            </a:pPr>
            <a:r>
              <a:rPr>
                <a:solidFill>
                  <a:srgbClr val="56B7AA"/>
                </a:solidFill>
              </a:rPr>
              <a:t>www.meetup.com/Women-Who-Code-Portland</a:t>
            </a:r>
            <a:r>
              <a:rPr>
                <a:solidFill>
                  <a:srgbClr val="127CC1"/>
                </a:solidFill>
              </a:rPr>
              <a:t> </a:t>
            </a:r>
          </a:p>
          <a:p>
            <a:pPr marL="0" indent="0" algn="ctr" defTabSz="543305">
              <a:lnSpc>
                <a:spcPct val="120000"/>
              </a:lnSpc>
              <a:spcBef>
                <a:spcPts val="3900"/>
              </a:spcBef>
              <a:buSzTx/>
              <a:buNone/>
              <a:defRPr sz="3348">
                <a:latin typeface="Raleway Regular"/>
                <a:ea typeface="Raleway Regular"/>
                <a:cs typeface="Raleway Regular"/>
                <a:sym typeface="Raleway Regular"/>
              </a:defRPr>
            </a:pPr>
            <a:r>
              <a:rPr>
                <a:solidFill>
                  <a:srgbClr val="333333"/>
                </a:solidFill>
              </a:rPr>
              <a:t>Twitter: </a:t>
            </a:r>
            <a:r>
              <a:rPr>
                <a:solidFill>
                  <a:srgbClr val="56B7AA"/>
                </a:solidFill>
                <a:latin typeface="Raleway SemiBold"/>
                <a:ea typeface="Raleway SemiBold"/>
                <a:cs typeface="Raleway SemiBold"/>
                <a:sym typeface="Raleway SemiBold"/>
              </a:rPr>
              <a:t>@wwcodeportland</a:t>
            </a:r>
            <a:endParaRPr>
              <a:solidFill>
                <a:schemeClr val="accent5">
                  <a:hueOff val="-444211"/>
                  <a:satOff val="-14915"/>
                  <a:lumOff val="22857"/>
                </a:schemeClr>
              </a:solidFill>
              <a:latin typeface="Raleway SemiBold"/>
              <a:ea typeface="Raleway SemiBold"/>
              <a:cs typeface="Raleway SemiBold"/>
              <a:sym typeface="Raleway SemiBold"/>
            </a:endParaRPr>
          </a:p>
          <a:p>
            <a:pPr marL="0" indent="0" algn="ctr" defTabSz="543305">
              <a:lnSpc>
                <a:spcPct val="120000"/>
              </a:lnSpc>
              <a:spcBef>
                <a:spcPts val="1600"/>
              </a:spcBef>
              <a:buSzTx/>
              <a:buNone/>
              <a:defRPr sz="3348">
                <a:solidFill>
                  <a:srgbClr val="56B7AA"/>
                </a:solidFill>
                <a:latin typeface="Raleway SemiBold"/>
                <a:ea typeface="Raleway SemiBold"/>
                <a:cs typeface="Raleway SemiBold"/>
                <a:sym typeface="Raleway SemiBold"/>
              </a:defRPr>
            </a:pPr>
            <a:r>
              <a:t>#wwcode</a:t>
            </a:r>
          </a:p>
        </p:txBody>
      </p:sp>
      <p:pic>
        <p:nvPicPr>
          <p:cNvPr id="137" name="WWCode_Portland_Binary.png"/>
          <p:cNvPicPr>
            <a:picLocks noChangeAspect="1"/>
          </p:cNvPicPr>
          <p:nvPr/>
        </p:nvPicPr>
        <p:blipFill>
          <a:blip r:embed="rId2">
            <a:extLst/>
          </a:blip>
          <a:stretch>
            <a:fillRect/>
          </a:stretch>
        </p:blipFill>
        <p:spPr>
          <a:xfrm>
            <a:off x="11652322" y="8849992"/>
            <a:ext cx="994501" cy="660754"/>
          </a:xfrm>
          <a:prstGeom prst="rect">
            <a:avLst/>
          </a:prstGeom>
          <a:ln w="12700">
            <a:miter lim="400000"/>
          </a:ln>
        </p:spPr>
      </p:pic>
      <p:pic>
        <p:nvPicPr>
          <p:cNvPr id="138" name="WWCode_Portland_Binary.png"/>
          <p:cNvPicPr>
            <a:picLocks noChangeAspect="1"/>
          </p:cNvPicPr>
          <p:nvPr/>
        </p:nvPicPr>
        <p:blipFill>
          <a:blip r:embed="rId2">
            <a:extLst/>
          </a:blip>
          <a:stretch>
            <a:fillRect/>
          </a:stretch>
        </p:blipFill>
        <p:spPr>
          <a:xfrm>
            <a:off x="4977326" y="629664"/>
            <a:ext cx="3050149" cy="2026544"/>
          </a:xfrm>
          <a:prstGeom prst="rect">
            <a:avLst/>
          </a:prstGeom>
          <a:ln w="12700">
            <a:miter lim="400000"/>
          </a:ln>
        </p:spPr>
      </p:pic>
    </p:spTree>
  </p:cSld>
  <p:clrMapOvr>
    <a:masterClrMapping/>
  </p:clrMapOvr>
  <p:transition xmlns:p14="http://schemas.microsoft.com/office/powerpoint/2010/main" spd="med" advClick="0" advTm="45000"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lvl1pPr>
              <a:spcBef>
                <a:spcPts val="4200"/>
              </a:spcBef>
              <a:defRPr sz="5400">
                <a:solidFill>
                  <a:srgbClr val="333333"/>
                </a:solidFill>
                <a:latin typeface="Raleway SemiBold"/>
                <a:ea typeface="Raleway SemiBold"/>
                <a:cs typeface="Raleway SemiBold"/>
                <a:sym typeface="Raleway SemiBold"/>
              </a:defRPr>
            </a:lvl1pPr>
          </a:lstStyle>
          <a:p>
            <a:pPr/>
            <a:r>
              <a:t>Upcoming Events</a:t>
            </a:r>
          </a:p>
        </p:txBody>
      </p:sp>
      <p:pic>
        <p:nvPicPr>
          <p:cNvPr id="141" name="WWCode_Portland_Binary.png"/>
          <p:cNvPicPr>
            <a:picLocks noChangeAspect="1"/>
          </p:cNvPicPr>
          <p:nvPr/>
        </p:nvPicPr>
        <p:blipFill>
          <a:blip r:embed="rId2">
            <a:extLst/>
          </a:blip>
          <a:stretch>
            <a:fillRect/>
          </a:stretch>
        </p:blipFill>
        <p:spPr>
          <a:xfrm>
            <a:off x="11652322" y="8849992"/>
            <a:ext cx="994501" cy="660754"/>
          </a:xfrm>
          <a:prstGeom prst="rect">
            <a:avLst/>
          </a:prstGeom>
          <a:ln w="12700">
            <a:miter lim="400000"/>
          </a:ln>
        </p:spPr>
      </p:pic>
      <p:sp>
        <p:nvSpPr>
          <p:cNvPr id="142" name="Shape 142"/>
          <p:cNvSpPr/>
          <p:nvPr/>
        </p:nvSpPr>
        <p:spPr>
          <a:xfrm>
            <a:off x="1503532" y="2762930"/>
            <a:ext cx="3387776"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solidFill>
                  <a:srgbClr val="56B7AA"/>
                </a:solidFill>
                <a:latin typeface="Helvetica"/>
                <a:ea typeface="Helvetica"/>
                <a:cs typeface="Helvetica"/>
                <a:sym typeface="Helvetica"/>
              </a:defRPr>
            </a:lvl1pPr>
          </a:lstStyle>
          <a:p>
            <a:pPr/>
            <a:r>
              <a:t>AUG. 16th</a:t>
            </a:r>
          </a:p>
        </p:txBody>
      </p:sp>
      <p:sp>
        <p:nvSpPr>
          <p:cNvPr id="143" name="Shape 143"/>
          <p:cNvSpPr/>
          <p:nvPr/>
        </p:nvSpPr>
        <p:spPr>
          <a:xfrm>
            <a:off x="4249948" y="2762930"/>
            <a:ext cx="371891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solidFill>
                  <a:srgbClr val="56B7AA"/>
                </a:solidFill>
                <a:latin typeface="Helvetica"/>
                <a:ea typeface="Helvetica"/>
                <a:cs typeface="Helvetica"/>
                <a:sym typeface="Helvetica"/>
              </a:defRPr>
            </a:lvl1pPr>
          </a:lstStyle>
          <a:p>
            <a:pPr/>
            <a:r>
              <a:t>SEPT. 7th</a:t>
            </a:r>
          </a:p>
        </p:txBody>
      </p:sp>
      <p:sp>
        <p:nvSpPr>
          <p:cNvPr id="144" name="Shape 144"/>
          <p:cNvSpPr/>
          <p:nvPr/>
        </p:nvSpPr>
        <p:spPr>
          <a:xfrm>
            <a:off x="1337961" y="5914882"/>
            <a:ext cx="371891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solidFill>
                  <a:srgbClr val="56B7AA"/>
                </a:solidFill>
                <a:latin typeface="Helvetica"/>
                <a:ea typeface="Helvetica"/>
                <a:cs typeface="Helvetica"/>
                <a:sym typeface="Helvetica"/>
              </a:defRPr>
            </a:lvl1pPr>
          </a:lstStyle>
          <a:p>
            <a:pPr/>
            <a:r>
              <a:t>OCT. 3rd</a:t>
            </a:r>
          </a:p>
        </p:txBody>
      </p:sp>
      <p:pic>
        <p:nvPicPr>
          <p:cNvPr id="145" name="rwest-2.png"/>
          <p:cNvPicPr>
            <a:picLocks noChangeAspect="1"/>
          </p:cNvPicPr>
          <p:nvPr/>
        </p:nvPicPr>
        <p:blipFill>
          <a:blip r:embed="rId3">
            <a:extLst/>
          </a:blip>
          <a:stretch>
            <a:fillRect/>
          </a:stretch>
        </p:blipFill>
        <p:spPr>
          <a:xfrm>
            <a:off x="2511261" y="3801234"/>
            <a:ext cx="1372318" cy="1390863"/>
          </a:xfrm>
          <a:prstGeom prst="rect">
            <a:avLst/>
          </a:prstGeom>
          <a:ln w="12700">
            <a:miter lim="400000"/>
          </a:ln>
        </p:spPr>
      </p:pic>
      <p:pic>
        <p:nvPicPr>
          <p:cNvPr id="146" name="treehouse.png"/>
          <p:cNvPicPr>
            <a:picLocks noChangeAspect="1"/>
          </p:cNvPicPr>
          <p:nvPr/>
        </p:nvPicPr>
        <p:blipFill>
          <a:blip r:embed="rId4">
            <a:extLst/>
          </a:blip>
          <a:stretch>
            <a:fillRect/>
          </a:stretch>
        </p:blipFill>
        <p:spPr>
          <a:xfrm>
            <a:off x="5173583" y="3506561"/>
            <a:ext cx="1871647" cy="1871647"/>
          </a:xfrm>
          <a:prstGeom prst="rect">
            <a:avLst/>
          </a:prstGeom>
          <a:ln w="12700">
            <a:miter lim="400000"/>
          </a:ln>
        </p:spPr>
      </p:pic>
      <p:pic>
        <p:nvPicPr>
          <p:cNvPr id="147" name="new-relic.png"/>
          <p:cNvPicPr>
            <a:picLocks noChangeAspect="1"/>
          </p:cNvPicPr>
          <p:nvPr/>
        </p:nvPicPr>
        <p:blipFill>
          <a:blip r:embed="rId5">
            <a:extLst/>
          </a:blip>
          <a:stretch>
            <a:fillRect/>
          </a:stretch>
        </p:blipFill>
        <p:spPr>
          <a:xfrm>
            <a:off x="2400319" y="6692933"/>
            <a:ext cx="1594202" cy="1594202"/>
          </a:xfrm>
          <a:prstGeom prst="rect">
            <a:avLst/>
          </a:prstGeom>
          <a:ln w="12700">
            <a:miter lim="400000"/>
          </a:ln>
        </p:spPr>
      </p:pic>
      <p:sp>
        <p:nvSpPr>
          <p:cNvPr id="148" name="Shape 148"/>
          <p:cNvSpPr/>
          <p:nvPr/>
        </p:nvSpPr>
        <p:spPr>
          <a:xfrm>
            <a:off x="4249948" y="5914882"/>
            <a:ext cx="371891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solidFill>
                  <a:srgbClr val="56B7AA"/>
                </a:solidFill>
                <a:latin typeface="Helvetica"/>
                <a:ea typeface="Helvetica"/>
                <a:cs typeface="Helvetica"/>
                <a:sym typeface="Helvetica"/>
              </a:defRPr>
            </a:lvl1pPr>
          </a:lstStyle>
          <a:p>
            <a:pPr/>
            <a:r>
              <a:t>NOV. 11-13</a:t>
            </a:r>
          </a:p>
        </p:txBody>
      </p:sp>
      <p:sp>
        <p:nvSpPr>
          <p:cNvPr id="149" name="Shape 149"/>
          <p:cNvSpPr/>
          <p:nvPr/>
        </p:nvSpPr>
        <p:spPr>
          <a:xfrm>
            <a:off x="7284019" y="5914882"/>
            <a:ext cx="371891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solidFill>
                  <a:srgbClr val="56B7AA"/>
                </a:solidFill>
                <a:latin typeface="Helvetica"/>
                <a:ea typeface="Helvetica"/>
                <a:cs typeface="Helvetica"/>
                <a:sym typeface="Helvetica"/>
              </a:defRPr>
            </a:lvl1pPr>
          </a:lstStyle>
          <a:p>
            <a:pPr/>
            <a:r>
              <a:t>DEC.</a:t>
            </a:r>
          </a:p>
        </p:txBody>
      </p:sp>
      <p:sp>
        <p:nvSpPr>
          <p:cNvPr id="150" name="Shape 150"/>
          <p:cNvSpPr/>
          <p:nvPr/>
        </p:nvSpPr>
        <p:spPr>
          <a:xfrm>
            <a:off x="6982408" y="7070934"/>
            <a:ext cx="4322140"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Women+Tech </a:t>
            </a:r>
          </a:p>
          <a:p>
            <a:pPr>
              <a:defRPr sz="2400"/>
            </a:pPr>
            <a:r>
              <a:t>Holiday Party</a:t>
            </a:r>
          </a:p>
        </p:txBody>
      </p:sp>
      <p:sp>
        <p:nvSpPr>
          <p:cNvPr id="151" name="Shape 151"/>
          <p:cNvSpPr/>
          <p:nvPr/>
        </p:nvSpPr>
        <p:spPr>
          <a:xfrm>
            <a:off x="3948337" y="7070934"/>
            <a:ext cx="4322140"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24-Hour </a:t>
            </a:r>
          </a:p>
          <a:p>
            <a:pPr>
              <a:defRPr sz="2400"/>
            </a:pPr>
            <a:r>
              <a:t>IoT Hackathon</a:t>
            </a:r>
          </a:p>
        </p:txBody>
      </p:sp>
      <p:pic>
        <p:nvPicPr>
          <p:cNvPr id="152" name="pasted-image.png"/>
          <p:cNvPicPr>
            <a:picLocks noChangeAspect="1"/>
          </p:cNvPicPr>
          <p:nvPr/>
        </p:nvPicPr>
        <p:blipFill>
          <a:blip r:embed="rId6">
            <a:extLst/>
          </a:blip>
          <a:stretch>
            <a:fillRect/>
          </a:stretch>
        </p:blipFill>
        <p:spPr>
          <a:xfrm>
            <a:off x="6604380" y="3650299"/>
            <a:ext cx="5078195" cy="1692733"/>
          </a:xfrm>
          <a:prstGeom prst="rect">
            <a:avLst/>
          </a:prstGeom>
          <a:ln w="12700">
            <a:miter lim="400000"/>
          </a:ln>
        </p:spPr>
      </p:pic>
      <p:sp>
        <p:nvSpPr>
          <p:cNvPr id="153" name="Shape 153"/>
          <p:cNvSpPr/>
          <p:nvPr/>
        </p:nvSpPr>
        <p:spPr>
          <a:xfrm>
            <a:off x="7284019" y="2762930"/>
            <a:ext cx="371891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solidFill>
                  <a:srgbClr val="56B7AA"/>
                </a:solidFill>
                <a:latin typeface="Helvetica"/>
                <a:ea typeface="Helvetica"/>
                <a:cs typeface="Helvetica"/>
                <a:sym typeface="Helvetica"/>
              </a:defRPr>
            </a:lvl1pPr>
          </a:lstStyle>
          <a:p>
            <a:pPr/>
            <a:r>
              <a:t>SEPT. 13th</a:t>
            </a:r>
          </a:p>
        </p:txBody>
      </p:sp>
    </p:spTree>
  </p:cSld>
  <p:clrMapOvr>
    <a:masterClrMapping/>
  </p:clrMapOvr>
  <p:transition xmlns:p14="http://schemas.microsoft.com/office/powerpoint/2010/main" spd="med" advClick="0" advTm="45000"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DCDEE0"/>
        </a:solidFill>
      </p:bgPr>
    </p:bg>
    <p:spTree>
      <p:nvGrpSpPr>
        <p:cNvPr id="1" name=""/>
        <p:cNvGrpSpPr/>
        <p:nvPr/>
      </p:nvGrpSpPr>
      <p:grpSpPr>
        <a:xfrm>
          <a:off x="0" y="0"/>
          <a:ext cx="0" cy="0"/>
          <a:chOff x="0" y="0"/>
          <a:chExt cx="0" cy="0"/>
        </a:xfrm>
      </p:grpSpPr>
      <p:pic>
        <p:nvPicPr>
          <p:cNvPr id="155" name="WWCode_Portland_Binary.png"/>
          <p:cNvPicPr>
            <a:picLocks noChangeAspect="1"/>
          </p:cNvPicPr>
          <p:nvPr/>
        </p:nvPicPr>
        <p:blipFill>
          <a:blip r:embed="rId2">
            <a:extLst/>
          </a:blip>
          <a:stretch>
            <a:fillRect/>
          </a:stretch>
        </p:blipFill>
        <p:spPr>
          <a:xfrm>
            <a:off x="3227621" y="3696899"/>
            <a:ext cx="3551734" cy="2359802"/>
          </a:xfrm>
          <a:prstGeom prst="rect">
            <a:avLst/>
          </a:prstGeom>
          <a:ln w="12700">
            <a:miter lim="400000"/>
          </a:ln>
        </p:spPr>
      </p:pic>
      <p:pic>
        <p:nvPicPr>
          <p:cNvPr id="156" name="logo-codefellows.png"/>
          <p:cNvPicPr>
            <a:picLocks noChangeAspect="1"/>
          </p:cNvPicPr>
          <p:nvPr/>
        </p:nvPicPr>
        <p:blipFill>
          <a:blip r:embed="rId3">
            <a:extLst/>
          </a:blip>
          <a:stretch>
            <a:fillRect/>
          </a:stretch>
        </p:blipFill>
        <p:spPr>
          <a:xfrm>
            <a:off x="7160779" y="3568600"/>
            <a:ext cx="2616400" cy="2616400"/>
          </a:xfrm>
          <a:prstGeom prst="rect">
            <a:avLst/>
          </a:prstGeom>
          <a:ln w="12700">
            <a:miter lim="400000"/>
          </a:ln>
        </p:spPr>
      </p:pic>
    </p:spTree>
  </p:cSld>
  <p:clrMapOvr>
    <a:masterClrMapping/>
  </p:clrMapOvr>
  <p:transition xmlns:p14="http://schemas.microsoft.com/office/powerpoint/2010/main" spd="med" advClick="0" advTm="45000"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