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6" r:id="rId1"/>
  </p:sldMasterIdLst>
  <p:notesMasterIdLst>
    <p:notesMasterId r:id="rId7"/>
  </p:notesMasterIdLst>
  <p:handoutMasterIdLst>
    <p:handoutMasterId r:id="rId8"/>
  </p:handoutMasterIdLst>
  <p:sldIdLst>
    <p:sldId id="437" r:id="rId2"/>
    <p:sldId id="433" r:id="rId3"/>
    <p:sldId id="434" r:id="rId4"/>
    <p:sldId id="435" r:id="rId5"/>
    <p:sldId id="436" r:id="rId6"/>
  </p:sldIdLst>
  <p:sldSz cx="9144000" cy="6858000" type="screen4x3"/>
  <p:notesSz cx="6819900" cy="9918700"/>
  <p:custDataLst>
    <p:tags r:id="rId9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E10445-1205-47AA-97F2-F166D1F89075}">
          <p14:sldIdLst/>
        </p14:section>
        <p14:section name="Untitled Section" id="{68F6D2F7-0D8E-42A6-8827-589314821893}">
          <p14:sldIdLst>
            <p14:sldId id="437"/>
            <p14:sldId id="433"/>
            <p14:sldId id="434"/>
            <p14:sldId id="435"/>
            <p14:sldId id="4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D0"/>
    <a:srgbClr val="00A197"/>
    <a:srgbClr val="E1061C"/>
    <a:srgbClr val="CCCCCC"/>
    <a:srgbClr val="666666"/>
    <a:srgbClr val="5DFFFF"/>
    <a:srgbClr val="FFFFDA"/>
    <a:srgbClr val="0091D0"/>
    <a:srgbClr val="999999"/>
    <a:srgbClr val="FAB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5" autoAdjust="0"/>
    <p:restoredTop sz="94675" autoAdjust="0"/>
  </p:normalViewPr>
  <p:slideViewPr>
    <p:cSldViewPr snapToGrid="0" snapToObjects="1" showGuides="1">
      <p:cViewPr>
        <p:scale>
          <a:sx n="100" d="100"/>
          <a:sy n="100" d="100"/>
        </p:scale>
        <p:origin x="-1446" y="-372"/>
      </p:cViewPr>
      <p:guideLst>
        <p:guide orient="horz" pos="3984"/>
        <p:guide orient="horz" pos="3229"/>
        <p:guide orient="horz" pos="4192"/>
        <p:guide orient="horz" pos="2962"/>
        <p:guide pos="5645"/>
        <p:guide pos="168"/>
        <p:guide pos="5495"/>
        <p:guide pos="2881"/>
        <p:guide pos="339"/>
        <p:guide pos="675"/>
      </p:guideLst>
    </p:cSldViewPr>
  </p:slideViewPr>
  <p:outlineViewPr>
    <p:cViewPr>
      <p:scale>
        <a:sx n="33" d="100"/>
        <a:sy n="33" d="100"/>
      </p:scale>
      <p:origin x="0" y="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048" y="-86"/>
      </p:cViewPr>
      <p:guideLst>
        <p:guide orient="horz" pos="3124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7D9D1-BDAE-4635-99F0-D72B85ED40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7941D-DDB1-41C3-A48E-8A9F482F32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/>
            <a:t>Mitigate losses and risks due to retail revolving and non-revolving loans through monitoring, reporting and improving modelling / policy rules /parameters for loan decision</a:t>
          </a:r>
          <a:endParaRPr lang="en-US" sz="1400" dirty="0"/>
        </a:p>
      </dgm:t>
    </dgm:pt>
    <dgm:pt modelId="{0F8A98FE-4637-40DC-ADB5-1EA1F66B4D34}" type="parTrans" cxnId="{B398C476-4D3C-42CC-989C-527F23F5A26A}">
      <dgm:prSet/>
      <dgm:spPr/>
      <dgm:t>
        <a:bodyPr/>
        <a:lstStyle/>
        <a:p>
          <a:endParaRPr lang="en-US"/>
        </a:p>
      </dgm:t>
    </dgm:pt>
    <dgm:pt modelId="{221FB5A2-D4F8-4409-BD20-E4C9785E4FCE}" type="sibTrans" cxnId="{B398C476-4D3C-42CC-989C-527F23F5A26A}">
      <dgm:prSet/>
      <dgm:spPr/>
      <dgm:t>
        <a:bodyPr/>
        <a:lstStyle/>
        <a:p>
          <a:endParaRPr lang="en-US"/>
        </a:p>
      </dgm:t>
    </dgm:pt>
    <dgm:pt modelId="{A9F9D613-E003-4568-A72C-B65560634949}">
      <dgm:prSet phldrT="[Text]" custT="1"/>
      <dgm:spPr/>
      <dgm:t>
        <a:bodyPr/>
        <a:lstStyle/>
        <a:p>
          <a:r>
            <a:rPr lang="en-US" sz="1200" dirty="0" smtClean="0"/>
            <a:t>Periodic monitoring (daily, monthly, quarterly, half-yearly and yearly) of applications and customers’ loans (applications) taken through branch or point of service;</a:t>
          </a:r>
          <a:endParaRPr lang="en-US" sz="1200" dirty="0"/>
        </a:p>
      </dgm:t>
    </dgm:pt>
    <dgm:pt modelId="{1CFE6A84-C119-4CDC-8202-89CB42590802}" type="parTrans" cxnId="{E9D615BF-AE7B-486D-AFC8-B10C31B14D40}">
      <dgm:prSet/>
      <dgm:spPr/>
      <dgm:t>
        <a:bodyPr/>
        <a:lstStyle/>
        <a:p>
          <a:endParaRPr lang="en-US"/>
        </a:p>
      </dgm:t>
    </dgm:pt>
    <dgm:pt modelId="{058A5834-0543-4073-B55D-5585B3BB892F}" type="sibTrans" cxnId="{E9D615BF-AE7B-486D-AFC8-B10C31B14D40}">
      <dgm:prSet/>
      <dgm:spPr/>
      <dgm:t>
        <a:bodyPr/>
        <a:lstStyle/>
        <a:p>
          <a:endParaRPr lang="en-US"/>
        </a:p>
      </dgm:t>
    </dgm:pt>
    <dgm:pt modelId="{CC6291DD-7A86-4778-B4FA-6490E8E64F90}">
      <dgm:prSet phldrT="[Text]" custT="1"/>
      <dgm:spPr/>
      <dgm:t>
        <a:bodyPr/>
        <a:lstStyle/>
        <a:p>
          <a:r>
            <a:rPr lang="en-US" sz="1600" dirty="0" smtClean="0"/>
            <a:t>Improving performance within the company strategy</a:t>
          </a:r>
          <a:endParaRPr lang="en-US" sz="1600" dirty="0"/>
        </a:p>
      </dgm:t>
    </dgm:pt>
    <dgm:pt modelId="{07E3EA5F-77B5-4D07-B388-2D1C286C4472}" type="parTrans" cxnId="{2A8EE41D-1615-4271-AD1F-A5E0D468EC8D}">
      <dgm:prSet/>
      <dgm:spPr/>
      <dgm:t>
        <a:bodyPr/>
        <a:lstStyle/>
        <a:p>
          <a:endParaRPr lang="en-US"/>
        </a:p>
      </dgm:t>
    </dgm:pt>
    <dgm:pt modelId="{D5C958B0-F012-40F2-99FB-1266DE556461}" type="sibTrans" cxnId="{2A8EE41D-1615-4271-AD1F-A5E0D468EC8D}">
      <dgm:prSet/>
      <dgm:spPr/>
      <dgm:t>
        <a:bodyPr/>
        <a:lstStyle/>
        <a:p>
          <a:endParaRPr lang="en-US"/>
        </a:p>
      </dgm:t>
    </dgm:pt>
    <dgm:pt modelId="{9FB949AE-05C1-4D95-ADBC-3B6B8DA391D8}">
      <dgm:prSet phldrT="[Text]" custT="1"/>
      <dgm:spPr/>
      <dgm:t>
        <a:bodyPr/>
        <a:lstStyle/>
        <a:p>
          <a:r>
            <a:rPr lang="en-US" sz="1200" dirty="0" smtClean="0"/>
            <a:t>Automatize reporting, analyze patterns and optimize risk polices using SAS, Groovy, R system, Microsoft Office package</a:t>
          </a:r>
          <a:endParaRPr lang="en-US" sz="1200" dirty="0"/>
        </a:p>
      </dgm:t>
    </dgm:pt>
    <dgm:pt modelId="{DB84A01C-7D92-44B0-BC8C-6AD49F306C1A}" type="parTrans" cxnId="{EB3E6F74-9648-4833-8B01-7C10176C4043}">
      <dgm:prSet/>
      <dgm:spPr/>
      <dgm:t>
        <a:bodyPr/>
        <a:lstStyle/>
        <a:p>
          <a:endParaRPr lang="en-US"/>
        </a:p>
      </dgm:t>
    </dgm:pt>
    <dgm:pt modelId="{6A45FA5C-A2B5-4221-A563-CD45BB587C19}" type="sibTrans" cxnId="{EB3E6F74-9648-4833-8B01-7C10176C4043}">
      <dgm:prSet/>
      <dgm:spPr/>
      <dgm:t>
        <a:bodyPr/>
        <a:lstStyle/>
        <a:p>
          <a:endParaRPr lang="en-US"/>
        </a:p>
      </dgm:t>
    </dgm:pt>
    <dgm:pt modelId="{C2C16942-002F-4ADE-AD10-7D634A810BB9}">
      <dgm:prSet phldrT="[Text]" custT="1"/>
      <dgm:spPr/>
      <dgm:t>
        <a:bodyPr/>
        <a:lstStyle/>
        <a:p>
          <a:r>
            <a:rPr lang="en-US" sz="1200" dirty="0" smtClean="0"/>
            <a:t>Historical data analysis, profile analysis, comparisons, monitoring trends, so as to determine criteria for improving decision making models parameters;</a:t>
          </a:r>
          <a:endParaRPr lang="en-US" sz="1200" dirty="0"/>
        </a:p>
      </dgm:t>
    </dgm:pt>
    <dgm:pt modelId="{B913EC4D-A5B1-4166-869C-2A79A0D53719}" type="parTrans" cxnId="{FD72DE21-9B65-45F5-97B6-A3869701B792}">
      <dgm:prSet/>
      <dgm:spPr/>
      <dgm:t>
        <a:bodyPr/>
        <a:lstStyle/>
        <a:p>
          <a:endParaRPr lang="en-US"/>
        </a:p>
      </dgm:t>
    </dgm:pt>
    <dgm:pt modelId="{CE18D7AD-D367-4B7B-BC16-6741DD04B4FD}" type="sibTrans" cxnId="{FD72DE21-9B65-45F5-97B6-A3869701B792}">
      <dgm:prSet/>
      <dgm:spPr/>
      <dgm:t>
        <a:bodyPr/>
        <a:lstStyle/>
        <a:p>
          <a:endParaRPr lang="en-US"/>
        </a:p>
      </dgm:t>
    </dgm:pt>
    <dgm:pt modelId="{2F36EAEA-850F-4581-AFB1-B5EAC4817619}">
      <dgm:prSet phldrT="[Text]" custT="1"/>
      <dgm:spPr/>
      <dgm:t>
        <a:bodyPr/>
        <a:lstStyle/>
        <a:p>
          <a:r>
            <a:rPr lang="en-US" sz="1200" dirty="0" smtClean="0"/>
            <a:t>Improve and manage policy rules in Decision System;</a:t>
          </a:r>
          <a:endParaRPr lang="en-US" sz="1200" dirty="0"/>
        </a:p>
      </dgm:t>
    </dgm:pt>
    <dgm:pt modelId="{B2832494-9753-498B-B518-414E6AD38F99}" type="parTrans" cxnId="{DC4FFAC3-DE4A-46DD-BD68-DE73F8DC268D}">
      <dgm:prSet/>
      <dgm:spPr/>
      <dgm:t>
        <a:bodyPr/>
        <a:lstStyle/>
        <a:p>
          <a:endParaRPr lang="en-US"/>
        </a:p>
      </dgm:t>
    </dgm:pt>
    <dgm:pt modelId="{86CA5AEC-B02E-44AC-B0B8-6D0E8C9D109A}" type="sibTrans" cxnId="{DC4FFAC3-DE4A-46DD-BD68-DE73F8DC268D}">
      <dgm:prSet/>
      <dgm:spPr/>
      <dgm:t>
        <a:bodyPr/>
        <a:lstStyle/>
        <a:p>
          <a:endParaRPr lang="en-US"/>
        </a:p>
      </dgm:t>
    </dgm:pt>
    <dgm:pt modelId="{C4EB4A8D-93CF-48BF-85E8-FEC1F405DEF3}">
      <dgm:prSet phldrT="[Text]" custT="1"/>
      <dgm:spPr/>
      <dgm:t>
        <a:bodyPr/>
        <a:lstStyle/>
        <a:p>
          <a:r>
            <a:rPr lang="en-US" sz="1200" dirty="0" smtClean="0"/>
            <a:t>Improve portfolio quality and recovery rates</a:t>
          </a:r>
          <a:endParaRPr lang="en-US" sz="1200" dirty="0"/>
        </a:p>
      </dgm:t>
    </dgm:pt>
    <dgm:pt modelId="{63EE69FD-8EF5-484A-96D4-694CB5687E0B}" type="parTrans" cxnId="{CAF8114C-CFC0-4ED2-BBFE-7E08FD691747}">
      <dgm:prSet/>
      <dgm:spPr/>
      <dgm:t>
        <a:bodyPr/>
        <a:lstStyle/>
        <a:p>
          <a:endParaRPr lang="en-US"/>
        </a:p>
      </dgm:t>
    </dgm:pt>
    <dgm:pt modelId="{6D504910-4CDC-4256-B1C9-EF6AA1114ABB}" type="sibTrans" cxnId="{CAF8114C-CFC0-4ED2-BBFE-7E08FD691747}">
      <dgm:prSet/>
      <dgm:spPr/>
      <dgm:t>
        <a:bodyPr/>
        <a:lstStyle/>
        <a:p>
          <a:endParaRPr lang="en-US"/>
        </a:p>
      </dgm:t>
    </dgm:pt>
    <dgm:pt modelId="{1ACF2290-2668-4173-8286-EFCFB03D7F95}">
      <dgm:prSet phldrT="[Text]" custT="1"/>
      <dgm:spPr/>
      <dgm:t>
        <a:bodyPr/>
        <a:lstStyle/>
        <a:p>
          <a:r>
            <a:rPr lang="en-US" sz="1200" dirty="0" smtClean="0"/>
            <a:t>Extract, update and model data in SAS Risk Data Mart.</a:t>
          </a:r>
          <a:endParaRPr lang="en-US" sz="1200" dirty="0"/>
        </a:p>
      </dgm:t>
    </dgm:pt>
    <dgm:pt modelId="{6C12A9BC-5BB2-4B82-9D12-9A20C32C1C40}" type="parTrans" cxnId="{2E35032E-DAE3-45AC-AC3E-8C6E48C0FB73}">
      <dgm:prSet/>
      <dgm:spPr/>
      <dgm:t>
        <a:bodyPr/>
        <a:lstStyle/>
        <a:p>
          <a:endParaRPr lang="en-US"/>
        </a:p>
      </dgm:t>
    </dgm:pt>
    <dgm:pt modelId="{875AB80F-C03D-408E-95CD-5C6A4F4A2F9D}" type="sibTrans" cxnId="{2E35032E-DAE3-45AC-AC3E-8C6E48C0FB73}">
      <dgm:prSet/>
      <dgm:spPr/>
      <dgm:t>
        <a:bodyPr/>
        <a:lstStyle/>
        <a:p>
          <a:endParaRPr lang="en-US"/>
        </a:p>
      </dgm:t>
    </dgm:pt>
    <dgm:pt modelId="{660076FD-48F7-49B2-8B5C-927F5C65FBD7}">
      <dgm:prSet phldrT="[Text]" custT="1"/>
      <dgm:spPr/>
      <dgm:t>
        <a:bodyPr/>
        <a:lstStyle/>
        <a:p>
          <a:endParaRPr lang="en-US" sz="1200" dirty="0"/>
        </a:p>
      </dgm:t>
    </dgm:pt>
    <dgm:pt modelId="{CE6FEEB5-9BBD-4CFB-8DBF-78D8AEB744B2}" type="parTrans" cxnId="{948C5656-1059-4D6C-A6AE-3096A1C96480}">
      <dgm:prSet/>
      <dgm:spPr/>
      <dgm:t>
        <a:bodyPr/>
        <a:lstStyle/>
        <a:p>
          <a:endParaRPr lang="en-US"/>
        </a:p>
      </dgm:t>
    </dgm:pt>
    <dgm:pt modelId="{D1272C93-2FA5-48CA-BDB6-7A06069DD3C0}" type="sibTrans" cxnId="{948C5656-1059-4D6C-A6AE-3096A1C96480}">
      <dgm:prSet/>
      <dgm:spPr/>
      <dgm:t>
        <a:bodyPr/>
        <a:lstStyle/>
        <a:p>
          <a:endParaRPr lang="en-US"/>
        </a:p>
      </dgm:t>
    </dgm:pt>
    <dgm:pt modelId="{C9B37130-6A7E-4CF6-8E0B-A128E092537F}">
      <dgm:prSet phldrT="[Text]" custT="1"/>
      <dgm:spPr/>
      <dgm:t>
        <a:bodyPr/>
        <a:lstStyle/>
        <a:p>
          <a:endParaRPr lang="en-US" sz="1200" dirty="0"/>
        </a:p>
      </dgm:t>
    </dgm:pt>
    <dgm:pt modelId="{9191230B-7617-454E-9218-747251EF9818}" type="parTrans" cxnId="{1482099F-1CC8-43A1-8125-055F59D32B35}">
      <dgm:prSet/>
      <dgm:spPr/>
      <dgm:t>
        <a:bodyPr/>
        <a:lstStyle/>
        <a:p>
          <a:endParaRPr lang="en-US"/>
        </a:p>
      </dgm:t>
    </dgm:pt>
    <dgm:pt modelId="{27DEE0E4-3647-44D2-A0A0-CB9B85EE9E4F}" type="sibTrans" cxnId="{1482099F-1CC8-43A1-8125-055F59D32B35}">
      <dgm:prSet/>
      <dgm:spPr/>
      <dgm:t>
        <a:bodyPr/>
        <a:lstStyle/>
        <a:p>
          <a:endParaRPr lang="en-US"/>
        </a:p>
      </dgm:t>
    </dgm:pt>
    <dgm:pt modelId="{1CB5383C-E5C8-4A59-802B-C2508E08AD4E}" type="pres">
      <dgm:prSet presAssocID="{E797D9D1-BDAE-4635-99F0-D72B85ED40BE}" presName="linear" presStyleCnt="0">
        <dgm:presLayoutVars>
          <dgm:animLvl val="lvl"/>
          <dgm:resizeHandles val="exact"/>
        </dgm:presLayoutVars>
      </dgm:prSet>
      <dgm:spPr/>
    </dgm:pt>
    <dgm:pt modelId="{47BBBA30-06E2-4145-BC51-810044F25E84}" type="pres">
      <dgm:prSet presAssocID="{9AD7941D-DDB1-41C3-A48E-8A9F482F324E}" presName="parentText" presStyleLbl="node1" presStyleIdx="0" presStyleCnt="2" custScaleY="663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D7799-F720-4708-9878-BA63E086D32A}" type="pres">
      <dgm:prSet presAssocID="{9AD7941D-DDB1-41C3-A48E-8A9F482F324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E9DF8-F94A-41A9-8B74-DDA598852A31}" type="pres">
      <dgm:prSet presAssocID="{CC6291DD-7A86-4778-B4FA-6490E8E64F90}" presName="parentText" presStyleLbl="node1" presStyleIdx="1" presStyleCnt="2" custScaleY="43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84400-A40A-4D52-ABB4-B3370688454C}" type="pres">
      <dgm:prSet presAssocID="{CC6291DD-7A86-4778-B4FA-6490E8E64F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D615BF-AE7B-486D-AFC8-B10C31B14D40}" srcId="{9AD7941D-DDB1-41C3-A48E-8A9F482F324E}" destId="{A9F9D613-E003-4568-A72C-B65560634949}" srcOrd="1" destOrd="0" parTransId="{1CFE6A84-C119-4CDC-8202-89CB42590802}" sibTransId="{058A5834-0543-4073-B55D-5585B3BB892F}"/>
    <dgm:cxn modelId="{5A28E8D3-51B9-4128-BB8A-79C7F10F557F}" type="presOf" srcId="{1ACF2290-2668-4173-8286-EFCFB03D7F95}" destId="{C2ED7799-F720-4708-9878-BA63E086D32A}" srcOrd="0" destOrd="5" presId="urn:microsoft.com/office/officeart/2005/8/layout/vList2"/>
    <dgm:cxn modelId="{FBF285C1-A6BB-45B1-B3B1-AA2AF2413E52}" type="presOf" srcId="{660076FD-48F7-49B2-8B5C-927F5C65FBD7}" destId="{C2ED7799-F720-4708-9878-BA63E086D32A}" srcOrd="0" destOrd="0" presId="urn:microsoft.com/office/officeart/2005/8/layout/vList2"/>
    <dgm:cxn modelId="{72C8414E-E728-43C7-B97B-F6C1CB1A13D0}" type="presOf" srcId="{9FB949AE-05C1-4D95-ADBC-3B6B8DA391D8}" destId="{AC684400-A40A-4D52-ABB4-B3370688454C}" srcOrd="0" destOrd="1" presId="urn:microsoft.com/office/officeart/2005/8/layout/vList2"/>
    <dgm:cxn modelId="{48789CA2-4A34-4D62-9D81-C31AB0357084}" type="presOf" srcId="{C2C16942-002F-4ADE-AD10-7D634A810BB9}" destId="{C2ED7799-F720-4708-9878-BA63E086D32A}" srcOrd="0" destOrd="2" presId="urn:microsoft.com/office/officeart/2005/8/layout/vList2"/>
    <dgm:cxn modelId="{B2544273-6D38-468D-AF09-1D0E0A44EE1F}" type="presOf" srcId="{E797D9D1-BDAE-4635-99F0-D72B85ED40BE}" destId="{1CB5383C-E5C8-4A59-802B-C2508E08AD4E}" srcOrd="0" destOrd="0" presId="urn:microsoft.com/office/officeart/2005/8/layout/vList2"/>
    <dgm:cxn modelId="{2E35032E-DAE3-45AC-AC3E-8C6E48C0FB73}" srcId="{9AD7941D-DDB1-41C3-A48E-8A9F482F324E}" destId="{1ACF2290-2668-4173-8286-EFCFB03D7F95}" srcOrd="5" destOrd="0" parTransId="{6C12A9BC-5BB2-4B82-9D12-9A20C32C1C40}" sibTransId="{875AB80F-C03D-408E-95CD-5C6A4F4A2F9D}"/>
    <dgm:cxn modelId="{DC4FFAC3-DE4A-46DD-BD68-DE73F8DC268D}" srcId="{9AD7941D-DDB1-41C3-A48E-8A9F482F324E}" destId="{2F36EAEA-850F-4581-AFB1-B5EAC4817619}" srcOrd="3" destOrd="0" parTransId="{B2832494-9753-498B-B518-414E6AD38F99}" sibTransId="{86CA5AEC-B02E-44AC-B0B8-6D0E8C9D109A}"/>
    <dgm:cxn modelId="{DFE728B7-0963-42D6-B520-94D353ACC72E}" type="presOf" srcId="{C9B37130-6A7E-4CF6-8E0B-A128E092537F}" destId="{AC684400-A40A-4D52-ABB4-B3370688454C}" srcOrd="0" destOrd="0" presId="urn:microsoft.com/office/officeart/2005/8/layout/vList2"/>
    <dgm:cxn modelId="{2A8EE41D-1615-4271-AD1F-A5E0D468EC8D}" srcId="{E797D9D1-BDAE-4635-99F0-D72B85ED40BE}" destId="{CC6291DD-7A86-4778-B4FA-6490E8E64F90}" srcOrd="1" destOrd="0" parTransId="{07E3EA5F-77B5-4D07-B388-2D1C286C4472}" sibTransId="{D5C958B0-F012-40F2-99FB-1266DE556461}"/>
    <dgm:cxn modelId="{CAF8114C-CFC0-4ED2-BBFE-7E08FD691747}" srcId="{9AD7941D-DDB1-41C3-A48E-8A9F482F324E}" destId="{C4EB4A8D-93CF-48BF-85E8-FEC1F405DEF3}" srcOrd="4" destOrd="0" parTransId="{63EE69FD-8EF5-484A-96D4-694CB5687E0B}" sibTransId="{6D504910-4CDC-4256-B1C9-EF6AA1114ABB}"/>
    <dgm:cxn modelId="{B398C476-4D3C-42CC-989C-527F23F5A26A}" srcId="{E797D9D1-BDAE-4635-99F0-D72B85ED40BE}" destId="{9AD7941D-DDB1-41C3-A48E-8A9F482F324E}" srcOrd="0" destOrd="0" parTransId="{0F8A98FE-4637-40DC-ADB5-1EA1F66B4D34}" sibTransId="{221FB5A2-D4F8-4409-BD20-E4C9785E4FCE}"/>
    <dgm:cxn modelId="{06BA9509-8F4B-40B0-AC72-1E5AD765C950}" type="presOf" srcId="{CC6291DD-7A86-4778-B4FA-6490E8E64F90}" destId="{A9CE9DF8-F94A-41A9-8B74-DDA598852A31}" srcOrd="0" destOrd="0" presId="urn:microsoft.com/office/officeart/2005/8/layout/vList2"/>
    <dgm:cxn modelId="{948C5656-1059-4D6C-A6AE-3096A1C96480}" srcId="{9AD7941D-DDB1-41C3-A48E-8A9F482F324E}" destId="{660076FD-48F7-49B2-8B5C-927F5C65FBD7}" srcOrd="0" destOrd="0" parTransId="{CE6FEEB5-9BBD-4CFB-8DBF-78D8AEB744B2}" sibTransId="{D1272C93-2FA5-48CA-BDB6-7A06069DD3C0}"/>
    <dgm:cxn modelId="{EB3E6F74-9648-4833-8B01-7C10176C4043}" srcId="{CC6291DD-7A86-4778-B4FA-6490E8E64F90}" destId="{9FB949AE-05C1-4D95-ADBC-3B6B8DA391D8}" srcOrd="1" destOrd="0" parTransId="{DB84A01C-7D92-44B0-BC8C-6AD49F306C1A}" sibTransId="{6A45FA5C-A2B5-4221-A563-CD45BB587C19}"/>
    <dgm:cxn modelId="{1482099F-1CC8-43A1-8125-055F59D32B35}" srcId="{CC6291DD-7A86-4778-B4FA-6490E8E64F90}" destId="{C9B37130-6A7E-4CF6-8E0B-A128E092537F}" srcOrd="0" destOrd="0" parTransId="{9191230B-7617-454E-9218-747251EF9818}" sibTransId="{27DEE0E4-3647-44D2-A0A0-CB9B85EE9E4F}"/>
    <dgm:cxn modelId="{E0920E3F-D4E1-450E-AA19-FB5E84717AC0}" type="presOf" srcId="{C4EB4A8D-93CF-48BF-85E8-FEC1F405DEF3}" destId="{C2ED7799-F720-4708-9878-BA63E086D32A}" srcOrd="0" destOrd="4" presId="urn:microsoft.com/office/officeart/2005/8/layout/vList2"/>
    <dgm:cxn modelId="{F434AEC3-2C8C-44EB-BF61-A97A8BFCE5A2}" type="presOf" srcId="{2F36EAEA-850F-4581-AFB1-B5EAC4817619}" destId="{C2ED7799-F720-4708-9878-BA63E086D32A}" srcOrd="0" destOrd="3" presId="urn:microsoft.com/office/officeart/2005/8/layout/vList2"/>
    <dgm:cxn modelId="{52559181-1495-4438-A588-F6960EA54D70}" type="presOf" srcId="{A9F9D613-E003-4568-A72C-B65560634949}" destId="{C2ED7799-F720-4708-9878-BA63E086D32A}" srcOrd="0" destOrd="1" presId="urn:microsoft.com/office/officeart/2005/8/layout/vList2"/>
    <dgm:cxn modelId="{863A943B-0C7C-4207-A172-FF9FE4593F50}" type="presOf" srcId="{9AD7941D-DDB1-41C3-A48E-8A9F482F324E}" destId="{47BBBA30-06E2-4145-BC51-810044F25E84}" srcOrd="0" destOrd="0" presId="urn:microsoft.com/office/officeart/2005/8/layout/vList2"/>
    <dgm:cxn modelId="{FD72DE21-9B65-45F5-97B6-A3869701B792}" srcId="{9AD7941D-DDB1-41C3-A48E-8A9F482F324E}" destId="{C2C16942-002F-4ADE-AD10-7D634A810BB9}" srcOrd="2" destOrd="0" parTransId="{B913EC4D-A5B1-4166-869C-2A79A0D53719}" sibTransId="{CE18D7AD-D367-4B7B-BC16-6741DD04B4FD}"/>
    <dgm:cxn modelId="{610CAEA9-32BB-4CB9-B641-9D578D6AEF38}" type="presParOf" srcId="{1CB5383C-E5C8-4A59-802B-C2508E08AD4E}" destId="{47BBBA30-06E2-4145-BC51-810044F25E84}" srcOrd="0" destOrd="0" presId="urn:microsoft.com/office/officeart/2005/8/layout/vList2"/>
    <dgm:cxn modelId="{BB37CB38-6189-4B25-9C6D-A99E16CE5EED}" type="presParOf" srcId="{1CB5383C-E5C8-4A59-802B-C2508E08AD4E}" destId="{C2ED7799-F720-4708-9878-BA63E086D32A}" srcOrd="1" destOrd="0" presId="urn:microsoft.com/office/officeart/2005/8/layout/vList2"/>
    <dgm:cxn modelId="{B18FB8FD-35FB-438A-8FBB-7F81A76A9761}" type="presParOf" srcId="{1CB5383C-E5C8-4A59-802B-C2508E08AD4E}" destId="{A9CE9DF8-F94A-41A9-8B74-DDA598852A31}" srcOrd="2" destOrd="0" presId="urn:microsoft.com/office/officeart/2005/8/layout/vList2"/>
    <dgm:cxn modelId="{229D96A1-09B5-4BBB-B1F8-9B0265014793}" type="presParOf" srcId="{1CB5383C-E5C8-4A59-802B-C2508E08AD4E}" destId="{AC684400-A40A-4D52-ABB4-B337068845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BBA30-06E2-4145-BC51-810044F25E84}">
      <dsp:nvSpPr>
        <dsp:cNvPr id="0" name=""/>
        <dsp:cNvSpPr/>
      </dsp:nvSpPr>
      <dsp:spPr>
        <a:xfrm>
          <a:off x="0" y="200568"/>
          <a:ext cx="6559425" cy="807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Mitigate losses and risks due to retail revolving and non-revolving loans through monitoring, reporting and improving modelling / policy rules /parameters for loan decision</a:t>
          </a:r>
          <a:endParaRPr lang="en-US" sz="1400" kern="1200" dirty="0"/>
        </a:p>
      </dsp:txBody>
      <dsp:txXfrm>
        <a:off x="39404" y="239972"/>
        <a:ext cx="6480617" cy="728380"/>
      </dsp:txXfrm>
    </dsp:sp>
    <dsp:sp modelId="{C2ED7799-F720-4708-9878-BA63E086D32A}">
      <dsp:nvSpPr>
        <dsp:cNvPr id="0" name=""/>
        <dsp:cNvSpPr/>
      </dsp:nvSpPr>
      <dsp:spPr>
        <a:xfrm>
          <a:off x="0" y="1007757"/>
          <a:ext cx="6559425" cy="148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262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Periodic monitoring (daily, monthly, quarterly, half-yearly and yearly) of applications and customers’ loans (applications) taken through branch or point of service;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Historical data analysis, profile analysis, comparisons, monitoring trends, so as to determine criteria for improving decision making models parameters;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Improve and manage policy rules in Decision System;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Improve portfolio quality and recovery rates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Extract, update and model data in SAS Risk Data Mart.</a:t>
          </a:r>
          <a:endParaRPr lang="en-US" sz="1200" kern="1200" dirty="0"/>
        </a:p>
      </dsp:txBody>
      <dsp:txXfrm>
        <a:off x="0" y="1007757"/>
        <a:ext cx="6559425" cy="1480049"/>
      </dsp:txXfrm>
    </dsp:sp>
    <dsp:sp modelId="{A9CE9DF8-F94A-41A9-8B74-DDA598852A31}">
      <dsp:nvSpPr>
        <dsp:cNvPr id="0" name=""/>
        <dsp:cNvSpPr/>
      </dsp:nvSpPr>
      <dsp:spPr>
        <a:xfrm>
          <a:off x="0" y="2487807"/>
          <a:ext cx="6559425" cy="527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Improving performance within the company strategy</a:t>
          </a:r>
          <a:endParaRPr lang="en-US" sz="1600" kern="1200" dirty="0"/>
        </a:p>
      </dsp:txBody>
      <dsp:txXfrm>
        <a:off x="25766" y="2513573"/>
        <a:ext cx="6507893" cy="476291"/>
      </dsp:txXfrm>
    </dsp:sp>
    <dsp:sp modelId="{AC684400-A40A-4D52-ABB4-B3370688454C}">
      <dsp:nvSpPr>
        <dsp:cNvPr id="0" name=""/>
        <dsp:cNvSpPr/>
      </dsp:nvSpPr>
      <dsp:spPr>
        <a:xfrm>
          <a:off x="0" y="3015631"/>
          <a:ext cx="655942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262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Automatize reporting, analyze patterns and optimize risk polices using SAS, Groovy, R system, Microsoft Office package</a:t>
          </a:r>
          <a:endParaRPr lang="en-US" sz="1200" kern="1200" dirty="0"/>
        </a:p>
      </dsp:txBody>
      <dsp:txXfrm>
        <a:off x="0" y="3015631"/>
        <a:ext cx="6559425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55290" cy="495935"/>
          </a:xfrm>
          <a:prstGeom prst="rect">
            <a:avLst/>
          </a:prstGeom>
        </p:spPr>
        <p:txBody>
          <a:bodyPr vert="horz" lIns="95593" tIns="47797" rIns="95593" bIns="47797" rtlCol="0"/>
          <a:lstStyle>
            <a:lvl1pPr algn="l">
              <a:defRPr sz="1300"/>
            </a:lvl1pPr>
          </a:lstStyle>
          <a:p>
            <a:endParaRPr lang="en-GB" dirty="0">
              <a:latin typeface="Arial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63032" y="4"/>
            <a:ext cx="2955290" cy="495935"/>
          </a:xfrm>
          <a:prstGeom prst="rect">
            <a:avLst/>
          </a:prstGeom>
        </p:spPr>
        <p:txBody>
          <a:bodyPr vert="horz" lIns="95593" tIns="47797" rIns="95593" bIns="47797" rtlCol="0"/>
          <a:lstStyle>
            <a:lvl1pPr algn="r">
              <a:defRPr sz="1300"/>
            </a:lvl1pPr>
          </a:lstStyle>
          <a:p>
            <a:fld id="{F37F00A6-155A-6E4A-BF0B-C3193F7B3A28}" type="datetimeFigureOut">
              <a:rPr lang="it-IT" smtClean="0">
                <a:latin typeface="Arial"/>
              </a:rPr>
              <a:pPr/>
              <a:t>23/05/2018</a:t>
            </a:fld>
            <a:endParaRPr lang="en-GB" dirty="0">
              <a:latin typeface="Arial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1048"/>
            <a:ext cx="2955290" cy="495935"/>
          </a:xfrm>
          <a:prstGeom prst="rect">
            <a:avLst/>
          </a:prstGeom>
        </p:spPr>
        <p:txBody>
          <a:bodyPr vert="horz" lIns="95593" tIns="47797" rIns="95593" bIns="47797" rtlCol="0" anchor="b"/>
          <a:lstStyle>
            <a:lvl1pPr algn="l">
              <a:defRPr sz="1300"/>
            </a:lvl1pPr>
          </a:lstStyle>
          <a:p>
            <a:r>
              <a:rPr lang="en-GB" smtClean="0">
                <a:latin typeface="Arial"/>
              </a:rPr>
              <a:t>7</a:t>
            </a:r>
            <a:endParaRPr lang="en-GB" dirty="0">
              <a:latin typeface="Arial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63032" y="9421048"/>
            <a:ext cx="2955290" cy="495935"/>
          </a:xfrm>
          <a:prstGeom prst="rect">
            <a:avLst/>
          </a:prstGeom>
        </p:spPr>
        <p:txBody>
          <a:bodyPr vert="horz" lIns="95593" tIns="47797" rIns="95593" bIns="47797" rtlCol="0" anchor="b"/>
          <a:lstStyle>
            <a:lvl1pPr algn="r">
              <a:defRPr sz="1300"/>
            </a:lvl1pPr>
          </a:lstStyle>
          <a:p>
            <a:fld id="{74D7749E-6FD4-054C-B125-6F223B52800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6102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55290" cy="495935"/>
          </a:xfrm>
          <a:prstGeom prst="rect">
            <a:avLst/>
          </a:prstGeom>
        </p:spPr>
        <p:txBody>
          <a:bodyPr vert="horz" lIns="95593" tIns="47797" rIns="95593" bIns="47797" rtlCol="0"/>
          <a:lstStyle>
            <a:lvl1pPr algn="l">
              <a:defRPr sz="13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63032" y="4"/>
            <a:ext cx="2955290" cy="495935"/>
          </a:xfrm>
          <a:prstGeom prst="rect">
            <a:avLst/>
          </a:prstGeom>
        </p:spPr>
        <p:txBody>
          <a:bodyPr vert="horz" lIns="95593" tIns="47797" rIns="95593" bIns="47797" rtlCol="0"/>
          <a:lstStyle>
            <a:lvl1pPr algn="r">
              <a:defRPr sz="1300">
                <a:latin typeface="Arial"/>
              </a:defRPr>
            </a:lvl1pPr>
          </a:lstStyle>
          <a:p>
            <a:fld id="{1B529B0E-304D-D34E-98C3-2D2B57153184}" type="datetimeFigureOut">
              <a:rPr lang="it-IT" smtClean="0"/>
              <a:pPr/>
              <a:t>23/05/2018</a:t>
            </a:fld>
            <a:endParaRPr lang="en-GB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4538"/>
            <a:ext cx="495617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93" tIns="47797" rIns="95593" bIns="47797" rtlCol="0" anchor="ctr"/>
          <a:lstStyle/>
          <a:p>
            <a:endParaRPr lang="en-GB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1990" y="4711386"/>
            <a:ext cx="5455920" cy="4463415"/>
          </a:xfrm>
          <a:prstGeom prst="rect">
            <a:avLst/>
          </a:prstGeom>
        </p:spPr>
        <p:txBody>
          <a:bodyPr vert="horz" lIns="95593" tIns="47797" rIns="95593" bIns="47797" rtlCol="0"/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GB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1048"/>
            <a:ext cx="2955290" cy="495935"/>
          </a:xfrm>
          <a:prstGeom prst="rect">
            <a:avLst/>
          </a:prstGeom>
        </p:spPr>
        <p:txBody>
          <a:bodyPr vert="horz" lIns="95593" tIns="47797" rIns="95593" bIns="47797" rtlCol="0" anchor="b"/>
          <a:lstStyle>
            <a:lvl1pPr algn="l">
              <a:defRPr sz="1300">
                <a:latin typeface="Arial"/>
              </a:defRPr>
            </a:lvl1pPr>
          </a:lstStyle>
          <a:p>
            <a:r>
              <a:rPr lang="en-GB" smtClean="0"/>
              <a:t>7</a:t>
            </a:r>
            <a:endParaRPr lang="en-GB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63032" y="9421048"/>
            <a:ext cx="2955290" cy="495935"/>
          </a:xfrm>
          <a:prstGeom prst="rect">
            <a:avLst/>
          </a:prstGeom>
        </p:spPr>
        <p:txBody>
          <a:bodyPr vert="horz" lIns="95593" tIns="47797" rIns="95593" bIns="47797" rtlCol="0" anchor="b"/>
          <a:lstStyle>
            <a:lvl1pPr algn="r">
              <a:defRPr sz="1300">
                <a:latin typeface="Arial"/>
              </a:defRPr>
            </a:lvl1pPr>
          </a:lstStyle>
          <a:p>
            <a:fld id="{7324B4B6-CBA5-1244-B8EA-AE20083886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69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4B4B6-CBA5-1244-B8EA-AE20083886B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24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4B4B6-CBA5-1244-B8EA-AE20083886B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24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4B4B6-CBA5-1244-B8EA-AE20083886B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24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Text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/>
          <p:cNvSpPr/>
          <p:nvPr userDrawn="1"/>
        </p:nvSpPr>
        <p:spPr bwMode="ltGray">
          <a:xfrm>
            <a:off x="0" y="4278700"/>
            <a:ext cx="9144000" cy="2590326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221" tIns="38611" rIns="77221" bIns="38611" numCol="1" rtlCol="0" anchor="t" anchorCtr="0" compatLnSpc="1">
            <a:prstTxWarp prst="textNoShape">
              <a:avLst/>
            </a:prstTxWarp>
          </a:bodyPr>
          <a:lstStyle/>
          <a:p>
            <a:pPr defTabSz="77221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u="sng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11" name="Segnaposto testo 2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999" y="3279600"/>
            <a:ext cx="8179201" cy="828000"/>
          </a:xfrm>
        </p:spPr>
        <p:txBody>
          <a:bodyPr anchor="b" anchorCtr="0">
            <a:no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FontTx/>
              <a:buNone/>
              <a:defRPr sz="2100" baseline="0"/>
            </a:lvl1pPr>
          </a:lstStyle>
          <a:p>
            <a:pPr lvl="0"/>
            <a:r>
              <a:rPr lang="en-US" noProof="0" smtClean="0"/>
              <a:t>Insert subtitle</a:t>
            </a:r>
            <a:endParaRPr lang="en-US" noProof="0"/>
          </a:p>
        </p:txBody>
      </p:sp>
      <p:sp>
        <p:nvSpPr>
          <p:cNvPr id="12" name="Segnaposto tes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1" y="4559500"/>
            <a:ext cx="5040000" cy="20887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 i="0" baseline="0">
                <a:latin typeface="Arial"/>
              </a:defRPr>
            </a:lvl1pPr>
          </a:lstStyle>
          <a:p>
            <a:pPr lvl="0"/>
            <a:r>
              <a:rPr lang="en-US" noProof="0" dirty="0" smtClean="0"/>
              <a:t>Insert  name and function</a:t>
            </a:r>
            <a:endParaRPr lang="en-US" noProof="0" dirty="0"/>
          </a:p>
        </p:txBody>
      </p:sp>
      <p:sp>
        <p:nvSpPr>
          <p:cNvPr id="13" name="Segnaposto testo 26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4939625"/>
            <a:ext cx="5040000" cy="2088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 i="0" baseline="0">
                <a:latin typeface="Arial"/>
              </a:defRPr>
            </a:lvl1pPr>
          </a:lstStyle>
          <a:p>
            <a:pPr lvl="0"/>
            <a:r>
              <a:rPr lang="en-US" noProof="0" dirty="0" smtClean="0"/>
              <a:t>Insert city and date</a:t>
            </a:r>
            <a:endParaRPr lang="en-US" noProof="0" dirty="0"/>
          </a:p>
        </p:txBody>
      </p:sp>
      <p:sp>
        <p:nvSpPr>
          <p:cNvPr id="16" name="Segnaposto testo 3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40000" y="892800"/>
            <a:ext cx="6663600" cy="2224800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FontTx/>
              <a:buNone/>
              <a:defRPr sz="3000" b="1" i="0"/>
            </a:lvl1pPr>
            <a:lvl2pPr marL="457200" indent="0">
              <a:lnSpc>
                <a:spcPts val="3500"/>
              </a:lnSpc>
              <a:buFontTx/>
              <a:buNone/>
              <a:defRPr sz="3500" b="1" i="0"/>
            </a:lvl2pPr>
            <a:lvl3pPr marL="914400" indent="0">
              <a:lnSpc>
                <a:spcPts val="3500"/>
              </a:lnSpc>
              <a:buFontTx/>
              <a:buNone/>
              <a:defRPr sz="3500" b="1" i="0"/>
            </a:lvl3pPr>
            <a:lvl4pPr marL="1371600" indent="0">
              <a:lnSpc>
                <a:spcPts val="3500"/>
              </a:lnSpc>
              <a:buFontTx/>
              <a:buNone/>
              <a:defRPr sz="3500" b="1" i="0"/>
            </a:lvl4pPr>
            <a:lvl5pPr marL="1828800" indent="0">
              <a:lnSpc>
                <a:spcPts val="3500"/>
              </a:lnSpc>
              <a:buFontTx/>
              <a:buNone/>
              <a:defRPr sz="3500" b="1" i="0"/>
            </a:lvl5pPr>
          </a:lstStyle>
          <a:p>
            <a:pPr lvl="0"/>
            <a:r>
              <a:rPr lang="en-US" noProof="0" dirty="0" smtClean="0"/>
              <a:t>Insert title</a:t>
            </a:r>
            <a:endParaRPr lang="en-US" noProof="0" dirty="0"/>
          </a:p>
        </p:txBody>
      </p:sp>
      <p:sp>
        <p:nvSpPr>
          <p:cNvPr id="20" name="Segnaposto contenuto 4"/>
          <p:cNvSpPr>
            <a:spLocks noGrp="1"/>
          </p:cNvSpPr>
          <p:nvPr>
            <p:ph sz="quarter" idx="22" hasCustomPrompt="1"/>
          </p:nvPr>
        </p:nvSpPr>
        <p:spPr bwMode="gray">
          <a:xfrm>
            <a:off x="540001" y="5352775"/>
            <a:ext cx="3600000" cy="972000"/>
          </a:xfrm>
        </p:spPr>
        <p:txBody>
          <a:bodyPr anchor="ctr" anchorCtr="0"/>
          <a:lstStyle>
            <a:lvl1pPr marL="0" indent="0">
              <a:buFontTx/>
              <a:buNone/>
              <a:defRPr b="1" baseline="0"/>
            </a:lvl1pPr>
          </a:lstStyle>
          <a:p>
            <a:pPr lvl="0"/>
            <a:r>
              <a:rPr lang="en-US" noProof="0" smtClean="0"/>
              <a:t>Insert partner / internal logo</a:t>
            </a:r>
            <a:endParaRPr lang="en-US" noProof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23" hasCustomPrompt="1"/>
          </p:nvPr>
        </p:nvSpPr>
        <p:spPr bwMode="gray">
          <a:xfrm>
            <a:off x="7747200" y="432000"/>
            <a:ext cx="972000" cy="1072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FontTx/>
              <a:buNone/>
              <a:defRPr b="1" baseline="0">
                <a:noFill/>
              </a:defRPr>
            </a:lvl1pPr>
            <a:lvl2pPr marL="457200" indent="0">
              <a:buFontTx/>
              <a:buNone/>
              <a:defRPr b="1"/>
            </a:lvl2pPr>
            <a:lvl3pPr marL="914400" indent="0">
              <a:buFontTx/>
              <a:buNone/>
              <a:defRPr b="1"/>
            </a:lvl3pPr>
            <a:lvl4pPr marL="1371600" indent="0">
              <a:buFontTx/>
              <a:buNone/>
              <a:defRPr b="1"/>
            </a:lvl4pPr>
            <a:lvl5pPr marL="1828800" indent="0">
              <a:buFontTx/>
              <a:buNone/>
              <a:defRPr b="1"/>
            </a:lvl5pPr>
          </a:lstStyle>
          <a:p>
            <a:pPr lvl="0"/>
            <a:r>
              <a:rPr lang="en-US" noProof="0" smtClean="0"/>
              <a:t>Composite logo</a:t>
            </a:r>
            <a:endParaRPr lang="en-US" noProof="0"/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24" hasCustomPrompt="1"/>
          </p:nvPr>
        </p:nvSpPr>
        <p:spPr>
          <a:xfrm>
            <a:off x="5842800" y="4559500"/>
            <a:ext cx="2880000" cy="208800"/>
          </a:xfrm>
        </p:spPr>
        <p:txBody>
          <a:bodyPr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0920"/>
              </a:buClr>
              <a:buSzTx/>
              <a:buFontTx/>
              <a:buNone/>
              <a:tabLst/>
              <a:defRPr sz="1100">
                <a:latin typeface="Arial"/>
              </a:defRPr>
            </a:lvl1pPr>
            <a:lvl2pPr marL="457200" indent="0">
              <a:buFontTx/>
              <a:buNone/>
              <a:defRPr sz="1100">
                <a:latin typeface="+mn-lt"/>
              </a:defRPr>
            </a:lvl2pPr>
            <a:lvl3pPr marL="914400" indent="0">
              <a:buFontTx/>
              <a:buNone/>
              <a:defRPr sz="1100">
                <a:latin typeface="+mn-lt"/>
              </a:defRPr>
            </a:lvl3pPr>
            <a:lvl4pPr marL="1371600" indent="0">
              <a:buFontTx/>
              <a:buNone/>
              <a:defRPr sz="1100">
                <a:latin typeface="+mn-lt"/>
              </a:defRPr>
            </a:lvl4pPr>
            <a:lvl5pPr marL="1828800" indent="0">
              <a:buFontTx/>
              <a:buNone/>
              <a:defRPr sz="1100">
                <a:latin typeface="+mn-lt"/>
              </a:defRPr>
            </a:lvl5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r>
              <a:rPr lang="en-US" noProof="0" dirty="0" smtClean="0"/>
              <a:t>Insert legal entity - classification level</a:t>
            </a:r>
          </a:p>
        </p:txBody>
      </p:sp>
      <p:pic>
        <p:nvPicPr>
          <p:cNvPr id="17" name="Picture 16" descr="UC Cons Finan"/>
          <p:cNvPicPr>
            <a:picLocks noChangeAspect="1" noChangeArrowheads="1"/>
          </p:cNvPicPr>
          <p:nvPr userDrawn="1"/>
        </p:nvPicPr>
        <p:blipFill>
          <a:blip r:embed="rId3"/>
          <a:srcRect l="21523"/>
          <a:stretch>
            <a:fillRect/>
          </a:stretch>
        </p:blipFill>
        <p:spPr bwMode="auto">
          <a:xfrm>
            <a:off x="6349487" y="5477256"/>
            <a:ext cx="2373313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64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1 5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 hasCustomPrompt="1"/>
          </p:nvPr>
        </p:nvSpPr>
        <p:spPr>
          <a:xfrm>
            <a:off x="269998" y="0"/>
            <a:ext cx="8032754" cy="79200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agenda</a:t>
            </a:r>
            <a:endParaRPr lang="en-GB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270000" y="6314890"/>
            <a:ext cx="277226" cy="3510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0092D1"/>
                </a:solidFill>
                <a:latin typeface="UniCredit"/>
              </a:defRPr>
            </a:lvl1pPr>
          </a:lstStyle>
          <a:p>
            <a:fld id="{9DEDD76A-7D96-6F4D-9EDC-9FC108E5A9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2" hasCustomPrompt="1"/>
          </p:nvPr>
        </p:nvSpPr>
        <p:spPr>
          <a:xfrm>
            <a:off x="269875" y="1262400"/>
            <a:ext cx="8683200" cy="4416000"/>
          </a:xfrm>
        </p:spPr>
        <p:txBody>
          <a:bodyPr anchor="ctr" anchorCtr="0">
            <a:normAutofit/>
          </a:bodyPr>
          <a:lstStyle>
            <a:lvl1pPr marL="265113" indent="-265113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Chapter Title A</a:t>
            </a:r>
          </a:p>
          <a:p>
            <a:pPr lvl="1"/>
            <a:r>
              <a:rPr lang="en-US" dirty="0" smtClean="0"/>
              <a:t>Chapter Section Title A1</a:t>
            </a:r>
          </a:p>
          <a:p>
            <a:pPr lvl="2"/>
            <a:r>
              <a:rPr lang="en-US" dirty="0" smtClean="0"/>
              <a:t>Chapter Section Title A1a1</a:t>
            </a:r>
          </a:p>
          <a:p>
            <a:pPr lvl="3"/>
            <a:r>
              <a:rPr lang="en-US" dirty="0" smtClean="0"/>
              <a:t>Chapter Section Title A1a1</a:t>
            </a:r>
          </a:p>
          <a:p>
            <a:pPr lvl="1"/>
            <a:r>
              <a:rPr lang="en-US" dirty="0" smtClean="0"/>
              <a:t>Chapter Section Title A2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Chapter Title B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Chapter Title C</a:t>
            </a:r>
          </a:p>
        </p:txBody>
      </p:sp>
      <p:sp>
        <p:nvSpPr>
          <p:cNvPr id="33" name="Rettangolo 32"/>
          <p:cNvSpPr/>
          <p:nvPr userDrawn="1"/>
        </p:nvSpPr>
        <p:spPr bwMode="gray">
          <a:xfrm>
            <a:off x="284702" y="709782"/>
            <a:ext cx="2314177" cy="314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grpSp>
        <p:nvGrpSpPr>
          <p:cNvPr id="34" name="Gruppo 33"/>
          <p:cNvGrpSpPr/>
          <p:nvPr userDrawn="1"/>
        </p:nvGrpSpPr>
        <p:grpSpPr>
          <a:xfrm>
            <a:off x="375640" y="697267"/>
            <a:ext cx="2143488" cy="319573"/>
            <a:chOff x="452700" y="906495"/>
            <a:chExt cx="2143488" cy="239680"/>
          </a:xfrm>
        </p:grpSpPr>
        <p:pic>
          <p:nvPicPr>
            <p:cNvPr id="35" name="Immagine 34" descr="02-A Customer First oriz RGB.jpg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25"/>
            <a:stretch/>
          </p:blipFill>
          <p:spPr>
            <a:xfrm>
              <a:off x="452700" y="906495"/>
              <a:ext cx="357290" cy="237600"/>
            </a:xfrm>
            <a:prstGeom prst="rect">
              <a:avLst/>
            </a:prstGeom>
          </p:spPr>
        </p:pic>
        <p:pic>
          <p:nvPicPr>
            <p:cNvPr id="36" name="Immagine 35" descr="03-A People Development oriz RGB.jp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51"/>
            <a:stretch/>
          </p:blipFill>
          <p:spPr>
            <a:xfrm>
              <a:off x="898309" y="906495"/>
              <a:ext cx="355143" cy="237600"/>
            </a:xfrm>
            <a:prstGeom prst="rect">
              <a:avLst/>
            </a:prstGeom>
          </p:spPr>
        </p:pic>
        <p:pic>
          <p:nvPicPr>
            <p:cNvPr id="37" name="Immagine 36" descr="01-A Cooperation &amp; Synergies oriz RGB.jpg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44"/>
            <a:stretch/>
          </p:blipFill>
          <p:spPr>
            <a:xfrm>
              <a:off x="1341771" y="906495"/>
              <a:ext cx="359277" cy="239680"/>
            </a:xfrm>
            <a:prstGeom prst="rect">
              <a:avLst/>
            </a:prstGeom>
          </p:spPr>
        </p:pic>
        <p:pic>
          <p:nvPicPr>
            <p:cNvPr id="38" name="Immagine 37" descr="05-A Risk Management oriz RGB.jpg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37"/>
            <a:stretch/>
          </p:blipFill>
          <p:spPr>
            <a:xfrm>
              <a:off x="1789367" y="906495"/>
              <a:ext cx="357175" cy="237600"/>
            </a:xfrm>
            <a:prstGeom prst="rect">
              <a:avLst/>
            </a:prstGeom>
          </p:spPr>
        </p:pic>
        <p:pic>
          <p:nvPicPr>
            <p:cNvPr id="39" name="Immagine 38" descr="04-A Execution &amp; Discipline oriz RGB.jpg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30"/>
            <a:stretch/>
          </p:blipFill>
          <p:spPr>
            <a:xfrm>
              <a:off x="2234861" y="906495"/>
              <a:ext cx="361327" cy="239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3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Gradient">
            <a:extLst>
              <a:ext uri="{FF2B5EF4-FFF2-40B4-BE49-F238E27FC236}">
                <a16:creationId xmlns:a16="http://schemas.microsoft.com/office/drawing/2014/main" xmlns="" id="{CA23AA57-D4B6-42DF-87F1-5FF28688EB21}"/>
              </a:ext>
            </a:extLst>
          </p:cNvPr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9" name="LegalEntity">
            <a:extLst>
              <a:ext uri="{FF2B5EF4-FFF2-40B4-BE49-F238E27FC236}">
                <a16:creationId xmlns:a16="http://schemas.microsoft.com/office/drawing/2014/main" xmlns="" id="{8574A1B3-4092-4F80-AE5A-56273876B6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3999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>
            <a:extLst>
              <a:ext uri="{FF2B5EF4-FFF2-40B4-BE49-F238E27FC236}">
                <a16:creationId xmlns:a16="http://schemas.microsoft.com/office/drawing/2014/main" xmlns="" id="{DA842C57-B3B6-48A3-8E9A-FA3F90FAD7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489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>
            <a:extLst>
              <a:ext uri="{FF2B5EF4-FFF2-40B4-BE49-F238E27FC236}">
                <a16:creationId xmlns:a16="http://schemas.microsoft.com/office/drawing/2014/main" xmlns="" id="{60A4A8DD-BD67-49E7-B001-BC8725505D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489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xmlns="" id="{73B0719B-210E-4DB6-A8C9-0CC98E048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8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xmlns="" id="{C0B667DE-9D00-4EAA-A2BD-6171324DC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489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E50C2B3-0B93-4425-98FA-00DB07071C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29" y="359734"/>
            <a:ext cx="810770" cy="893066"/>
          </a:xfrm>
          <a:prstGeom prst="rect">
            <a:avLst/>
          </a:prstGeom>
        </p:spPr>
      </p:pic>
      <p:pic>
        <p:nvPicPr>
          <p:cNvPr id="15" name="Picture 14" descr="UC CF CMYK_RO_Brandline 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14800" y="5638800"/>
            <a:ext cx="4818888" cy="9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30440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3999" cy="42787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noProof="0" dirty="0" smtClean="0"/>
              <a:t>Insert image </a:t>
            </a:r>
            <a:endParaRPr lang="en-US" noProof="0" dirty="0"/>
          </a:p>
        </p:txBody>
      </p:sp>
      <p:sp>
        <p:nvSpPr>
          <p:cNvPr id="14" name="Rettangolo 13"/>
          <p:cNvSpPr/>
          <p:nvPr userDrawn="1"/>
        </p:nvSpPr>
        <p:spPr bwMode="ltGray">
          <a:xfrm>
            <a:off x="0" y="4278700"/>
            <a:ext cx="9144000" cy="2590326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221" tIns="38611" rIns="77221" bIns="38611" numCol="1" rtlCol="0" anchor="t" anchorCtr="0" compatLnSpc="1">
            <a:prstTxWarp prst="textNoShape">
              <a:avLst/>
            </a:prstTxWarp>
          </a:bodyPr>
          <a:lstStyle/>
          <a:p>
            <a:pPr defTabSz="77221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u="sng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11" name="Segnaposto testo 2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999" y="3279600"/>
            <a:ext cx="8179201" cy="828000"/>
          </a:xfrm>
        </p:spPr>
        <p:txBody>
          <a:bodyPr anchor="b" anchorCtr="0">
            <a:no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FontTx/>
              <a:buNone/>
              <a:defRPr sz="2100" baseline="0"/>
            </a:lvl1pPr>
          </a:lstStyle>
          <a:p>
            <a:pPr lvl="0"/>
            <a:r>
              <a:rPr lang="en-US" noProof="0" smtClean="0"/>
              <a:t>Insert subtitle</a:t>
            </a:r>
            <a:endParaRPr lang="en-US" noProof="0"/>
          </a:p>
        </p:txBody>
      </p:sp>
      <p:sp>
        <p:nvSpPr>
          <p:cNvPr id="12" name="Segnaposto tes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1" y="4559500"/>
            <a:ext cx="5040000" cy="20887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 i="0" baseline="0">
                <a:latin typeface="Arial"/>
              </a:defRPr>
            </a:lvl1pPr>
          </a:lstStyle>
          <a:p>
            <a:pPr lvl="0"/>
            <a:r>
              <a:rPr lang="en-US" noProof="0" dirty="0" smtClean="0"/>
              <a:t>Insert  name and function</a:t>
            </a:r>
            <a:endParaRPr lang="en-US" noProof="0" dirty="0"/>
          </a:p>
        </p:txBody>
      </p:sp>
      <p:sp>
        <p:nvSpPr>
          <p:cNvPr id="13" name="Segnaposto testo 26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4939625"/>
            <a:ext cx="5040000" cy="2088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 i="0" baseline="0">
                <a:latin typeface="Arial"/>
              </a:defRPr>
            </a:lvl1pPr>
          </a:lstStyle>
          <a:p>
            <a:pPr lvl="0"/>
            <a:r>
              <a:rPr lang="en-US" noProof="0" dirty="0" smtClean="0"/>
              <a:t>Insert city and date</a:t>
            </a:r>
            <a:endParaRPr lang="en-US" noProof="0" dirty="0"/>
          </a:p>
        </p:txBody>
      </p:sp>
      <p:sp>
        <p:nvSpPr>
          <p:cNvPr id="16" name="Segnaposto testo 3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40000" y="892800"/>
            <a:ext cx="6663344" cy="1063000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FontTx/>
              <a:buNone/>
              <a:defRPr sz="3000" b="1" i="0"/>
            </a:lvl1pPr>
            <a:lvl2pPr marL="457200" indent="0">
              <a:lnSpc>
                <a:spcPts val="3500"/>
              </a:lnSpc>
              <a:buFontTx/>
              <a:buNone/>
              <a:defRPr sz="3500" b="1" i="0"/>
            </a:lvl2pPr>
            <a:lvl3pPr marL="914400" indent="0">
              <a:lnSpc>
                <a:spcPts val="3500"/>
              </a:lnSpc>
              <a:buFontTx/>
              <a:buNone/>
              <a:defRPr sz="3500" b="1" i="0"/>
            </a:lvl3pPr>
            <a:lvl4pPr marL="1371600" indent="0">
              <a:lnSpc>
                <a:spcPts val="3500"/>
              </a:lnSpc>
              <a:buFontTx/>
              <a:buNone/>
              <a:defRPr sz="3500" b="1" i="0"/>
            </a:lvl4pPr>
            <a:lvl5pPr marL="1828800" indent="0">
              <a:lnSpc>
                <a:spcPts val="3500"/>
              </a:lnSpc>
              <a:buFontTx/>
              <a:buNone/>
              <a:defRPr sz="3500" b="1" i="0"/>
            </a:lvl5pPr>
          </a:lstStyle>
          <a:p>
            <a:pPr lvl="0"/>
            <a:r>
              <a:rPr lang="en-US" noProof="0" dirty="0" smtClean="0"/>
              <a:t>Insert title</a:t>
            </a:r>
            <a:endParaRPr lang="en-US" noProof="0" dirty="0"/>
          </a:p>
        </p:txBody>
      </p:sp>
      <p:sp>
        <p:nvSpPr>
          <p:cNvPr id="20" name="Segnaposto contenuto 4"/>
          <p:cNvSpPr>
            <a:spLocks noGrp="1"/>
          </p:cNvSpPr>
          <p:nvPr>
            <p:ph sz="quarter" idx="22" hasCustomPrompt="1"/>
          </p:nvPr>
        </p:nvSpPr>
        <p:spPr bwMode="gray">
          <a:xfrm>
            <a:off x="540001" y="5352775"/>
            <a:ext cx="3600000" cy="972000"/>
          </a:xfrm>
        </p:spPr>
        <p:txBody>
          <a:bodyPr anchor="ctr" anchorCtr="0"/>
          <a:lstStyle>
            <a:lvl1pPr marL="0" indent="0">
              <a:buFontTx/>
              <a:buNone/>
              <a:defRPr b="1" baseline="0"/>
            </a:lvl1pPr>
          </a:lstStyle>
          <a:p>
            <a:pPr lvl="0"/>
            <a:r>
              <a:rPr lang="en-US" noProof="0" smtClean="0"/>
              <a:t>Insert partner / internal logo</a:t>
            </a:r>
            <a:endParaRPr lang="en-US" noProof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23" hasCustomPrompt="1"/>
          </p:nvPr>
        </p:nvSpPr>
        <p:spPr bwMode="gray">
          <a:xfrm>
            <a:off x="7747200" y="432000"/>
            <a:ext cx="972000" cy="1072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FontTx/>
              <a:buNone/>
              <a:defRPr b="1" baseline="0">
                <a:noFill/>
              </a:defRPr>
            </a:lvl1pPr>
            <a:lvl2pPr marL="457200" indent="0">
              <a:buFontTx/>
              <a:buNone/>
              <a:defRPr b="1"/>
            </a:lvl2pPr>
            <a:lvl3pPr marL="914400" indent="0">
              <a:buFontTx/>
              <a:buNone/>
              <a:defRPr b="1"/>
            </a:lvl3pPr>
            <a:lvl4pPr marL="1371600" indent="0">
              <a:buFontTx/>
              <a:buNone/>
              <a:defRPr b="1"/>
            </a:lvl4pPr>
            <a:lvl5pPr marL="1828800" indent="0">
              <a:buFontTx/>
              <a:buNone/>
              <a:defRPr b="1"/>
            </a:lvl5pPr>
          </a:lstStyle>
          <a:p>
            <a:pPr lvl="0"/>
            <a:r>
              <a:rPr lang="en-US" noProof="0" smtClean="0"/>
              <a:t>Composite logo</a:t>
            </a:r>
            <a:endParaRPr lang="en-US" noProof="0"/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24" hasCustomPrompt="1"/>
          </p:nvPr>
        </p:nvSpPr>
        <p:spPr>
          <a:xfrm>
            <a:off x="5842800" y="4559500"/>
            <a:ext cx="2880000" cy="208800"/>
          </a:xfrm>
        </p:spPr>
        <p:txBody>
          <a:bodyPr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0920"/>
              </a:buClr>
              <a:buSzTx/>
              <a:buFontTx/>
              <a:buNone/>
              <a:tabLst/>
              <a:defRPr sz="1100">
                <a:latin typeface="Arial"/>
              </a:defRPr>
            </a:lvl1pPr>
            <a:lvl2pPr marL="457200" indent="0">
              <a:buFontTx/>
              <a:buNone/>
              <a:defRPr sz="1100">
                <a:latin typeface="+mn-lt"/>
              </a:defRPr>
            </a:lvl2pPr>
            <a:lvl3pPr marL="914400" indent="0">
              <a:buFontTx/>
              <a:buNone/>
              <a:defRPr sz="1100">
                <a:latin typeface="+mn-lt"/>
              </a:defRPr>
            </a:lvl3pPr>
            <a:lvl4pPr marL="1371600" indent="0">
              <a:buFontTx/>
              <a:buNone/>
              <a:defRPr sz="1100">
                <a:latin typeface="+mn-lt"/>
              </a:defRPr>
            </a:lvl4pPr>
            <a:lvl5pPr marL="1828800" indent="0">
              <a:buFontTx/>
              <a:buNone/>
              <a:defRPr sz="1100">
                <a:latin typeface="+mn-lt"/>
              </a:defRPr>
            </a:lvl5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r>
              <a:rPr lang="en-US" noProof="0" dirty="0" smtClean="0"/>
              <a:t>Insert legal entity - classification level</a:t>
            </a:r>
          </a:p>
        </p:txBody>
      </p:sp>
      <p:pic>
        <p:nvPicPr>
          <p:cNvPr id="17" name="Picture 16" descr="UC Cons Finan"/>
          <p:cNvPicPr>
            <a:picLocks noChangeAspect="1" noChangeArrowheads="1"/>
          </p:cNvPicPr>
          <p:nvPr userDrawn="1"/>
        </p:nvPicPr>
        <p:blipFill>
          <a:blip r:embed="rId3"/>
          <a:srcRect l="21523"/>
          <a:stretch>
            <a:fillRect/>
          </a:stretch>
        </p:blipFill>
        <p:spPr bwMode="auto">
          <a:xfrm>
            <a:off x="6349487" y="5478463"/>
            <a:ext cx="2373313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33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 hasCustomPrompt="1"/>
          </p:nvPr>
        </p:nvSpPr>
        <p:spPr>
          <a:xfrm>
            <a:off x="270000" y="0"/>
            <a:ext cx="8691438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Insert agenda</a:t>
            </a:r>
            <a:endParaRPr lang="en-US" noProof="0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270000" y="6314889"/>
            <a:ext cx="277226" cy="3510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0092D1"/>
                </a:solidFill>
                <a:latin typeface="Arial"/>
              </a:defRPr>
            </a:lvl1pPr>
          </a:lstStyle>
          <a:p>
            <a:fld id="{9DEDD76A-7D96-6F4D-9EDC-9FC108E5A9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3635206" y="6651734"/>
            <a:ext cx="1898788" cy="138499"/>
          </a:xfr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baseline="0"/>
            </a:lvl1pPr>
            <a:lvl2pPr marL="457200" indent="0" algn="ctr">
              <a:buFontTx/>
              <a:buNone/>
              <a:defRPr sz="1000"/>
            </a:lvl2pPr>
            <a:lvl3pPr marL="914400" indent="0" algn="ctr">
              <a:buFontTx/>
              <a:buNone/>
              <a:defRPr sz="1000"/>
            </a:lvl3pPr>
            <a:lvl4pPr marL="1371600" indent="0" algn="ctr">
              <a:buFontTx/>
              <a:buNone/>
              <a:defRPr sz="1000"/>
            </a:lvl4pPr>
            <a:lvl5pPr marL="1828800" indent="0" algn="ctr">
              <a:buFontTx/>
              <a:buNone/>
              <a:defRPr sz="1000"/>
            </a:lvl5pPr>
          </a:lstStyle>
          <a:p>
            <a:pPr lvl="0"/>
            <a:r>
              <a:rPr lang="en-US" noProof="0" dirty="0" smtClean="0"/>
              <a:t>Insert legal entity - classification level</a:t>
            </a: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1260000"/>
            <a:ext cx="8690400" cy="4680000"/>
          </a:xfrm>
        </p:spPr>
        <p:txBody>
          <a:bodyPr anchor="ctr" anchorCtr="0">
            <a:normAutofit/>
          </a:bodyPr>
          <a:lstStyle>
            <a:lvl1pPr marL="266700" indent="-266700"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Chapter Title A</a:t>
            </a:r>
          </a:p>
          <a:p>
            <a:pPr lvl="1"/>
            <a:r>
              <a:rPr lang="en-US" noProof="0" smtClean="0"/>
              <a:t>Chapter Section Title A1</a:t>
            </a:r>
          </a:p>
          <a:p>
            <a:pPr lvl="2"/>
            <a:r>
              <a:rPr lang="en-US" noProof="0" smtClean="0"/>
              <a:t>Chapter Section Title A1a1</a:t>
            </a:r>
          </a:p>
          <a:p>
            <a:pPr lvl="3"/>
            <a:r>
              <a:rPr lang="en-US" noProof="0" smtClean="0"/>
              <a:t>Chapter Section Title A1a1</a:t>
            </a:r>
          </a:p>
          <a:p>
            <a:pPr lvl="1"/>
            <a:r>
              <a:rPr lang="en-US" noProof="0" smtClean="0"/>
              <a:t>Chapter Section Title A2</a:t>
            </a:r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Chapter Title B</a:t>
            </a:r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Chapter Title C</a:t>
            </a:r>
          </a:p>
        </p:txBody>
      </p:sp>
    </p:spTree>
    <p:extLst>
      <p:ext uri="{BB962C8B-B14F-4D97-AF65-F5344CB8AC3E}">
        <p14:creationId xmlns:p14="http://schemas.microsoft.com/office/powerpoint/2010/main" val="40081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19289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8" name="think-cell Slide" r:id="rId4" imgW="338" imgH="338" progId="TCLayout.ActiveDocument.1">
                  <p:embed/>
                </p:oleObj>
              </mc:Choice>
              <mc:Fallback>
                <p:oleObj name="think-cell Slide" r:id="rId4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18441" y="6253000"/>
            <a:ext cx="7788959" cy="360000"/>
          </a:xfrm>
        </p:spPr>
        <p:txBody>
          <a:bodyPr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700"/>
            </a:lvl1pPr>
            <a:lvl2pPr marL="321755" indent="0">
              <a:buFontTx/>
              <a:buNone/>
              <a:defRPr/>
            </a:lvl2pPr>
            <a:lvl3pPr marL="644849" indent="0">
              <a:buFontTx/>
              <a:buNone/>
              <a:defRPr/>
            </a:lvl3pPr>
            <a:lvl4pPr marL="967945" indent="0">
              <a:buFontTx/>
              <a:buNone/>
              <a:defRPr/>
            </a:lvl4pPr>
            <a:lvl5pPr marL="1285677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Insert note</a:t>
            </a:r>
            <a:endParaRPr lang="en-US" noProof="0" dirty="0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14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Insert text</a:t>
            </a:r>
          </a:p>
          <a:p>
            <a:pPr lvl="1"/>
            <a:r>
              <a:rPr lang="en-US" noProof="0" dirty="0" smtClean="0"/>
              <a:t>2° level</a:t>
            </a:r>
          </a:p>
          <a:p>
            <a:pPr lvl="2"/>
            <a:r>
              <a:rPr lang="en-US" noProof="0" dirty="0" smtClean="0"/>
              <a:t>3° level</a:t>
            </a:r>
          </a:p>
          <a:p>
            <a:pPr lvl="3"/>
            <a:r>
              <a:rPr lang="en-US" noProof="0" dirty="0" smtClean="0"/>
              <a:t>4° level</a:t>
            </a:r>
          </a:p>
          <a:p>
            <a:pPr lvl="4"/>
            <a:r>
              <a:rPr lang="en-US" noProof="0" dirty="0" smtClean="0"/>
              <a:t>5° level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270000" y="6314889"/>
            <a:ext cx="277226" cy="3510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0092D1"/>
                </a:solidFill>
                <a:latin typeface="Arial"/>
              </a:defRPr>
            </a:lvl1pPr>
          </a:lstStyle>
          <a:p>
            <a:fld id="{9DEDD76A-7D96-6F4D-9EDC-9FC108E5A9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olo 1"/>
          <p:cNvSpPr>
            <a:spLocks noGrp="1"/>
          </p:cNvSpPr>
          <p:nvPr>
            <p:ph type="title" hasCustomPrompt="1"/>
          </p:nvPr>
        </p:nvSpPr>
        <p:spPr>
          <a:xfrm>
            <a:off x="269998" y="0"/>
            <a:ext cx="8691439" cy="100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Insert title</a:t>
            </a:r>
            <a:endParaRPr lang="en-US" noProof="0"/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3635206" y="6651734"/>
            <a:ext cx="1898788" cy="138499"/>
          </a:xfr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baseline="0"/>
            </a:lvl1pPr>
            <a:lvl2pPr marL="457200" indent="0" algn="ctr">
              <a:buFontTx/>
              <a:buNone/>
              <a:defRPr sz="1000"/>
            </a:lvl2pPr>
            <a:lvl3pPr marL="914400" indent="0" algn="ctr">
              <a:buFontTx/>
              <a:buNone/>
              <a:defRPr sz="1000"/>
            </a:lvl3pPr>
            <a:lvl4pPr marL="1371600" indent="0" algn="ctr">
              <a:buFontTx/>
              <a:buNone/>
              <a:defRPr sz="1000"/>
            </a:lvl4pPr>
            <a:lvl5pPr marL="1828800" indent="0" algn="ctr">
              <a:buFontTx/>
              <a:buNone/>
              <a:defRPr sz="1000"/>
            </a:lvl5pPr>
          </a:lstStyle>
          <a:p>
            <a:pPr lvl="0"/>
            <a:r>
              <a:rPr lang="en-US" noProof="0" dirty="0" smtClean="0"/>
              <a:t>Insert legal entity - classification level</a:t>
            </a:r>
          </a:p>
        </p:txBody>
      </p:sp>
    </p:spTree>
    <p:extLst>
      <p:ext uri="{BB962C8B-B14F-4D97-AF65-F5344CB8AC3E}">
        <p14:creationId xmlns:p14="http://schemas.microsoft.com/office/powerpoint/2010/main" val="39762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69998" y="0"/>
            <a:ext cx="8691439" cy="100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Insert title</a:t>
            </a:r>
            <a:endParaRPr lang="en-US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270000" y="1260000"/>
            <a:ext cx="4140000" cy="4680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Insert text</a:t>
            </a:r>
          </a:p>
          <a:p>
            <a:pPr lvl="1"/>
            <a:r>
              <a:rPr lang="en-US" noProof="0" dirty="0" smtClean="0"/>
              <a:t>2° level</a:t>
            </a:r>
          </a:p>
          <a:p>
            <a:pPr lvl="2"/>
            <a:r>
              <a:rPr lang="en-US" noProof="0" dirty="0" smtClean="0"/>
              <a:t>3° level</a:t>
            </a:r>
          </a:p>
          <a:p>
            <a:pPr lvl="3"/>
            <a:r>
              <a:rPr lang="en-US" noProof="0" dirty="0" smtClean="0"/>
              <a:t>4° level</a:t>
            </a:r>
          </a:p>
          <a:p>
            <a:pPr lvl="4"/>
            <a:r>
              <a:rPr lang="en-US" noProof="0" dirty="0" smtClean="0"/>
              <a:t>5° level </a:t>
            </a:r>
            <a:endParaRPr lang="en-US" noProof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4821438" y="1260000"/>
            <a:ext cx="4140000" cy="4680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Insert text</a:t>
            </a:r>
          </a:p>
          <a:p>
            <a:pPr lvl="1"/>
            <a:r>
              <a:rPr lang="en-US" noProof="0" dirty="0" smtClean="0"/>
              <a:t>2° level</a:t>
            </a:r>
          </a:p>
          <a:p>
            <a:pPr lvl="2"/>
            <a:r>
              <a:rPr lang="en-US" noProof="0" dirty="0" smtClean="0"/>
              <a:t>3° level</a:t>
            </a:r>
          </a:p>
          <a:p>
            <a:pPr lvl="3"/>
            <a:r>
              <a:rPr lang="en-US" noProof="0" dirty="0" smtClean="0"/>
              <a:t>4° level</a:t>
            </a:r>
          </a:p>
          <a:p>
            <a:pPr lvl="4"/>
            <a:r>
              <a:rPr lang="en-US" noProof="0" dirty="0" smtClean="0"/>
              <a:t>5° level </a:t>
            </a:r>
            <a:endParaRPr lang="en-US" noProof="0" dirty="0"/>
          </a:p>
        </p:txBody>
      </p:sp>
      <p:sp>
        <p:nvSpPr>
          <p:cNvPr id="7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18441" y="6253000"/>
            <a:ext cx="7788959" cy="360000"/>
          </a:xfrm>
        </p:spPr>
        <p:txBody>
          <a:bodyPr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700"/>
            </a:lvl1pPr>
            <a:lvl2pPr marL="321755" indent="0">
              <a:buFontTx/>
              <a:buNone/>
              <a:defRPr/>
            </a:lvl2pPr>
            <a:lvl3pPr marL="644849" indent="0">
              <a:buFontTx/>
              <a:buNone/>
              <a:defRPr/>
            </a:lvl3pPr>
            <a:lvl4pPr marL="967945" indent="0">
              <a:buFontTx/>
              <a:buNone/>
              <a:defRPr/>
            </a:lvl4pPr>
            <a:lvl5pPr marL="1285677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Insert note</a:t>
            </a:r>
            <a:endParaRPr lang="en-US" noProof="0" dirty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14"/>
          </p:nvPr>
        </p:nvSpPr>
        <p:spPr>
          <a:xfrm>
            <a:off x="270000" y="6314889"/>
            <a:ext cx="277226" cy="3510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0092D1"/>
                </a:solidFill>
                <a:latin typeface="Arial"/>
              </a:defRPr>
            </a:lvl1pPr>
          </a:lstStyle>
          <a:p>
            <a:fld id="{9DEDD76A-7D96-6F4D-9EDC-9FC108E5A9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3635206" y="6651734"/>
            <a:ext cx="1898788" cy="138499"/>
          </a:xfr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baseline="0"/>
            </a:lvl1pPr>
            <a:lvl2pPr marL="457200" indent="0" algn="ctr">
              <a:buFontTx/>
              <a:buNone/>
              <a:defRPr sz="1000"/>
            </a:lvl2pPr>
            <a:lvl3pPr marL="914400" indent="0" algn="ctr">
              <a:buFontTx/>
              <a:buNone/>
              <a:defRPr sz="1000"/>
            </a:lvl3pPr>
            <a:lvl4pPr marL="1371600" indent="0" algn="ctr">
              <a:buFontTx/>
              <a:buNone/>
              <a:defRPr sz="1000"/>
            </a:lvl4pPr>
            <a:lvl5pPr marL="1828800" indent="0" algn="ctr">
              <a:buFontTx/>
              <a:buNone/>
              <a:defRPr sz="1000"/>
            </a:lvl5pPr>
          </a:lstStyle>
          <a:p>
            <a:pPr lvl="0"/>
            <a:r>
              <a:rPr lang="en-US" noProof="0" dirty="0" smtClean="0"/>
              <a:t>Insert legal entity - classification level</a:t>
            </a:r>
          </a:p>
        </p:txBody>
      </p:sp>
    </p:spTree>
    <p:extLst>
      <p:ext uri="{BB962C8B-B14F-4D97-AF65-F5344CB8AC3E}">
        <p14:creationId xmlns:p14="http://schemas.microsoft.com/office/powerpoint/2010/main" val="282099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Half Picture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32096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2" name="think-cell Slide" r:id="rId4" imgW="338" imgH="338" progId="TCLayout.ActiveDocument.1">
                  <p:embed/>
                </p:oleObj>
              </mc:Choice>
              <mc:Fallback>
                <p:oleObj name="think-cell Slide" r:id="rId4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egnaposto immagine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33200"/>
            <a:ext cx="5791200" cy="5832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noProof="0" smtClean="0"/>
              <a:t>Insert image</a:t>
            </a:r>
            <a:endParaRPr lang="en-US" noProof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70000" y="0"/>
            <a:ext cx="8691438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Insert title</a:t>
            </a:r>
            <a:endParaRPr lang="en-US" noProof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270000" y="6314889"/>
            <a:ext cx="277226" cy="3510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0092D1"/>
                </a:solidFill>
                <a:latin typeface="Arial"/>
              </a:defRPr>
            </a:lvl1pPr>
          </a:lstStyle>
          <a:p>
            <a:fld id="{9DEDD76A-7D96-6F4D-9EDC-9FC108E5A9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egnaposto testo 8"/>
          <p:cNvSpPr>
            <a:spLocks noGrp="1"/>
          </p:cNvSpPr>
          <p:nvPr>
            <p:ph type="body" sz="quarter" idx="14" hasCustomPrompt="1"/>
          </p:nvPr>
        </p:nvSpPr>
        <p:spPr>
          <a:xfrm>
            <a:off x="5981700" y="1260000"/>
            <a:ext cx="2979738" cy="4680000"/>
          </a:xfrm>
        </p:spPr>
        <p:txBody>
          <a:bodyPr anchor="ctr" anchorCtr="0"/>
          <a:lstStyle/>
          <a:p>
            <a:pPr lvl="0"/>
            <a:r>
              <a:rPr lang="en-US" noProof="0" smtClean="0"/>
              <a:t>Insert text</a:t>
            </a:r>
          </a:p>
          <a:p>
            <a:pPr lvl="1"/>
            <a:r>
              <a:rPr lang="en-US" noProof="0" smtClean="0"/>
              <a:t>2° level</a:t>
            </a:r>
          </a:p>
          <a:p>
            <a:pPr lvl="2"/>
            <a:r>
              <a:rPr lang="en-US" noProof="0" smtClean="0"/>
              <a:t>3° level</a:t>
            </a:r>
          </a:p>
          <a:p>
            <a:pPr lvl="3"/>
            <a:r>
              <a:rPr lang="en-US" noProof="0" smtClean="0"/>
              <a:t>4° level</a:t>
            </a:r>
          </a:p>
          <a:p>
            <a:pPr lvl="4"/>
            <a:r>
              <a:rPr lang="en-US" noProof="0" smtClean="0"/>
              <a:t>5° level </a:t>
            </a:r>
            <a:endParaRPr lang="en-US" noProof="0"/>
          </a:p>
        </p:txBody>
      </p:sp>
      <p:sp>
        <p:nvSpPr>
          <p:cNvPr id="9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3635206" y="6651734"/>
            <a:ext cx="1898788" cy="138499"/>
          </a:xfr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baseline="0"/>
            </a:lvl1pPr>
            <a:lvl2pPr marL="457200" indent="0" algn="ctr">
              <a:buFontTx/>
              <a:buNone/>
              <a:defRPr sz="1000"/>
            </a:lvl2pPr>
            <a:lvl3pPr marL="914400" indent="0" algn="ctr">
              <a:buFontTx/>
              <a:buNone/>
              <a:defRPr sz="1000"/>
            </a:lvl3pPr>
            <a:lvl4pPr marL="1371600" indent="0" algn="ctr">
              <a:buFontTx/>
              <a:buNone/>
              <a:defRPr sz="1000"/>
            </a:lvl4pPr>
            <a:lvl5pPr marL="1828800" indent="0" algn="ctr">
              <a:buFontTx/>
              <a:buNone/>
              <a:defRPr sz="1000"/>
            </a:lvl5pPr>
          </a:lstStyle>
          <a:p>
            <a:pPr lvl="0"/>
            <a:r>
              <a:rPr lang="en-US" noProof="0" dirty="0" smtClean="0"/>
              <a:t>Insert legal entity - classification level</a:t>
            </a:r>
          </a:p>
        </p:txBody>
      </p:sp>
    </p:spTree>
    <p:extLst>
      <p:ext uri="{BB962C8B-B14F-4D97-AF65-F5344CB8AC3E}">
        <p14:creationId xmlns:p14="http://schemas.microsoft.com/office/powerpoint/2010/main" val="53589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Picture Onl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33200"/>
            <a:ext cx="9144000" cy="5832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Insert image</a:t>
            </a:r>
            <a:endParaRPr lang="en-US" noProof="0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2EAEDA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5" name="Titolo 1"/>
          <p:cNvSpPr>
            <a:spLocks noGrp="1"/>
          </p:cNvSpPr>
          <p:nvPr>
            <p:ph type="title" hasCustomPrompt="1"/>
          </p:nvPr>
        </p:nvSpPr>
        <p:spPr>
          <a:xfrm>
            <a:off x="270000" y="0"/>
            <a:ext cx="8691438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Insert title</a:t>
            </a:r>
            <a:endParaRPr lang="en-US" noProof="0"/>
          </a:p>
        </p:txBody>
      </p:sp>
      <p:sp>
        <p:nvSpPr>
          <p:cNvPr id="7" name="Segnaposto contenuto 2"/>
          <p:cNvSpPr>
            <a:spLocks noGrp="1"/>
          </p:cNvSpPr>
          <p:nvPr>
            <p:ph sz="quarter" idx="12" hasCustomPrompt="1"/>
          </p:nvPr>
        </p:nvSpPr>
        <p:spPr bwMode="gray">
          <a:xfrm>
            <a:off x="8571600" y="6300000"/>
            <a:ext cx="414000" cy="414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FontTx/>
              <a:buNone/>
              <a:defRPr>
                <a:noFill/>
              </a:defRPr>
            </a:lvl1pPr>
          </a:lstStyle>
          <a:p>
            <a:pPr lvl="0"/>
            <a:r>
              <a:rPr lang="en-US" noProof="0" smtClean="0"/>
              <a:t>Sphere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6176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Picture Only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Insert image</a:t>
            </a:r>
            <a:endParaRPr lang="en-US" noProof="0"/>
          </a:p>
        </p:txBody>
      </p:sp>
      <p:sp>
        <p:nvSpPr>
          <p:cNvPr id="7" name="Titolo 1"/>
          <p:cNvSpPr>
            <a:spLocks noGrp="1"/>
          </p:cNvSpPr>
          <p:nvPr>
            <p:ph type="title" hasCustomPrompt="1"/>
          </p:nvPr>
        </p:nvSpPr>
        <p:spPr bwMode="gray">
          <a:xfrm>
            <a:off x="1080000" y="829072"/>
            <a:ext cx="3896242" cy="1470544"/>
          </a:xfrm>
        </p:spPr>
        <p:txBody>
          <a:bodyPr anchor="t" anchorCtr="0"/>
          <a:lstStyle>
            <a:lvl1pPr>
              <a:lnSpc>
                <a:spcPts val="28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title</a:t>
            </a:r>
            <a:endParaRPr lang="en-US" noProof="0" dirty="0"/>
          </a:p>
        </p:txBody>
      </p:sp>
      <p:sp>
        <p:nvSpPr>
          <p:cNvPr id="8" name="Segnaposto contenuto 2"/>
          <p:cNvSpPr>
            <a:spLocks noGrp="1"/>
          </p:cNvSpPr>
          <p:nvPr>
            <p:ph sz="quarter" idx="12" hasCustomPrompt="1"/>
          </p:nvPr>
        </p:nvSpPr>
        <p:spPr bwMode="gray">
          <a:xfrm>
            <a:off x="8571600" y="6300000"/>
            <a:ext cx="414000" cy="414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FontTx/>
              <a:buNone/>
              <a:defRPr>
                <a:noFill/>
              </a:defRPr>
            </a:lvl1pPr>
          </a:lstStyle>
          <a:p>
            <a:pPr lvl="0"/>
            <a:r>
              <a:rPr lang="en-US" noProof="0" smtClean="0"/>
              <a:t>Sphere</a:t>
            </a:r>
            <a:endParaRPr lang="en-US" noProof="0"/>
          </a:p>
        </p:txBody>
      </p:sp>
      <p:sp>
        <p:nvSpPr>
          <p:cNvPr id="10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3635206" y="6651734"/>
            <a:ext cx="1898788" cy="138499"/>
          </a:xfr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baseline="0"/>
            </a:lvl1pPr>
            <a:lvl2pPr marL="457200" indent="0" algn="ctr">
              <a:buFontTx/>
              <a:buNone/>
              <a:defRPr sz="1000"/>
            </a:lvl2pPr>
            <a:lvl3pPr marL="914400" indent="0" algn="ctr">
              <a:buFontTx/>
              <a:buNone/>
              <a:defRPr sz="1000"/>
            </a:lvl3pPr>
            <a:lvl4pPr marL="1371600" indent="0" algn="ctr">
              <a:buFontTx/>
              <a:buNone/>
              <a:defRPr sz="1000"/>
            </a:lvl4pPr>
            <a:lvl5pPr marL="1828800" indent="0" algn="ctr">
              <a:buFontTx/>
              <a:buNone/>
              <a:defRPr sz="1000"/>
            </a:lvl5pPr>
          </a:lstStyle>
          <a:p>
            <a:pPr lvl="0"/>
            <a:r>
              <a:rPr lang="en-US" noProof="0" dirty="0" smtClean="0"/>
              <a:t>Insert legal entity - classification level</a:t>
            </a:r>
          </a:p>
        </p:txBody>
      </p:sp>
    </p:spTree>
    <p:extLst>
      <p:ext uri="{BB962C8B-B14F-4D97-AF65-F5344CB8AC3E}">
        <p14:creationId xmlns:p14="http://schemas.microsoft.com/office/powerpoint/2010/main" val="76604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Picture Only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248316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Insert image</a:t>
            </a:r>
            <a:endParaRPr lang="en-US" noProof="0"/>
          </a:p>
        </p:txBody>
      </p:sp>
      <p:sp>
        <p:nvSpPr>
          <p:cNvPr id="10" name="Rettangolo 9"/>
          <p:cNvSpPr/>
          <p:nvPr userDrawn="1"/>
        </p:nvSpPr>
        <p:spPr bwMode="gray">
          <a:xfrm>
            <a:off x="2" y="5248316"/>
            <a:ext cx="9145421" cy="1620685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77221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u="sng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11" name="Titolo 1"/>
          <p:cNvSpPr>
            <a:spLocks noGrp="1"/>
          </p:cNvSpPr>
          <p:nvPr>
            <p:ph type="title" hasCustomPrompt="1"/>
          </p:nvPr>
        </p:nvSpPr>
        <p:spPr>
          <a:xfrm>
            <a:off x="540000" y="5581217"/>
            <a:ext cx="7723467" cy="978851"/>
          </a:xfrm>
        </p:spPr>
        <p:txBody>
          <a:bodyPr anchor="ctr" anchorCtr="0"/>
          <a:lstStyle>
            <a:lvl1pPr>
              <a:lnSpc>
                <a:spcPts val="2800"/>
              </a:lnSpc>
              <a:defRPr sz="3000" baseline="0"/>
            </a:lvl1pPr>
          </a:lstStyle>
          <a:p>
            <a:r>
              <a:rPr lang="en-US" noProof="0" dirty="0" smtClean="0"/>
              <a:t>Insert title</a:t>
            </a:r>
            <a:endParaRPr lang="en-US" noProof="0" dirty="0"/>
          </a:p>
        </p:txBody>
      </p:sp>
      <p:sp>
        <p:nvSpPr>
          <p:cNvPr id="6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3635206" y="6651734"/>
            <a:ext cx="1898788" cy="138499"/>
          </a:xfr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baseline="0"/>
            </a:lvl1pPr>
            <a:lvl2pPr marL="457200" indent="0" algn="ctr">
              <a:buFontTx/>
              <a:buNone/>
              <a:defRPr sz="1000"/>
            </a:lvl2pPr>
            <a:lvl3pPr marL="914400" indent="0" algn="ctr">
              <a:buFontTx/>
              <a:buNone/>
              <a:defRPr sz="1000"/>
            </a:lvl3pPr>
            <a:lvl4pPr marL="1371600" indent="0" algn="ctr">
              <a:buFontTx/>
              <a:buNone/>
              <a:defRPr sz="1000"/>
            </a:lvl4pPr>
            <a:lvl5pPr marL="1828800" indent="0" algn="ctr">
              <a:buFontTx/>
              <a:buNone/>
              <a:defRPr sz="1000"/>
            </a:lvl5pPr>
          </a:lstStyle>
          <a:p>
            <a:pPr lvl="0"/>
            <a:r>
              <a:rPr lang="en-US" noProof="0" dirty="0" smtClean="0"/>
              <a:t>Insert legal entity - classification level</a:t>
            </a:r>
          </a:p>
        </p:txBody>
      </p:sp>
      <p:pic>
        <p:nvPicPr>
          <p:cNvPr id="8" name="Immagine 6" descr="SOLO SFERA 10 m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11" y="6298477"/>
            <a:ext cx="414542" cy="41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5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12292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2" name="think-cell Slide" r:id="rId15" imgW="338" imgH="338" progId="TCLayout.ActiveDocument.1">
                  <p:embed/>
                </p:oleObj>
              </mc:Choice>
              <mc:Fallback>
                <p:oleObj name="think-cell Slide" r:id="rId15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0000" y="0"/>
            <a:ext cx="8691438" cy="100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noProof="0" dirty="0" smtClean="0"/>
              <a:t>Insert title</a:t>
            </a:r>
            <a:endParaRPr lang="en-US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70000" y="1260000"/>
            <a:ext cx="8691438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Insert text</a:t>
            </a:r>
          </a:p>
          <a:p>
            <a:pPr lvl="1"/>
            <a:r>
              <a:rPr lang="en-US" noProof="0" dirty="0" smtClean="0"/>
              <a:t>2° level</a:t>
            </a:r>
          </a:p>
          <a:p>
            <a:pPr lvl="2"/>
            <a:r>
              <a:rPr lang="en-US" noProof="0" dirty="0" smtClean="0"/>
              <a:t>3° level</a:t>
            </a:r>
          </a:p>
          <a:p>
            <a:pPr lvl="3"/>
            <a:r>
              <a:rPr lang="en-US" noProof="0" dirty="0" smtClean="0"/>
              <a:t>4° level</a:t>
            </a:r>
          </a:p>
          <a:p>
            <a:pPr lvl="4"/>
            <a:r>
              <a:rPr lang="en-US" noProof="0" dirty="0" smtClean="0"/>
              <a:t>5° level</a:t>
            </a:r>
            <a:endParaRPr lang="en-US" noProof="0" dirty="0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Immagine 6" descr="SOLO SFERA 10 mm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11" y="6298477"/>
            <a:ext cx="414542" cy="41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270000" y="6314889"/>
            <a:ext cx="277226" cy="3510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0092D1"/>
                </a:solidFill>
                <a:latin typeface="Arial"/>
              </a:defRPr>
            </a:lvl1pPr>
          </a:lstStyle>
          <a:p>
            <a:fld id="{9DEDD76A-7D96-6F4D-9EDC-9FC108E5A9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c" descr="UniCredit Consumer Financing Internal Use Only"/>
          <p:cNvSpPr txBox="1"/>
          <p:nvPr userDrawn="1"/>
        </p:nvSpPr>
        <p:spPr bwMode="gray">
          <a:xfrm>
            <a:off x="0" y="6515100"/>
            <a:ext cx="9144000" cy="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 unicode ms"/>
              </a:rPr>
              <a:t>UniCredit Consumer Financing Internal Use Only</a:t>
            </a:r>
            <a:endParaRPr lang="en-US" sz="1000" b="0" i="0" u="none" baseline="0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" name="fl"/>
          <p:cNvSpPr txBox="1"/>
          <p:nvPr userDrawn="1"/>
        </p:nvSpPr>
        <p:spPr bwMode="gray">
          <a:xfrm>
            <a:off x="0" y="6454140"/>
            <a:ext cx="9144000" cy="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85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1950"/>
        </a:lnSpc>
        <a:spcBef>
          <a:spcPct val="0"/>
        </a:spcBef>
        <a:buNone/>
        <a:defRPr sz="195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rgbClr val="E1061C"/>
        </a:buClr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+mn-cs"/>
        </a:defRPr>
      </a:lvl1pPr>
      <a:lvl2pPr marL="627063" indent="-169863" algn="l" defTabSz="457200" rtl="0" eaLnBrk="1" latinLnBrk="0" hangingPunct="1">
        <a:spcBef>
          <a:spcPct val="20000"/>
        </a:spcBef>
        <a:buClr>
          <a:srgbClr val="E1061C"/>
        </a:buClr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+mn-cs"/>
        </a:defRPr>
      </a:lvl2pPr>
      <a:lvl3pPr marL="1079500" indent="-165100" algn="l" defTabSz="457200" rtl="0" eaLnBrk="1" latinLnBrk="0" hangingPunct="1">
        <a:spcBef>
          <a:spcPct val="20000"/>
        </a:spcBef>
        <a:buClr>
          <a:srgbClr val="E1061C"/>
        </a:buClr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+mn-cs"/>
        </a:defRPr>
      </a:lvl3pPr>
      <a:lvl4pPr marL="1522413" indent="-150813" algn="l" defTabSz="457200" rtl="0" eaLnBrk="1" latinLnBrk="0" hangingPunct="1">
        <a:spcBef>
          <a:spcPct val="20000"/>
        </a:spcBef>
        <a:buClr>
          <a:srgbClr val="E1061C"/>
        </a:buClr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+mn-cs"/>
        </a:defRPr>
      </a:lvl4pPr>
      <a:lvl5pPr marL="1973263" indent="-144463" algn="l" defTabSz="457200" rtl="0" eaLnBrk="1" latinLnBrk="0" hangingPunct="1">
        <a:spcBef>
          <a:spcPct val="20000"/>
        </a:spcBef>
        <a:buClr>
          <a:srgbClr val="E1061C"/>
        </a:buClr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mailto:roucfinhr@unicredit.r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mailto:Viorel.dediu@unicredit.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5D4C689-184B-4FEC-810F-870A7B8FD2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4488" y="4942800"/>
            <a:ext cx="5241461" cy="543600"/>
          </a:xfrm>
        </p:spPr>
        <p:txBody>
          <a:bodyPr>
            <a:normAutofit/>
          </a:bodyPr>
          <a:lstStyle/>
          <a:p>
            <a:r>
              <a:rPr lang="en-US" dirty="0" smtClean="0"/>
              <a:t>Bucharest, Faculty of Mathematics and Computer Science, </a:t>
            </a:r>
          </a:p>
          <a:p>
            <a:r>
              <a:rPr lang="en-US" dirty="0" smtClean="0"/>
              <a:t>University of Bucharest, May 2018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08E651-88BA-46E2-933C-2FFE1404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88" y="892800"/>
            <a:ext cx="7070261" cy="2224800"/>
          </a:xfrm>
        </p:spPr>
        <p:txBody>
          <a:bodyPr/>
          <a:lstStyle/>
          <a:p>
            <a:r>
              <a:rPr lang="en-US" dirty="0" smtClean="0"/>
              <a:t>UniCredit Consumer </a:t>
            </a:r>
            <a:r>
              <a:rPr lang="en-US" dirty="0" smtClean="0"/>
              <a:t>Financing</a:t>
            </a:r>
            <a:br>
              <a:rPr lang="en-US" dirty="0" smtClean="0"/>
            </a:br>
            <a:r>
              <a:rPr lang="en-US" sz="1400" dirty="0" smtClean="0"/>
              <a:t>presentation for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Statistical Tools for Finance </a:t>
            </a:r>
            <a:r>
              <a:rPr lang="en-US" dirty="0" smtClean="0"/>
              <a:t>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6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ABOUT US: </a:t>
            </a:r>
            <a:r>
              <a:rPr lang="en-US" altLang="en-US" sz="2000" dirty="0" smtClean="0">
                <a:latin typeface="UniCredit" panose="02000506040000020004" pitchFamily="2" charset="0"/>
              </a:rPr>
              <a:t>UniCredit </a:t>
            </a:r>
            <a:r>
              <a:rPr lang="en-US" altLang="en-US" sz="2000" dirty="0">
                <a:latin typeface="UniCredit" panose="02000506040000020004" pitchFamily="2" charset="0"/>
              </a:rPr>
              <a:t>Consumer </a:t>
            </a:r>
            <a:r>
              <a:rPr lang="en-US" altLang="en-US" sz="2000" dirty="0" smtClean="0">
                <a:latin typeface="UniCredit" panose="02000506040000020004" pitchFamily="2" charset="0"/>
              </a:rPr>
              <a:t>Financing</a:t>
            </a:r>
            <a:r>
              <a:rPr lang="en-US" altLang="en-US" sz="2000" dirty="0">
                <a:latin typeface="UniCredit" panose="02000506040000020004" pitchFamily="2" charset="0"/>
              </a:rPr>
              <a:t/>
            </a:r>
            <a:br>
              <a:rPr lang="en-US" altLang="en-US" sz="2000" dirty="0">
                <a:latin typeface="UniCredit" panose="02000506040000020004" pitchFamily="2" charset="0"/>
              </a:rPr>
            </a:br>
            <a:endParaRPr lang="en-US" sz="2000" dirty="0">
              <a:latin typeface="UniCredit" panose="0200050604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D76A-7D96-6F4D-9EDC-9FC108E5A9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1465" y="1435809"/>
            <a:ext cx="5653313" cy="2395667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UniCredit" panose="02000506040000020004" pitchFamily="2" charset="0"/>
              </a:rPr>
              <a:t>Part of UniCredit Group, </a:t>
            </a:r>
            <a:r>
              <a:rPr lang="en-US" sz="1400" b="1" dirty="0">
                <a:latin typeface="UniCredit" panose="02000506040000020004" pitchFamily="2" charset="0"/>
              </a:rPr>
              <a:t>UniCredit Consumer </a:t>
            </a:r>
            <a:r>
              <a:rPr lang="en-US" sz="1400" b="1" dirty="0" smtClean="0">
                <a:latin typeface="UniCredit" panose="02000506040000020004" pitchFamily="2" charset="0"/>
              </a:rPr>
              <a:t>Financing (UCFin) </a:t>
            </a:r>
            <a:r>
              <a:rPr lang="en-US" sz="1400" dirty="0" smtClean="0">
                <a:latin typeface="UniCredit" panose="02000506040000020004" pitchFamily="2" charset="0"/>
              </a:rPr>
              <a:t>started its activity in </a:t>
            </a:r>
            <a:r>
              <a:rPr lang="en-US" sz="1400" b="1" dirty="0" smtClean="0">
                <a:latin typeface="UniCredit" panose="02000506040000020004" pitchFamily="2" charset="0"/>
              </a:rPr>
              <a:t>Romania in 2008. </a:t>
            </a:r>
            <a:endParaRPr lang="en-US" sz="1400" dirty="0" smtClean="0">
              <a:latin typeface="UniCredit" panose="02000506040000020004" pitchFamily="2" charset="0"/>
            </a:endParaRPr>
          </a:p>
          <a:p>
            <a:endParaRPr lang="en-US" sz="1400" dirty="0">
              <a:latin typeface="UniCredit" panose="02000506040000020004" pitchFamily="2" charset="0"/>
            </a:endParaRPr>
          </a:p>
          <a:p>
            <a:r>
              <a:rPr lang="en-US" sz="1400" dirty="0" err="1" smtClean="0">
                <a:latin typeface="UniCredit" panose="02000506040000020004" pitchFamily="2" charset="0"/>
              </a:rPr>
              <a:t>UCFin</a:t>
            </a:r>
            <a:r>
              <a:rPr lang="en-US" sz="1400" dirty="0" smtClean="0">
                <a:latin typeface="UniCredit" panose="02000506040000020004" pitchFamily="2" charset="0"/>
              </a:rPr>
              <a:t> is specialized in </a:t>
            </a:r>
            <a:r>
              <a:rPr lang="en-US" sz="1400" b="1" dirty="0" smtClean="0">
                <a:latin typeface="UniCredit" panose="02000506040000020004" pitchFamily="2" charset="0"/>
              </a:rPr>
              <a:t>finance of private individuals</a:t>
            </a:r>
            <a:r>
              <a:rPr lang="en-US" sz="1400" dirty="0" smtClean="0">
                <a:latin typeface="UniCredit" panose="02000506040000020004" pitchFamily="2" charset="0"/>
              </a:rPr>
              <a:t>. </a:t>
            </a:r>
            <a:endParaRPr lang="en-US" sz="1400" b="1" dirty="0" smtClean="0">
              <a:latin typeface="UniCredit" panose="02000506040000020004" pitchFamily="2" charset="0"/>
            </a:endParaRPr>
          </a:p>
          <a:p>
            <a:endParaRPr lang="en-US" sz="1400" dirty="0" smtClean="0">
              <a:latin typeface="UniCredit" panose="02000506040000020004" pitchFamily="2" charset="0"/>
            </a:endParaRPr>
          </a:p>
          <a:p>
            <a:r>
              <a:rPr lang="en-US" sz="1400" dirty="0" smtClean="0">
                <a:latin typeface="UniCredit" panose="02000506040000020004" pitchFamily="2" charset="0"/>
              </a:rPr>
              <a:t>Products offered and selling channels:</a:t>
            </a:r>
          </a:p>
          <a:p>
            <a:endParaRPr lang="en-US" sz="1600" dirty="0"/>
          </a:p>
        </p:txBody>
      </p:sp>
      <p:pic>
        <p:nvPicPr>
          <p:cNvPr id="13314" name="Picture 2" descr="Unicredit Italia face concedie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36" y="1239125"/>
            <a:ext cx="2361146" cy="17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arrotondato 84"/>
          <p:cNvSpPr/>
          <p:nvPr/>
        </p:nvSpPr>
        <p:spPr bwMode="gray">
          <a:xfrm>
            <a:off x="3594100" y="4507391"/>
            <a:ext cx="2844800" cy="1824432"/>
          </a:xfrm>
          <a:prstGeom prst="roundRect">
            <a:avLst>
              <a:gd name="adj" fmla="val 6449"/>
            </a:avLst>
          </a:prstGeom>
          <a:noFill/>
          <a:ln w="25400" cap="flat" cmpd="sng" algn="ctr">
            <a:solidFill>
              <a:srgbClr val="C0E4ED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defTabSz="914400">
              <a:buFont typeface="Arial" panose="020B0604020202020204" pitchFamily="34" charset="0"/>
              <a:buChar char="•"/>
            </a:pPr>
            <a:r>
              <a:rPr lang="en-US" altLang="en-US" sz="1400" b="1" kern="0" dirty="0" smtClean="0">
                <a:latin typeface="UniCredit" panose="02000506040000020004" pitchFamily="50" charset="0"/>
                <a:sym typeface="Symbol"/>
              </a:rPr>
              <a:t>Loans in stores </a:t>
            </a:r>
            <a:r>
              <a:rPr lang="en-US" altLang="en-US" sz="1400" kern="0" dirty="0" smtClean="0">
                <a:latin typeface="UniCredit" panose="02000506040000020004" pitchFamily="50" charset="0"/>
                <a:sym typeface="Symbol"/>
              </a:rPr>
              <a:t>(dedicated for goods acquisitions)</a:t>
            </a:r>
          </a:p>
          <a:p>
            <a:pPr algn="ctr" defTabSz="914400"/>
            <a:endParaRPr lang="en-US" altLang="en-US" sz="1400" kern="0" dirty="0" smtClean="0">
              <a:latin typeface="UniCredit" panose="02000506040000020004" pitchFamily="50" charset="0"/>
              <a:sym typeface="Symbol"/>
            </a:endParaRPr>
          </a:p>
          <a:p>
            <a:pPr marL="285750" indent="-285750" algn="ctr" defTabSz="914400">
              <a:buFont typeface="Arial" panose="020B0604020202020204" pitchFamily="34" charset="0"/>
              <a:buChar char="•"/>
            </a:pPr>
            <a:r>
              <a:rPr lang="en-US" sz="1400" kern="0" dirty="0" smtClean="0">
                <a:latin typeface="UniCredit" panose="02000506040000020004" pitchFamily="50" charset="0"/>
                <a:sym typeface="Symbol"/>
              </a:rPr>
              <a:t>1 x </a:t>
            </a:r>
            <a:r>
              <a:rPr lang="en-US" sz="1400" b="1" kern="0" dirty="0" smtClean="0">
                <a:latin typeface="UniCredit" panose="02000506040000020004" pitchFamily="50" charset="0"/>
                <a:sym typeface="Symbol"/>
              </a:rPr>
              <a:t>credit card </a:t>
            </a:r>
            <a:r>
              <a:rPr lang="en-US" sz="1400" kern="0" dirty="0" err="1" smtClean="0">
                <a:latin typeface="UniCredit" panose="02000506040000020004" pitchFamily="50" charset="0"/>
                <a:sym typeface="Symbol"/>
              </a:rPr>
              <a:t>Mastercard</a:t>
            </a:r>
            <a:r>
              <a:rPr lang="en-US" sz="1400" kern="0" dirty="0" smtClean="0">
                <a:latin typeface="UniCredit" panose="02000506040000020004" pitchFamily="50" charset="0"/>
                <a:sym typeface="Symbol"/>
              </a:rPr>
              <a:t>: </a:t>
            </a:r>
            <a:r>
              <a:rPr lang="en-US" sz="1400" kern="0" dirty="0" err="1" smtClean="0">
                <a:latin typeface="UniCredit" panose="02000506040000020004" pitchFamily="50" charset="0"/>
                <a:sym typeface="Symbol"/>
              </a:rPr>
              <a:t>UniCreditCard</a:t>
            </a:r>
            <a:r>
              <a:rPr lang="en-US" sz="1400" kern="0" dirty="0" smtClean="0">
                <a:latin typeface="UniCredit" panose="02000506040000020004" pitchFamily="50" charset="0"/>
                <a:sym typeface="Symbol"/>
              </a:rPr>
              <a:t> </a:t>
            </a:r>
            <a:r>
              <a:rPr lang="en-US" sz="1400" kern="0" dirty="0" err="1" smtClean="0">
                <a:latin typeface="UniCredit" panose="02000506040000020004" pitchFamily="50" charset="0"/>
                <a:sym typeface="Symbol"/>
              </a:rPr>
              <a:t>Partener</a:t>
            </a:r>
            <a:endParaRPr lang="en-US" sz="1400" kern="0" dirty="0" smtClean="0">
              <a:latin typeface="UniCredit" panose="02000506040000020004" pitchFamily="50" charset="0"/>
              <a:sym typeface="Symbol"/>
            </a:endParaRPr>
          </a:p>
          <a:p>
            <a:pPr algn="ctr" defTabSz="914400"/>
            <a:r>
              <a:rPr lang="en-US" sz="1400" kern="0" dirty="0" smtClean="0">
                <a:latin typeface="UniCredit" panose="02000506040000020004" pitchFamily="50" charset="0"/>
                <a:sym typeface="Symbol"/>
              </a:rPr>
              <a:t> </a:t>
            </a:r>
            <a:endParaRPr lang="it-IT" sz="1400" kern="0" dirty="0">
              <a:latin typeface="UniCredit" panose="02000506040000020004" pitchFamily="50" charset="0"/>
            </a:endParaRPr>
          </a:p>
        </p:txBody>
      </p:sp>
      <p:sp>
        <p:nvSpPr>
          <p:cNvPr id="14" name="Rettangolo arrotondato 83"/>
          <p:cNvSpPr/>
          <p:nvPr/>
        </p:nvSpPr>
        <p:spPr bwMode="gray">
          <a:xfrm>
            <a:off x="3594100" y="3695133"/>
            <a:ext cx="2844800" cy="690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UniCredit" pitchFamily="50" charset="0"/>
              </a:rPr>
              <a:t>Partner stores (ex. </a:t>
            </a:r>
            <a:r>
              <a:rPr lang="en-US" sz="1400" b="1" dirty="0" err="1" smtClean="0">
                <a:solidFill>
                  <a:schemeClr val="bg1"/>
                </a:solidFill>
                <a:latin typeface="UniCredit" pitchFamily="50" charset="0"/>
              </a:rPr>
              <a:t>Altex</a:t>
            </a:r>
            <a:r>
              <a:rPr lang="en-US" sz="1400" b="1" dirty="0" smtClean="0">
                <a:solidFill>
                  <a:schemeClr val="bg1"/>
                </a:solidFill>
                <a:latin typeface="UniCredit" pitchFamily="50" charset="0"/>
              </a:rPr>
              <a:t>, Media Galaxy, Dedeman etc.)</a:t>
            </a:r>
            <a:endParaRPr lang="en-US" sz="1400" b="1" dirty="0">
              <a:solidFill>
                <a:schemeClr val="bg1"/>
              </a:solidFill>
              <a:latin typeface="UniCredit" pitchFamily="50" charset="0"/>
            </a:endParaRPr>
          </a:p>
        </p:txBody>
      </p:sp>
      <p:sp>
        <p:nvSpPr>
          <p:cNvPr id="15" name="Rettangolo arrotondato 87"/>
          <p:cNvSpPr/>
          <p:nvPr/>
        </p:nvSpPr>
        <p:spPr bwMode="gray">
          <a:xfrm>
            <a:off x="6549039" y="4507391"/>
            <a:ext cx="2139816" cy="1841367"/>
          </a:xfrm>
          <a:prstGeom prst="roundRect">
            <a:avLst>
              <a:gd name="adj" fmla="val 6449"/>
            </a:avLst>
          </a:prstGeom>
          <a:noFill/>
          <a:ln w="25400" cap="flat" cmpd="sng" algn="ctr">
            <a:solidFill>
              <a:srgbClr val="C0E4ED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400" b="1" kern="0" dirty="0" smtClean="0">
                <a:latin typeface="UniCredit" panose="02000506040000020004" pitchFamily="50" charset="0"/>
              </a:rPr>
              <a:t>Auto Loans </a:t>
            </a:r>
            <a:r>
              <a:rPr lang="en-US" sz="1400" kern="0" dirty="0" smtClean="0">
                <a:latin typeface="UniCredit" panose="02000506040000020004" pitchFamily="50" charset="0"/>
              </a:rPr>
              <a:t>with fix and variable interest</a:t>
            </a:r>
            <a:endParaRPr lang="en-US" sz="1400" kern="0" dirty="0">
              <a:latin typeface="UniCredit" panose="02000506040000020004" pitchFamily="50" charset="0"/>
            </a:endParaRPr>
          </a:p>
        </p:txBody>
      </p:sp>
      <p:sp>
        <p:nvSpPr>
          <p:cNvPr id="16" name="Rettangolo arrotondato 86"/>
          <p:cNvSpPr/>
          <p:nvPr/>
        </p:nvSpPr>
        <p:spPr bwMode="gray">
          <a:xfrm>
            <a:off x="6536338" y="3695133"/>
            <a:ext cx="2139816" cy="690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UniCredit" pitchFamily="50" charset="0"/>
              </a:rPr>
              <a:t>Auto dealers (Ex. Ford)</a:t>
            </a:r>
            <a:endParaRPr lang="en-US" sz="1400" b="1" dirty="0">
              <a:solidFill>
                <a:schemeClr val="bg1"/>
              </a:solidFill>
              <a:latin typeface="UniCredit" pitchFamily="50" charset="0"/>
            </a:endParaRPr>
          </a:p>
        </p:txBody>
      </p:sp>
      <p:sp>
        <p:nvSpPr>
          <p:cNvPr id="17" name="Rettangolo arrotondato 81"/>
          <p:cNvSpPr/>
          <p:nvPr/>
        </p:nvSpPr>
        <p:spPr bwMode="gray">
          <a:xfrm>
            <a:off x="713208" y="4507389"/>
            <a:ext cx="2738708" cy="1841368"/>
          </a:xfrm>
          <a:prstGeom prst="roundRect">
            <a:avLst>
              <a:gd name="adj" fmla="val 6449"/>
            </a:avLst>
          </a:prstGeom>
          <a:noFill/>
          <a:ln w="25400" cap="flat" cmpd="sng" algn="ctr">
            <a:solidFill>
              <a:srgbClr val="C0E4ED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400" b="1" kern="0" dirty="0" smtClean="0">
                <a:latin typeface="UniCredit" panose="02000506040000020004" pitchFamily="50" charset="0"/>
              </a:rPr>
              <a:t>Personal Loans </a:t>
            </a:r>
            <a:r>
              <a:rPr lang="en-US" sz="1400" kern="0" dirty="0" smtClean="0">
                <a:latin typeface="UniCredit" panose="02000506040000020004" pitchFamily="50" charset="0"/>
              </a:rPr>
              <a:t>(including Refinancing)  without mortgage</a:t>
            </a:r>
          </a:p>
          <a:p>
            <a:pPr defTabSz="914400"/>
            <a:endParaRPr lang="en-US" sz="1400" kern="0" dirty="0" smtClean="0">
              <a:latin typeface="UniCredit" panose="02000506040000020004" pitchFamily="50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400" kern="0" dirty="0" smtClean="0">
                <a:latin typeface="UniCredit" panose="02000506040000020004" pitchFamily="50" charset="0"/>
              </a:rPr>
              <a:t>2x </a:t>
            </a:r>
            <a:r>
              <a:rPr lang="en-US" sz="1400" kern="0" dirty="0" err="1" smtClean="0">
                <a:latin typeface="UniCredit" panose="02000506040000020004" pitchFamily="50" charset="0"/>
              </a:rPr>
              <a:t>Mastercard</a:t>
            </a:r>
            <a:r>
              <a:rPr lang="en-US" sz="1400" kern="0" dirty="0" smtClean="0">
                <a:latin typeface="UniCredit" panose="02000506040000020004" pitchFamily="50" charset="0"/>
              </a:rPr>
              <a:t> </a:t>
            </a:r>
            <a:r>
              <a:rPr lang="en-US" sz="1400" b="1" kern="0" dirty="0" smtClean="0">
                <a:latin typeface="UniCredit" panose="02000506040000020004" pitchFamily="50" charset="0"/>
              </a:rPr>
              <a:t>Credit cards </a:t>
            </a:r>
            <a:r>
              <a:rPr lang="en-US" sz="1400" kern="0" dirty="0" smtClean="0">
                <a:latin typeface="UniCredit" panose="02000506040000020004" pitchFamily="50" charset="0"/>
              </a:rPr>
              <a:t>: </a:t>
            </a:r>
            <a:r>
              <a:rPr lang="en-US" sz="1400" kern="0" dirty="0" err="1" smtClean="0">
                <a:latin typeface="UniCredit" panose="02000506040000020004" pitchFamily="50" charset="0"/>
              </a:rPr>
              <a:t>UniCreditCard</a:t>
            </a:r>
            <a:r>
              <a:rPr lang="en-US" sz="1400" kern="0" dirty="0" smtClean="0">
                <a:latin typeface="UniCredit" panose="02000506040000020004" pitchFamily="50" charset="0"/>
              </a:rPr>
              <a:t> Principal and Premium</a:t>
            </a:r>
            <a:endParaRPr lang="en-US" sz="1400" kern="0" dirty="0">
              <a:latin typeface="UniCredit" panose="02000506040000020004" pitchFamily="50" charset="0"/>
            </a:endParaRPr>
          </a:p>
          <a:p>
            <a:pPr defTabSz="914400"/>
            <a:endParaRPr lang="en-US" sz="1400" kern="0" dirty="0" smtClean="0">
              <a:latin typeface="UniCredit" panose="02000506040000020004" pitchFamily="50" charset="0"/>
            </a:endParaRPr>
          </a:p>
        </p:txBody>
      </p:sp>
      <p:sp>
        <p:nvSpPr>
          <p:cNvPr id="18" name="Rettangolo arrotondato 27"/>
          <p:cNvSpPr/>
          <p:nvPr/>
        </p:nvSpPr>
        <p:spPr bwMode="gray">
          <a:xfrm>
            <a:off x="708938" y="3695133"/>
            <a:ext cx="2742978" cy="690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UniCredit" pitchFamily="50" charset="0"/>
              </a:rPr>
              <a:t>UniCredit Bank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UniCredit" pitchFamily="50" charset="0"/>
              </a:rPr>
              <a:t>Branch network</a:t>
            </a:r>
            <a:endParaRPr lang="en-US" sz="1400" b="1" dirty="0">
              <a:solidFill>
                <a:schemeClr val="bg1"/>
              </a:solidFill>
              <a:latin typeface="UniCredit" pitchFamily="50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19" y="5958635"/>
            <a:ext cx="717959" cy="6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483" y="5958635"/>
            <a:ext cx="717959" cy="6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54" y="6003573"/>
            <a:ext cx="717960" cy="6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7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Risk Management &amp; Decision Systems</a:t>
            </a:r>
            <a:r>
              <a:rPr lang="en-US" altLang="en-US" sz="2000" dirty="0">
                <a:latin typeface="UniCredit" panose="02000506040000020004" pitchFamily="2" charset="0"/>
              </a:rPr>
              <a:t/>
            </a:r>
            <a:br>
              <a:rPr lang="en-US" altLang="en-US" sz="2000" dirty="0">
                <a:latin typeface="UniCredit" panose="02000506040000020004" pitchFamily="2" charset="0"/>
              </a:rPr>
            </a:br>
            <a:endParaRPr lang="en-US" sz="2000" dirty="0">
              <a:latin typeface="UniCredit" panose="0200050604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D76A-7D96-6F4D-9EDC-9FC108E5A9F9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7343298"/>
              </p:ext>
            </p:extLst>
          </p:nvPr>
        </p:nvGraphicFramePr>
        <p:xfrm>
          <a:off x="269999" y="1431925"/>
          <a:ext cx="6559425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/>
          <p:cNvPicPr/>
          <p:nvPr/>
        </p:nvPicPr>
        <p:blipFill rotWithShape="1">
          <a:blip r:embed="rId8"/>
          <a:srcRect l="14263" t="27692" r="49839" b="16154"/>
          <a:stretch/>
        </p:blipFill>
        <p:spPr bwMode="auto">
          <a:xfrm>
            <a:off x="6905625" y="2043112"/>
            <a:ext cx="2133600" cy="2085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16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 are looking for</a:t>
            </a:r>
            <a:r>
              <a:rPr lang="en-US" altLang="en-US" sz="2000" dirty="0">
                <a:latin typeface="UniCredit" panose="02000506040000020004" pitchFamily="2" charset="0"/>
              </a:rPr>
              <a:t/>
            </a:r>
            <a:br>
              <a:rPr lang="en-US" altLang="en-US" sz="2000" dirty="0">
                <a:latin typeface="UniCredit" panose="02000506040000020004" pitchFamily="2" charset="0"/>
              </a:rPr>
            </a:br>
            <a:endParaRPr lang="en-US" sz="2000" dirty="0">
              <a:latin typeface="UniCredit" panose="0200050604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D76A-7D96-6F4D-9EDC-9FC108E5A9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 bwMode="gray">
          <a:xfrm>
            <a:off x="190500" y="1457325"/>
            <a:ext cx="7343775" cy="3781425"/>
          </a:xfrm>
          <a:prstGeom prst="roundRect">
            <a:avLst/>
          </a:prstGeom>
          <a:noFill/>
          <a:ln w="41275">
            <a:solidFill>
              <a:schemeClr val="accent1">
                <a:alpha val="98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Numeracy skills [ knowledge, understanding</a:t>
            </a:r>
            <a:r>
              <a:rPr lang="en-US" dirty="0">
                <a:solidFill>
                  <a:schemeClr val="tx1"/>
                </a:solidFill>
              </a:rPr>
              <a:t>, interpreting of numbers and </a:t>
            </a:r>
            <a:r>
              <a:rPr lang="en-US" dirty="0" smtClean="0">
                <a:solidFill>
                  <a:schemeClr val="tx1"/>
                </a:solidFill>
              </a:rPr>
              <a:t>figures];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Strategic thinking skills [ ability to learn, flexibility, prioritization];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Attention to details [ time management, active listening, organization];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Technical skills – basic statistics and programming – SAS, R system, SQL, Java or Groovy</a:t>
            </a:r>
            <a:r>
              <a:rPr lang="en-US" dirty="0" smtClean="0">
                <a:solidFill>
                  <a:schemeClr val="tx1"/>
                </a:solidFill>
              </a:rPr>
              <a:t> to deal with large datasets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552700" y="95250"/>
            <a:ext cx="2362200" cy="419100"/>
          </a:xfrm>
          <a:prstGeom prst="roundRect">
            <a:avLst/>
          </a:prstGeom>
          <a:solidFill>
            <a:srgbClr val="00AF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RISK ANALYST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16346" t="29487" r="51763" b="18974"/>
          <a:stretch/>
        </p:blipFill>
        <p:spPr bwMode="auto">
          <a:xfrm>
            <a:off x="7050214" y="2214562"/>
            <a:ext cx="1895475" cy="191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ounded Rectangle 6"/>
          <p:cNvSpPr/>
          <p:nvPr/>
        </p:nvSpPr>
        <p:spPr bwMode="gray">
          <a:xfrm>
            <a:off x="527780" y="4438650"/>
            <a:ext cx="6669214" cy="5429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Please contact us : 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roucfinhr@unicredit.ro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D76A-7D96-6F4D-9EDC-9FC108E5A9F9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16346" t="29487" r="51763" b="18974"/>
          <a:stretch/>
        </p:blipFill>
        <p:spPr bwMode="auto">
          <a:xfrm>
            <a:off x="7050214" y="2214562"/>
            <a:ext cx="1895475" cy="191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7817" y="14814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17817" y="2609850"/>
            <a:ext cx="4868558" cy="1371600"/>
          </a:xfrm>
          <a:prstGeom prst="round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Viorel Dediu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 of Credit Risk Management Function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iorel.dediu@unicredit.ro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79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4&quot;&gt;&lt;elem m_fUsage=&quot;2.86946721000000071200E+00&quot;&gt;&lt;m_msothmcolidx val=&quot;0&quot;/&gt;&lt;m_rgb r=&quot;F7&quot; g=&quot;6A&quot; b=&quot;91&quot;/&gt;&lt;m_nBrightness val=&quot;0&quot;/&gt;&lt;/elem&gt;&lt;elem m_fUsage=&quot;1.77803100000000013914E+00&quot;&gt;&lt;m_msothmcolidx val=&quot;0&quot;/&gt;&lt;m_rgb r=&quot;27&quot; g=&quot;91&quot; b=&quot;04&quot;/&gt;&lt;m_nBrightness val=&quot;0&quot;/&gt;&lt;/elem&gt;&lt;elem m_fUsage=&quot;1.00000000000000000000E+00&quot;&gt;&lt;m_msothmcolidx val=&quot;0&quot;/&gt;&lt;m_rgb r=&quot;E3&quot; g=&quot;00&quot; b=&quot;00&quot;/&gt;&lt;m_nBrightness val=&quot;0&quot;/&gt;&lt;/elem&gt;&lt;elem m_fUsage=&quot;4.78296900000000135833E-01&quot;&gt;&lt;m_msothmcolidx val=&quot;0&quot;/&gt;&lt;m_rgb r=&quot;37&quot; g=&quot;63&quot; b=&quot;32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6_Tema di Office">
  <a:themeElements>
    <a:clrScheme name="Impostazioni personalizzate 59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00AFD0"/>
      </a:accent1>
      <a:accent2>
        <a:srgbClr val="74C9E3"/>
      </a:accent2>
      <a:accent3>
        <a:srgbClr val="3B8BCA"/>
      </a:accent3>
      <a:accent4>
        <a:srgbClr val="005095"/>
      </a:accent4>
      <a:accent5>
        <a:srgbClr val="9FCA79"/>
      </a:accent5>
      <a:accent6>
        <a:srgbClr val="9E3A8B"/>
      </a:accent6>
      <a:hlink>
        <a:srgbClr val="3B8BCA"/>
      </a:hlink>
      <a:folHlink>
        <a:srgbClr val="00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senzial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00AFD0"/>
        </a:solidFill>
        <a:ln>
          <a:noFill/>
        </a:ln>
        <a:effectLst/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FD0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sz="1400" dirty="0"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12394</TotalTime>
  <Words>343</Words>
  <Application>Microsoft Office PowerPoint</Application>
  <PresentationFormat>On-screen Show (4:3)</PresentationFormat>
  <Paragraphs>51</Paragraphs>
  <Slides>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6_Tema di Office</vt:lpstr>
      <vt:lpstr>think-cell Slide</vt:lpstr>
      <vt:lpstr>UniCredit Consumer Financing presentation for Statistical Tools for Finance Lecture</vt:lpstr>
      <vt:lpstr> ABOUT US: UniCredit Consumer Financing </vt:lpstr>
      <vt:lpstr> Risk Management &amp; Decision Systems </vt:lpstr>
      <vt:lpstr>We are looking for </vt:lpstr>
      <vt:lpstr>PowerPoint Presentation</vt:lpstr>
    </vt:vector>
  </TitlesOfParts>
  <Company>Young Agency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Elena</dc:creator>
  <cp:keywords>Public</cp:keywords>
  <cp:lastModifiedBy>Default2</cp:lastModifiedBy>
  <cp:revision>1109</cp:revision>
  <cp:lastPrinted>2017-05-30T08:30:01Z</cp:lastPrinted>
  <dcterms:created xsi:type="dcterms:W3CDTF">2016-05-01T08:58:55Z</dcterms:created>
  <dcterms:modified xsi:type="dcterms:W3CDTF">2018-05-23T11:18:21Z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7d96ca2a-21a8-4cab-9f72-915d6ea4004e</vt:lpwstr>
  </property>
  <property fmtid="{D5CDD505-2E9C-101B-9397-08002B2CF9AE}" pid="3" name="UniCreditCompany">
    <vt:lpwstr>UniCredit Bank</vt:lpwstr>
  </property>
  <property fmtid="{D5CDD505-2E9C-101B-9397-08002B2CF9AE}" pid="4" name="UniCreditClassification">
    <vt:lpwstr>Public</vt:lpwstr>
  </property>
</Properties>
</file>