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0" y="1935479"/>
            <a:ext cx="9144001" cy="2567941"/>
            <a:chOff x="0" y="0"/>
            <a:chExt cx="9144000" cy="2567939"/>
          </a:xfrm>
        </p:grpSpPr>
        <p:sp>
          <p:nvSpPr>
            <p:cNvPr id="49" name="Shape 49"/>
            <p:cNvSpPr/>
            <p:nvPr/>
          </p:nvSpPr>
          <p:spPr>
            <a:xfrm>
              <a:off x="0" y="1943100"/>
              <a:ext cx="9144000" cy="624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6390C6"/>
                  </a:solidFill>
                  <a:latin typeface="Pacifico Regular"/>
                  <a:ea typeface="Pacifico Regular"/>
                  <a:cs typeface="Pacifico Regular"/>
                  <a:sym typeface="Pacific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6390C6"/>
                  </a:solidFill>
                </a:rPr>
                <a:t>Collaboration with you in mind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0"/>
              <a:ext cx="9144001" cy="186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8000">
                  <a:solidFill>
                    <a:srgbClr val="1D2F44"/>
                  </a:solidFill>
                  <a:latin typeface="Pacifico Regular"/>
                  <a:ea typeface="Pacifico Regular"/>
                  <a:cs typeface="Pacifico Regular"/>
                  <a:sym typeface="Pacific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8000">
                  <a:solidFill>
                    <a:srgbClr val="1D2F44"/>
                  </a:solidFill>
                </a:rPr>
                <a:t>Collabolicious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-4619" y="2964180"/>
            <a:ext cx="9153238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sz="2000">
                <a:latin typeface="Open Sans"/>
                <a:ea typeface="Open Sans"/>
                <a:cs typeface="Open Sans"/>
                <a:sym typeface="Open Sans"/>
              </a:rPr>
              <a:t>Alex Ameri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lvl="0" algn="ctr"/>
            <a:r>
              <a:rPr sz="2000">
                <a:latin typeface="Open Sans"/>
                <a:ea typeface="Open Sans"/>
                <a:cs typeface="Open Sans"/>
                <a:sym typeface="Open Sans"/>
              </a:rPr>
              <a:t>Serhiy Lykhachov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lvl="0" algn="ctr"/>
            <a:r>
              <a:rPr sz="2000">
                <a:latin typeface="Open Sans"/>
                <a:ea typeface="Open Sans"/>
                <a:cs typeface="Open Sans"/>
                <a:sym typeface="Open Sans"/>
              </a:rPr>
              <a:t>Gabriel Csapo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2926804" y="173038"/>
            <a:ext cx="3290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4400">
                <a:solidFill>
                  <a:srgbClr val="3F679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3F6797"/>
                </a:solidFill>
              </a:rPr>
              <a:t>Solution</a:t>
            </a:r>
          </a:p>
        </p:txBody>
      </p:sp>
      <p:pic>
        <p:nvPicPr>
          <p:cNvPr id="88" name="Screen Shot 2014-05-07 at 6.47.52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913" y="1284138"/>
            <a:ext cx="7906174" cy="5270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Untitled 2.png"/>
          <p:cNvPicPr/>
          <p:nvPr/>
        </p:nvPicPr>
        <p:blipFill>
          <a:blip r:embed="rId3">
            <a:extLst/>
          </a:blip>
          <a:srcRect l="0" t="7124" r="15" b="0"/>
          <a:stretch>
            <a:fillRect/>
          </a:stretch>
        </p:blipFill>
        <p:spPr>
          <a:xfrm>
            <a:off x="4757550" y="5358506"/>
            <a:ext cx="1412331" cy="983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2926804" y="388938"/>
            <a:ext cx="3290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667512">
              <a:defRPr sz="3212">
                <a:solidFill>
                  <a:srgbClr val="3F679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12">
                <a:solidFill>
                  <a:srgbClr val="3F6797"/>
                </a:solidFill>
              </a:rPr>
              <a:t>School Problems</a:t>
            </a:r>
          </a:p>
        </p:txBody>
      </p:sp>
      <p:sp>
        <p:nvSpPr>
          <p:cNvPr id="92" name="Shape 92"/>
          <p:cNvSpPr/>
          <p:nvPr/>
        </p:nvSpPr>
        <p:spPr>
          <a:xfrm>
            <a:off x="2870274" y="1544370"/>
            <a:ext cx="3403452" cy="4632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731520">
              <a:spcBef>
                <a:spcPts val="600"/>
              </a:spcBef>
              <a:buFont typeface="Arial"/>
              <a:defRPr sz="256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/>
            </a:pPr>
            <a:r>
              <a:rPr sz="2560"/>
              <a:t>Having a schedule that doesn’t mesh is something that happens in school. Having a collaborative environment that allows students to work together on their studies and fits their schedule is hard.</a:t>
            </a:r>
          </a:p>
        </p:txBody>
      </p:sp>
    </p:spTree>
  </p:cSld>
  <p:clrMapOvr>
    <a:masterClrMapping/>
  </p:clrMapOvr>
  <p:transition spd="fast" advClick="1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926804" y="261938"/>
            <a:ext cx="329039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667512">
              <a:defRPr sz="3212">
                <a:solidFill>
                  <a:srgbClr val="3F679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12">
                <a:solidFill>
                  <a:srgbClr val="3F6797"/>
                </a:solidFill>
              </a:rPr>
              <a:t>School Problems</a:t>
            </a:r>
          </a:p>
        </p:txBody>
      </p:sp>
      <p:pic>
        <p:nvPicPr>
          <p:cNvPr id="95" name="Screen Shot 2014-05-07 at 7.34.1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7899" y="1190887"/>
            <a:ext cx="6296131" cy="5641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Untitled 2.png"/>
          <p:cNvPicPr/>
          <p:nvPr/>
        </p:nvPicPr>
        <p:blipFill>
          <a:blip r:embed="rId3">
            <a:extLst/>
          </a:blip>
          <a:srcRect l="0" t="7124" r="15" b="0"/>
          <a:stretch>
            <a:fillRect/>
          </a:stretch>
        </p:blipFill>
        <p:spPr>
          <a:xfrm>
            <a:off x="4855938" y="5829047"/>
            <a:ext cx="1148842" cy="800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cover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99" name="Shape 99"/>
          <p:cNvSpPr/>
          <p:nvPr/>
        </p:nvSpPr>
        <p:spPr>
          <a:xfrm>
            <a:off x="-1290" y="2857499"/>
            <a:ext cx="914658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365760">
              <a:defRPr sz="5000">
                <a:solidFill>
                  <a:srgbClr val="3F6797"/>
                </a:solidFill>
                <a:latin typeface="Pacifico Regular"/>
                <a:ea typeface="Pacifico Regular"/>
                <a:cs typeface="Pacifico Regular"/>
                <a:sym typeface="Pacific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3F6797"/>
                </a:solidFill>
              </a:rPr>
              <a:t>What does it look like in action?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360362" y="515937"/>
            <a:ext cx="3347741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F679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3F6797"/>
                </a:solidFill>
              </a:rPr>
              <a:t>What is it?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360362" y="1759867"/>
            <a:ext cx="3347741" cy="3795466"/>
          </a:xfrm>
          <a:prstGeom prst="rect">
            <a:avLst/>
          </a:prstGeom>
        </p:spPr>
        <p:txBody>
          <a:bodyPr/>
          <a:lstStyle>
            <a:lvl1pPr marL="0" indent="0" defTabSz="822959">
              <a:spcBef>
                <a:spcPts val="600"/>
              </a:spcBef>
              <a:buSzTx/>
              <a:buNone/>
              <a:defRPr sz="288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/>
            </a:pPr>
            <a:r>
              <a:rPr sz="2880"/>
              <a:t>A collaborative environment where users interact on a virtual whiteboard, over an encrypted internet connection in real – time.</a:t>
            </a:r>
          </a:p>
        </p:txBody>
      </p:sp>
      <p:pic>
        <p:nvPicPr>
          <p:cNvPr id="56" name="Screen Shot 2014-05-07 at 5.47.03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1653" y="1100195"/>
            <a:ext cx="5352620" cy="4657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Untitled 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7865" y="4618427"/>
            <a:ext cx="1364094" cy="1023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11608" y="642937"/>
            <a:ext cx="4878339" cy="1143001"/>
          </a:xfrm>
          <a:prstGeom prst="rect">
            <a:avLst/>
          </a:prstGeom>
        </p:spPr>
        <p:txBody>
          <a:bodyPr lIns="0" tIns="0" rIns="0" bIns="0"/>
          <a:lstStyle>
            <a:lvl1pPr defTabSz="713231">
              <a:defRPr sz="3432">
                <a:solidFill>
                  <a:srgbClr val="3F679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32">
                <a:solidFill>
                  <a:srgbClr val="3F6797"/>
                </a:solidFill>
              </a:rPr>
              <a:t>What makes it different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511199" y="2039267"/>
            <a:ext cx="4679158" cy="40948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/>
            </a:pPr>
            <a:r>
              <a:rPr sz="3200"/>
              <a:t>Collabolicous takes the idea of a physical whiteboard, to the digital realm allowing users to interact on a virtual space.</a:t>
            </a:r>
          </a:p>
        </p:txBody>
      </p:sp>
      <p:pic>
        <p:nvPicPr>
          <p:cNvPr id="61" name="Screen Shot 2014-05-13 at 8.09.35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4827" y="1474487"/>
            <a:ext cx="2990539" cy="4665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334069" y="719138"/>
            <a:ext cx="338286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630936">
              <a:defRPr sz="3036">
                <a:solidFill>
                  <a:srgbClr val="3F679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36">
                <a:solidFill>
                  <a:srgbClr val="3F6797"/>
                </a:solidFill>
              </a:rPr>
              <a:t>What can users do?</a:t>
            </a:r>
          </a:p>
        </p:txBody>
      </p:sp>
      <p:sp>
        <p:nvSpPr>
          <p:cNvPr id="64" name="Shape 64"/>
          <p:cNvSpPr/>
          <p:nvPr/>
        </p:nvSpPr>
        <p:spPr>
          <a:xfrm>
            <a:off x="330200" y="2121765"/>
            <a:ext cx="3492203" cy="261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2959">
              <a:spcBef>
                <a:spcPts val="600"/>
              </a:spcBef>
              <a:buFont typeface="Arial"/>
              <a:defRPr sz="288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/>
            </a:pPr>
            <a:r>
              <a:rPr sz="2880"/>
              <a:t>Using the tools available users can collaborate or work alone to make documents</a:t>
            </a:r>
          </a:p>
        </p:txBody>
      </p:sp>
      <p:pic>
        <p:nvPicPr>
          <p:cNvPr id="65" name="Screen Shot 2014-05-07 at 6.06.1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3571" y="1108994"/>
            <a:ext cx="5194899" cy="4640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Untitled 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1065" y="4529527"/>
            <a:ext cx="1364094" cy="1023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creen Shot 2014-05-07 at 6.17.4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2358" y="1541992"/>
            <a:ext cx="5271642" cy="3774016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463599" y="338138"/>
            <a:ext cx="402476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749808">
              <a:defRPr sz="3607">
                <a:solidFill>
                  <a:srgbClr val="3F679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7">
                <a:solidFill>
                  <a:srgbClr val="3F6797"/>
                </a:solidFill>
              </a:rPr>
              <a:t>How does it work?</a:t>
            </a:r>
          </a:p>
        </p:txBody>
      </p:sp>
      <p:sp>
        <p:nvSpPr>
          <p:cNvPr id="70" name="Shape 70"/>
          <p:cNvSpPr/>
          <p:nvPr/>
        </p:nvSpPr>
        <p:spPr>
          <a:xfrm>
            <a:off x="482600" y="1480870"/>
            <a:ext cx="3108574" cy="4632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713231">
              <a:spcBef>
                <a:spcPts val="500"/>
              </a:spcBef>
              <a:buFont typeface="Arial"/>
              <a:defRPr sz="2496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/>
            </a:pPr>
            <a:r>
              <a:rPr sz="2496"/>
              <a:t>Users log on to a secure connection connected them right to the server. This secure connection only relays messages when edits are made and transposed across the network.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285799" y="363538"/>
            <a:ext cx="32903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4400">
                <a:solidFill>
                  <a:srgbClr val="3F679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3F6797"/>
                </a:solidFill>
              </a:rPr>
              <a:t>Encryption</a:t>
            </a:r>
          </a:p>
        </p:txBody>
      </p:sp>
      <p:sp>
        <p:nvSpPr>
          <p:cNvPr id="73" name="Shape 73"/>
          <p:cNvSpPr/>
          <p:nvPr/>
        </p:nvSpPr>
        <p:spPr>
          <a:xfrm>
            <a:off x="482600" y="1480870"/>
            <a:ext cx="2896791" cy="4632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700"/>
              </a:spcBef>
              <a:buFont typeface="Arial"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/>
            </a:pPr>
            <a:r>
              <a:rPr sz="2800"/>
              <a:t>Uses a hybrid of asymmetric and symmetric key encryption to ensure traffic is safe and secure when on our network.</a:t>
            </a:r>
          </a:p>
        </p:txBody>
      </p:sp>
      <p:pic>
        <p:nvPicPr>
          <p:cNvPr id="74" name="Screen Shot 2014-05-13 at 8.41.45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8889" y="1853491"/>
            <a:ext cx="5167416" cy="38876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77" name="Shape 77"/>
          <p:cNvSpPr/>
          <p:nvPr/>
        </p:nvSpPr>
        <p:spPr>
          <a:xfrm>
            <a:off x="-19001" y="2857500"/>
            <a:ext cx="9182001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365760">
              <a:defRPr sz="6000">
                <a:solidFill>
                  <a:srgbClr val="3F6797"/>
                </a:solidFill>
                <a:latin typeface="Pacifico Regular"/>
                <a:ea typeface="Pacifico Regular"/>
                <a:cs typeface="Pacifico Regular"/>
                <a:sym typeface="Pacific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3F6797"/>
                </a:solidFill>
              </a:rPr>
              <a:t>Use Cases</a:t>
            </a:r>
          </a:p>
        </p:txBody>
      </p:sp>
    </p:spTree>
  </p:cSld>
  <p:clrMapOvr>
    <a:masterClrMapping/>
  </p:clrMapOvr>
  <p:transition spd="slow" advClick="1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6450806" y="173037"/>
            <a:ext cx="245526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630936">
              <a:defRPr sz="3036">
                <a:solidFill>
                  <a:srgbClr val="3F679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36">
                <a:solidFill>
                  <a:srgbClr val="3F6797"/>
                </a:solidFill>
              </a:rPr>
              <a:t>Who would use it?</a:t>
            </a:r>
          </a:p>
        </p:txBody>
      </p:sp>
      <p:sp>
        <p:nvSpPr>
          <p:cNvPr id="80" name="Shape 80"/>
          <p:cNvSpPr/>
          <p:nvPr/>
        </p:nvSpPr>
        <p:spPr>
          <a:xfrm>
            <a:off x="6450806" y="1643754"/>
            <a:ext cx="2455268" cy="3570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676655">
              <a:spcBef>
                <a:spcPts val="500"/>
              </a:spcBef>
              <a:buFont typeface="Arial"/>
              <a:defRPr sz="2368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/>
            </a:pPr>
            <a:r>
              <a:rPr sz="2368"/>
              <a:t>This application is most useful for users working on a team that needs to share and communicate their ideas clearly</a:t>
            </a:r>
          </a:p>
        </p:txBody>
      </p:sp>
      <p:pic>
        <p:nvPicPr>
          <p:cNvPr id="81" name="Screen Shot 2014-05-07 at 6.12.3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817" y="1109904"/>
            <a:ext cx="6121334" cy="4638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Untitled 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2165" y="4516827"/>
            <a:ext cx="1364094" cy="1023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666950" y="312738"/>
            <a:ext cx="38101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685800">
              <a:defRPr sz="3300">
                <a:solidFill>
                  <a:srgbClr val="3F679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3F6797"/>
                </a:solidFill>
              </a:rPr>
              <a:t>Business Problems</a:t>
            </a:r>
          </a:p>
        </p:txBody>
      </p:sp>
      <p:sp>
        <p:nvSpPr>
          <p:cNvPr id="85" name="Shape 85"/>
          <p:cNvSpPr/>
          <p:nvPr/>
        </p:nvSpPr>
        <p:spPr>
          <a:xfrm>
            <a:off x="2844204" y="1506270"/>
            <a:ext cx="3455592" cy="4632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41247">
              <a:spcBef>
                <a:spcPts val="700"/>
              </a:spcBef>
              <a:buFont typeface="Arial"/>
              <a:defRPr sz="2944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/>
            </a:pPr>
            <a:r>
              <a:rPr sz="2944"/>
              <a:t>Often times Business people need to fax or email files to colleagues which creates a inconvenient source of data sharing. </a:t>
            </a:r>
          </a:p>
        </p:txBody>
      </p:sp>
    </p:spTree>
  </p:cSld>
  <p:clrMapOvr>
    <a:masterClrMapping/>
  </p:clrMapOvr>
  <p:transition spd="slow" advClick="1">
    <p:push dir="l"/>
  </p:transition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