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256" r:id="rId2"/>
    <p:sldId id="257" r:id="rId3"/>
    <p:sldId id="258" r:id="rId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B559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Нет стиля, сетка таблиц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1" d="100"/>
          <a:sy n="91" d="100"/>
        </p:scale>
        <p:origin x="201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FA1DD-F9AD-406D-A560-7FB76A7D4094}" type="datetimeFigureOut">
              <a:rPr lang="ru-RU" smtClean="0"/>
              <a:t>19.07.2020</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40C3D2-E192-4CAC-BA58-EFDE737A138C}" type="slidenum">
              <a:rPr lang="ru-RU" smtClean="0"/>
              <a:t>‹#›</a:t>
            </a:fld>
            <a:endParaRPr lang="ru-RU"/>
          </a:p>
        </p:txBody>
      </p:sp>
    </p:spTree>
    <p:extLst>
      <p:ext uri="{BB962C8B-B14F-4D97-AF65-F5344CB8AC3E}">
        <p14:creationId xmlns:p14="http://schemas.microsoft.com/office/powerpoint/2010/main" val="11458326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640C3D2-E192-4CAC-BA58-EFDE737A138C}" type="slidenum">
              <a:rPr lang="ru-RU" smtClean="0"/>
              <a:t>2</a:t>
            </a:fld>
            <a:endParaRPr lang="ru-RU"/>
          </a:p>
        </p:txBody>
      </p:sp>
    </p:spTree>
    <p:extLst>
      <p:ext uri="{BB962C8B-B14F-4D97-AF65-F5344CB8AC3E}">
        <p14:creationId xmlns:p14="http://schemas.microsoft.com/office/powerpoint/2010/main" val="4105721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E640C3D2-E192-4CAC-BA58-EFDE737A138C}" type="slidenum">
              <a:rPr lang="ru-RU" smtClean="0"/>
              <a:t>3</a:t>
            </a:fld>
            <a:endParaRPr lang="ru-RU"/>
          </a:p>
        </p:txBody>
      </p:sp>
    </p:spTree>
    <p:extLst>
      <p:ext uri="{BB962C8B-B14F-4D97-AF65-F5344CB8AC3E}">
        <p14:creationId xmlns:p14="http://schemas.microsoft.com/office/powerpoint/2010/main" val="2666927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ru-RU"/>
              <a:t>Образец заголовка</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C4C3F51B-CD58-4BE0-8F2F-7A02A800B47A}" type="datetimeFigureOut">
              <a:rPr lang="ru-RU" smtClean="0"/>
              <a:t>19.07.2020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0703D0-42CD-45B8-AF65-F1CBD92835D5}" type="slidenum">
              <a:rPr lang="ru-RU" smtClean="0"/>
              <a:t>‹#›</a:t>
            </a:fld>
            <a:endParaRPr lang="ru-RU"/>
          </a:p>
        </p:txBody>
      </p:sp>
    </p:spTree>
    <p:extLst>
      <p:ext uri="{BB962C8B-B14F-4D97-AF65-F5344CB8AC3E}">
        <p14:creationId xmlns:p14="http://schemas.microsoft.com/office/powerpoint/2010/main" val="3647308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4C3F51B-CD58-4BE0-8F2F-7A02A800B47A}" type="datetimeFigureOut">
              <a:rPr lang="ru-RU" smtClean="0"/>
              <a:t>19.07.2020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0703D0-42CD-45B8-AF65-F1CBD92835D5}" type="slidenum">
              <a:rPr lang="ru-RU" smtClean="0"/>
              <a:t>‹#›</a:t>
            </a:fld>
            <a:endParaRPr lang="ru-RU"/>
          </a:p>
        </p:txBody>
      </p:sp>
    </p:spTree>
    <p:extLst>
      <p:ext uri="{BB962C8B-B14F-4D97-AF65-F5344CB8AC3E}">
        <p14:creationId xmlns:p14="http://schemas.microsoft.com/office/powerpoint/2010/main" val="2618392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4C3F51B-CD58-4BE0-8F2F-7A02A800B47A}" type="datetimeFigureOut">
              <a:rPr lang="ru-RU" smtClean="0"/>
              <a:t>19.07.2020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0703D0-42CD-45B8-AF65-F1CBD92835D5}" type="slidenum">
              <a:rPr lang="ru-RU" smtClean="0"/>
              <a:t>‹#›</a:t>
            </a:fld>
            <a:endParaRPr lang="ru-RU"/>
          </a:p>
        </p:txBody>
      </p:sp>
    </p:spTree>
    <p:extLst>
      <p:ext uri="{BB962C8B-B14F-4D97-AF65-F5344CB8AC3E}">
        <p14:creationId xmlns:p14="http://schemas.microsoft.com/office/powerpoint/2010/main" val="470787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C4C3F51B-CD58-4BE0-8F2F-7A02A800B47A}" type="datetimeFigureOut">
              <a:rPr lang="ru-RU" smtClean="0"/>
              <a:t>19.07.2020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0703D0-42CD-45B8-AF65-F1CBD92835D5}" type="slidenum">
              <a:rPr lang="ru-RU" smtClean="0"/>
              <a:t>‹#›</a:t>
            </a:fld>
            <a:endParaRPr lang="ru-RU"/>
          </a:p>
        </p:txBody>
      </p:sp>
    </p:spTree>
    <p:extLst>
      <p:ext uri="{BB962C8B-B14F-4D97-AF65-F5344CB8AC3E}">
        <p14:creationId xmlns:p14="http://schemas.microsoft.com/office/powerpoint/2010/main" val="81440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ru-RU"/>
              <a:t>Образец заголовка</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C4C3F51B-CD58-4BE0-8F2F-7A02A800B47A}" type="datetimeFigureOut">
              <a:rPr lang="ru-RU" smtClean="0"/>
              <a:t>19.07.2020</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700703D0-42CD-45B8-AF65-F1CBD92835D5}" type="slidenum">
              <a:rPr lang="ru-RU" smtClean="0"/>
              <a:t>‹#›</a:t>
            </a:fld>
            <a:endParaRPr lang="ru-RU"/>
          </a:p>
        </p:txBody>
      </p:sp>
    </p:spTree>
    <p:extLst>
      <p:ext uri="{BB962C8B-B14F-4D97-AF65-F5344CB8AC3E}">
        <p14:creationId xmlns:p14="http://schemas.microsoft.com/office/powerpoint/2010/main" val="6993772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C4C3F51B-CD58-4BE0-8F2F-7A02A800B47A}" type="datetimeFigureOut">
              <a:rPr lang="ru-RU" smtClean="0"/>
              <a:t>19.07.2020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00703D0-42CD-45B8-AF65-F1CBD92835D5}" type="slidenum">
              <a:rPr lang="ru-RU" smtClean="0"/>
              <a:t>‹#›</a:t>
            </a:fld>
            <a:endParaRPr lang="ru-RU"/>
          </a:p>
        </p:txBody>
      </p:sp>
    </p:spTree>
    <p:extLst>
      <p:ext uri="{BB962C8B-B14F-4D97-AF65-F5344CB8AC3E}">
        <p14:creationId xmlns:p14="http://schemas.microsoft.com/office/powerpoint/2010/main" val="1811875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ru-RU"/>
              <a:t>Образец заголовка</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29842" y="2505075"/>
            <a:ext cx="3868340"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4629150" y="2505075"/>
            <a:ext cx="3887391"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C4C3F51B-CD58-4BE0-8F2F-7A02A800B47A}" type="datetimeFigureOut">
              <a:rPr lang="ru-RU" smtClean="0"/>
              <a:t>19.07.2020</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700703D0-42CD-45B8-AF65-F1CBD92835D5}" type="slidenum">
              <a:rPr lang="ru-RU" smtClean="0"/>
              <a:t>‹#›</a:t>
            </a:fld>
            <a:endParaRPr lang="ru-RU"/>
          </a:p>
        </p:txBody>
      </p:sp>
    </p:spTree>
    <p:extLst>
      <p:ext uri="{BB962C8B-B14F-4D97-AF65-F5344CB8AC3E}">
        <p14:creationId xmlns:p14="http://schemas.microsoft.com/office/powerpoint/2010/main" val="150144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C4C3F51B-CD58-4BE0-8F2F-7A02A800B47A}" type="datetimeFigureOut">
              <a:rPr lang="ru-RU" smtClean="0"/>
              <a:t>19.07.2020</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700703D0-42CD-45B8-AF65-F1CBD92835D5}" type="slidenum">
              <a:rPr lang="ru-RU" smtClean="0"/>
              <a:t>‹#›</a:t>
            </a:fld>
            <a:endParaRPr lang="ru-RU"/>
          </a:p>
        </p:txBody>
      </p:sp>
    </p:spTree>
    <p:extLst>
      <p:ext uri="{BB962C8B-B14F-4D97-AF65-F5344CB8AC3E}">
        <p14:creationId xmlns:p14="http://schemas.microsoft.com/office/powerpoint/2010/main" val="346876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C3F51B-CD58-4BE0-8F2F-7A02A800B47A}" type="datetimeFigureOut">
              <a:rPr lang="ru-RU" smtClean="0"/>
              <a:t>19.07.2020</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700703D0-42CD-45B8-AF65-F1CBD92835D5}" type="slidenum">
              <a:rPr lang="ru-RU" smtClean="0"/>
              <a:t>‹#›</a:t>
            </a:fld>
            <a:endParaRPr lang="ru-RU"/>
          </a:p>
        </p:txBody>
      </p:sp>
    </p:spTree>
    <p:extLst>
      <p:ext uri="{BB962C8B-B14F-4D97-AF65-F5344CB8AC3E}">
        <p14:creationId xmlns:p14="http://schemas.microsoft.com/office/powerpoint/2010/main" val="11966528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4C3F51B-CD58-4BE0-8F2F-7A02A800B47A}" type="datetimeFigureOut">
              <a:rPr lang="ru-RU" smtClean="0"/>
              <a:t>19.07.2020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00703D0-42CD-45B8-AF65-F1CBD92835D5}" type="slidenum">
              <a:rPr lang="ru-RU" smtClean="0"/>
              <a:t>‹#›</a:t>
            </a:fld>
            <a:endParaRPr lang="ru-RU"/>
          </a:p>
        </p:txBody>
      </p:sp>
    </p:spTree>
    <p:extLst>
      <p:ext uri="{BB962C8B-B14F-4D97-AF65-F5344CB8AC3E}">
        <p14:creationId xmlns:p14="http://schemas.microsoft.com/office/powerpoint/2010/main" val="7975581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C4C3F51B-CD58-4BE0-8F2F-7A02A800B47A}" type="datetimeFigureOut">
              <a:rPr lang="ru-RU" smtClean="0"/>
              <a:t>19.07.2020</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700703D0-42CD-45B8-AF65-F1CBD92835D5}" type="slidenum">
              <a:rPr lang="ru-RU" smtClean="0"/>
              <a:t>‹#›</a:t>
            </a:fld>
            <a:endParaRPr lang="ru-RU"/>
          </a:p>
        </p:txBody>
      </p:sp>
    </p:spTree>
    <p:extLst>
      <p:ext uri="{BB962C8B-B14F-4D97-AF65-F5344CB8AC3E}">
        <p14:creationId xmlns:p14="http://schemas.microsoft.com/office/powerpoint/2010/main" val="595301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C3F51B-CD58-4BE0-8F2F-7A02A800B47A}" type="datetimeFigureOut">
              <a:rPr lang="ru-RU" smtClean="0"/>
              <a:t>19.07.2020</a:t>
            </a:fld>
            <a:endParaRPr lang="ru-R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0703D0-42CD-45B8-AF65-F1CBD92835D5}" type="slidenum">
              <a:rPr lang="ru-RU" smtClean="0"/>
              <a:t>‹#›</a:t>
            </a:fld>
            <a:endParaRPr lang="ru-RU"/>
          </a:p>
        </p:txBody>
      </p:sp>
    </p:spTree>
    <p:extLst>
      <p:ext uri="{BB962C8B-B14F-4D97-AF65-F5344CB8AC3E}">
        <p14:creationId xmlns:p14="http://schemas.microsoft.com/office/powerpoint/2010/main" val="7579290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2A8D270C-348D-4B8B-8295-46622F73885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Заголовок 1">
            <a:extLst>
              <a:ext uri="{FF2B5EF4-FFF2-40B4-BE49-F238E27FC236}">
                <a16:creationId xmlns:a16="http://schemas.microsoft.com/office/drawing/2014/main" id="{2B2D9AB9-824C-435F-AADF-371A1926FEDC}"/>
              </a:ext>
            </a:extLst>
          </p:cNvPr>
          <p:cNvSpPr>
            <a:spLocks noGrp="1"/>
          </p:cNvSpPr>
          <p:nvPr>
            <p:ph type="ctrTitle"/>
          </p:nvPr>
        </p:nvSpPr>
        <p:spPr>
          <a:xfrm>
            <a:off x="1292772" y="924910"/>
            <a:ext cx="7851226" cy="2921384"/>
          </a:xfrm>
        </p:spPr>
        <p:txBody>
          <a:bodyPr>
            <a:normAutofit/>
          </a:bodyPr>
          <a:lstStyle/>
          <a:p>
            <a:r>
              <a:rPr lang="ru-RU" sz="8800" b="1" dirty="0">
                <a:ln w="19050">
                  <a:solidFill>
                    <a:schemeClr val="bg1"/>
                  </a:solidFill>
                </a:ln>
                <a:effectLst>
                  <a:glow rad="774700">
                    <a:srgbClr val="B55909">
                      <a:alpha val="19000"/>
                    </a:srgbClr>
                  </a:glow>
                </a:effectLst>
              </a:rPr>
              <a:t>«Проект </a:t>
            </a:r>
            <a:r>
              <a:rPr lang="en-US" sz="8800" b="1" dirty="0">
                <a:ln w="19050">
                  <a:solidFill>
                    <a:schemeClr val="bg1"/>
                  </a:solidFill>
                </a:ln>
                <a:effectLst>
                  <a:glow rad="774700">
                    <a:srgbClr val="B55909">
                      <a:alpha val="19000"/>
                    </a:srgbClr>
                  </a:glow>
                </a:effectLst>
              </a:rPr>
              <a:t>MTVR</a:t>
            </a:r>
            <a:r>
              <a:rPr lang="ru-RU" sz="8800" b="1" dirty="0">
                <a:ln w="19050">
                  <a:solidFill>
                    <a:schemeClr val="bg1"/>
                  </a:solidFill>
                </a:ln>
                <a:effectLst>
                  <a:glow rad="774700">
                    <a:srgbClr val="B55909">
                      <a:alpha val="19000"/>
                    </a:srgbClr>
                  </a:glow>
                </a:effectLst>
              </a:rPr>
              <a:t>»</a:t>
            </a:r>
          </a:p>
        </p:txBody>
      </p:sp>
    </p:spTree>
    <p:extLst>
      <p:ext uri="{BB962C8B-B14F-4D97-AF65-F5344CB8AC3E}">
        <p14:creationId xmlns:p14="http://schemas.microsoft.com/office/powerpoint/2010/main" val="3661600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194D39F4-E370-4D06-ACF0-D69A3A5C34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0"/>
            <a:ext cx="9144001" cy="6858000"/>
          </a:xfrm>
          <a:prstGeom prst="rect">
            <a:avLst/>
          </a:prstGeom>
        </p:spPr>
      </p:pic>
      <p:sp>
        <p:nvSpPr>
          <p:cNvPr id="2" name="Заголовок 1">
            <a:extLst>
              <a:ext uri="{FF2B5EF4-FFF2-40B4-BE49-F238E27FC236}">
                <a16:creationId xmlns:a16="http://schemas.microsoft.com/office/drawing/2014/main" id="{7AA73527-66BC-42E6-8F21-1E18F23DDBAA}"/>
              </a:ext>
            </a:extLst>
          </p:cNvPr>
          <p:cNvSpPr>
            <a:spLocks noGrp="1"/>
          </p:cNvSpPr>
          <p:nvPr>
            <p:ph type="title"/>
          </p:nvPr>
        </p:nvSpPr>
        <p:spPr>
          <a:xfrm>
            <a:off x="134664" y="173728"/>
            <a:ext cx="7886700" cy="1325563"/>
          </a:xfrm>
        </p:spPr>
        <p:txBody>
          <a:bodyPr>
            <a:normAutofit/>
          </a:bodyPr>
          <a:lstStyle/>
          <a:p>
            <a:r>
              <a:rPr lang="ru-RU" sz="6600" u="sng" dirty="0">
                <a:latin typeface="Georgia" panose="02040502050405020303" pitchFamily="18" charset="0"/>
              </a:rPr>
              <a:t>Задачи:</a:t>
            </a:r>
          </a:p>
        </p:txBody>
      </p:sp>
      <p:sp>
        <p:nvSpPr>
          <p:cNvPr id="3" name="Объект 2">
            <a:extLst>
              <a:ext uri="{FF2B5EF4-FFF2-40B4-BE49-F238E27FC236}">
                <a16:creationId xmlns:a16="http://schemas.microsoft.com/office/drawing/2014/main" id="{05746249-EA29-4717-99F0-F2A61D331A07}"/>
              </a:ext>
            </a:extLst>
          </p:cNvPr>
          <p:cNvSpPr>
            <a:spLocks noGrp="1"/>
          </p:cNvSpPr>
          <p:nvPr>
            <p:ph idx="1"/>
          </p:nvPr>
        </p:nvSpPr>
        <p:spPr/>
        <p:txBody>
          <a:bodyPr/>
          <a:lstStyle/>
          <a:p>
            <a:r>
              <a:rPr lang="ru-RU" sz="3200" b="1" dirty="0">
                <a:latin typeface="Arial" panose="020B0604020202020204" pitchFamily="34" charset="0"/>
                <a:cs typeface="Arial" panose="020B0604020202020204" pitchFamily="34" charset="0"/>
              </a:rPr>
              <a:t>создание протокола</a:t>
            </a:r>
            <a:r>
              <a:rPr lang="ru-RU" sz="3200" dirty="0">
                <a:latin typeface="Arial" panose="020B0604020202020204" pitchFamily="34" charset="0"/>
                <a:cs typeface="Arial" panose="020B0604020202020204" pitchFamily="34" charset="0"/>
              </a:rPr>
              <a:t>;</a:t>
            </a:r>
          </a:p>
          <a:p>
            <a:endParaRPr lang="ru-RU" sz="3200" dirty="0">
              <a:latin typeface="Arial" panose="020B0604020202020204" pitchFamily="34" charset="0"/>
              <a:cs typeface="Arial" panose="020B0604020202020204" pitchFamily="34" charset="0"/>
            </a:endParaRPr>
          </a:p>
          <a:p>
            <a:pPr marL="0" indent="0">
              <a:buNone/>
            </a:pPr>
            <a:endParaRPr lang="en-US" sz="3200" dirty="0">
              <a:latin typeface="Arial" panose="020B0604020202020204" pitchFamily="34" charset="0"/>
              <a:cs typeface="Arial" panose="020B0604020202020204" pitchFamily="34" charset="0"/>
            </a:endParaRPr>
          </a:p>
          <a:p>
            <a:r>
              <a:rPr lang="ru-RU" sz="3200" b="1" dirty="0">
                <a:latin typeface="Arial" panose="020B0604020202020204" pitchFamily="34" charset="0"/>
                <a:cs typeface="Arial" panose="020B0604020202020204" pitchFamily="34" charset="0"/>
              </a:rPr>
              <a:t>реализация сервера</a:t>
            </a:r>
            <a:r>
              <a:rPr lang="ru-RU" sz="3200" dirty="0">
                <a:latin typeface="Arial" panose="020B0604020202020204" pitchFamily="34" charset="0"/>
                <a:cs typeface="Arial" panose="020B0604020202020204" pitchFamily="34" charset="0"/>
              </a:rPr>
              <a:t>;</a:t>
            </a:r>
          </a:p>
          <a:p>
            <a:endParaRPr lang="ru-RU" sz="3200" dirty="0">
              <a:latin typeface="Arial" panose="020B0604020202020204" pitchFamily="34" charset="0"/>
              <a:cs typeface="Arial" panose="020B0604020202020204" pitchFamily="34" charset="0"/>
            </a:endParaRPr>
          </a:p>
          <a:p>
            <a:pPr marL="0" indent="0">
              <a:buNone/>
            </a:pPr>
            <a:endParaRPr lang="ru-RU" sz="3200" dirty="0">
              <a:latin typeface="Arial" panose="020B0604020202020204" pitchFamily="34" charset="0"/>
              <a:cs typeface="Arial" panose="020B0604020202020204" pitchFamily="34" charset="0"/>
            </a:endParaRPr>
          </a:p>
          <a:p>
            <a:r>
              <a:rPr lang="ru-RU" sz="3200" b="1" dirty="0">
                <a:latin typeface="Arial" panose="020B0604020202020204" pitchFamily="34" charset="0"/>
                <a:cs typeface="Arial" panose="020B0604020202020204" pitchFamily="34" charset="0"/>
              </a:rPr>
              <a:t>создание класса клиента</a:t>
            </a:r>
            <a:r>
              <a:rPr lang="en-US" sz="3200" b="1" dirty="0">
                <a:latin typeface="Arial" panose="020B0604020202020204" pitchFamily="34" charset="0"/>
                <a:cs typeface="Arial" panose="020B0604020202020204" pitchFamily="34" charset="0"/>
              </a:rPr>
              <a:t>.</a:t>
            </a:r>
            <a:endParaRPr lang="ru-RU" sz="3200" dirty="0">
              <a:latin typeface="Arial" panose="020B0604020202020204" pitchFamily="34" charset="0"/>
              <a:cs typeface="Arial" panose="020B0604020202020204" pitchFamily="34" charset="0"/>
            </a:endParaRPr>
          </a:p>
          <a:p>
            <a:endParaRPr lang="ru-RU" dirty="0">
              <a:latin typeface="Georgia" panose="02040502050405020303" pitchFamily="18" charset="0"/>
            </a:endParaRPr>
          </a:p>
          <a:p>
            <a:endParaRPr lang="ru-RU" dirty="0">
              <a:latin typeface="Georgia" panose="02040502050405020303" pitchFamily="18" charset="0"/>
            </a:endParaRPr>
          </a:p>
        </p:txBody>
      </p:sp>
      <p:pic>
        <p:nvPicPr>
          <p:cNvPr id="7" name="Рисунок 6">
            <a:extLst>
              <a:ext uri="{FF2B5EF4-FFF2-40B4-BE49-F238E27FC236}">
                <a16:creationId xmlns:a16="http://schemas.microsoft.com/office/drawing/2014/main" id="{03066322-3F6F-4947-ADC0-8CC5234E2B7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21119" y="1224978"/>
            <a:ext cx="1661674" cy="1661674"/>
          </a:xfrm>
          <a:prstGeom prst="rect">
            <a:avLst/>
          </a:prstGeom>
        </p:spPr>
      </p:pic>
      <p:pic>
        <p:nvPicPr>
          <p:cNvPr id="9" name="Рисунок 8" descr="Серьёзно? Вы хотите узнать, к чему относится всё это? Увы, сказать не могу. Но надеюсь, если вы всё же найдёте ответ, оставите его при себе чтобы дать возможность другим. Если же вы не уверены искать ответ или нет, скажу вот что: нет. Ответ не лежит поверхности. И нигде нет прямых зацепок (ни тут, ни на другой стороне). Только если хотите поиграть в детектива разве что… Вот мало вам ctf с их стегой? За разгадку этой головоломки вы не получите другого приза, кроме как в виде дофамина.">
            <a:extLst>
              <a:ext uri="{FF2B5EF4-FFF2-40B4-BE49-F238E27FC236}">
                <a16:creationId xmlns:a16="http://schemas.microsoft.com/office/drawing/2014/main" id="{F066732C-79A6-4F58-A9D1-6E778D4FCB62}"/>
              </a:ext>
              <a:ext uri="{C183D7F6-B498-43B3-948B-1728B52AA6E4}">
                <adec:decorative xmlns:adec="http://schemas.microsoft.com/office/drawing/2017/decorative" val="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60203" y="3058515"/>
            <a:ext cx="1559224" cy="1559224"/>
          </a:xfrm>
          <a:prstGeom prst="rect">
            <a:avLst/>
          </a:prstGeom>
        </p:spPr>
      </p:pic>
      <p:pic>
        <p:nvPicPr>
          <p:cNvPr id="13" name="Рисунок 12">
            <a:extLst>
              <a:ext uri="{FF2B5EF4-FFF2-40B4-BE49-F238E27FC236}">
                <a16:creationId xmlns:a16="http://schemas.microsoft.com/office/drawing/2014/main" id="{AFEF7DA2-785D-4B7E-9F5F-D1895C2BD35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18491" y="4657922"/>
            <a:ext cx="1559224" cy="1559224"/>
          </a:xfrm>
          <a:prstGeom prst="rect">
            <a:avLst/>
          </a:prstGeom>
        </p:spPr>
      </p:pic>
    </p:spTree>
    <p:extLst>
      <p:ext uri="{BB962C8B-B14F-4D97-AF65-F5344CB8AC3E}">
        <p14:creationId xmlns:p14="http://schemas.microsoft.com/office/powerpoint/2010/main" val="2758618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additive="base">
                                        <p:cTn id="13"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par>
                          <p:cTn id="15" fill="hold">
                            <p:stCondLst>
                              <p:cond delay="1500"/>
                            </p:stCondLst>
                            <p:childTnLst>
                              <p:par>
                                <p:cTn id="16" presetID="2" presetClass="entr" presetSubtype="8" fill="hold" grpId="0" nodeType="afterEffect">
                                  <p:stCondLst>
                                    <p:cond delay="500"/>
                                  </p:stCondLst>
                                  <p:childTnLst>
                                    <p:set>
                                      <p:cBhvr>
                                        <p:cTn id="17" dur="1" fill="hold">
                                          <p:stCondLst>
                                            <p:cond delay="0"/>
                                          </p:stCondLst>
                                        </p:cTn>
                                        <p:tgtEl>
                                          <p:spTgt spid="3">
                                            <p:txEl>
                                              <p:pRg st="3" end="3"/>
                                            </p:txEl>
                                          </p:spTgt>
                                        </p:tgtEl>
                                        <p:attrNameLst>
                                          <p:attrName>style.visibility</p:attrName>
                                        </p:attrNameLst>
                                      </p:cBhvr>
                                      <p:to>
                                        <p:strVal val="visible"/>
                                      </p:to>
                                    </p:set>
                                    <p:anim calcmode="lin" valueType="num">
                                      <p:cBhvr additive="base">
                                        <p:cTn id="18" dur="500" fill="hold"/>
                                        <p:tgtEl>
                                          <p:spTgt spid="3">
                                            <p:txEl>
                                              <p:pRg st="3" end="3"/>
                                            </p:txEl>
                                          </p:spTgt>
                                        </p:tgtEl>
                                        <p:attrNameLst>
                                          <p:attrName>ppt_x</p:attrName>
                                        </p:attrNameLst>
                                      </p:cBhvr>
                                      <p:tavLst>
                                        <p:tav tm="0">
                                          <p:val>
                                            <p:strVal val="0-#ppt_w/2"/>
                                          </p:val>
                                        </p:tav>
                                        <p:tav tm="100000">
                                          <p:val>
                                            <p:strVal val="#ppt_x"/>
                                          </p:val>
                                        </p:tav>
                                      </p:tavLst>
                                    </p:anim>
                                    <p:anim calcmode="lin" valueType="num">
                                      <p:cBhvr additive="base">
                                        <p:cTn id="19" dur="500" fill="hold"/>
                                        <p:tgtEl>
                                          <p:spTgt spid="3">
                                            <p:txEl>
                                              <p:pRg st="3" end="3"/>
                                            </p:txEl>
                                          </p:spTgt>
                                        </p:tgtEl>
                                        <p:attrNameLst>
                                          <p:attrName>ppt_y</p:attrName>
                                        </p:attrNameLst>
                                      </p:cBhvr>
                                      <p:tavLst>
                                        <p:tav tm="0">
                                          <p:val>
                                            <p:strVal val="#ppt_y"/>
                                          </p:val>
                                        </p:tav>
                                        <p:tav tm="100000">
                                          <p:val>
                                            <p:strVal val="#ppt_y"/>
                                          </p:val>
                                        </p:tav>
                                      </p:tavLst>
                                    </p:anim>
                                  </p:childTnLst>
                                </p:cTn>
                              </p:par>
                              <p:par>
                                <p:cTn id="20" presetID="10" presetClass="entr" presetSubtype="0" fill="hold"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par>
                          <p:cTn id="23" fill="hold">
                            <p:stCondLst>
                              <p:cond delay="2500"/>
                            </p:stCondLst>
                            <p:childTnLst>
                              <p:par>
                                <p:cTn id="24" presetID="2" presetClass="entr" presetSubtype="8" fill="hold" grpId="0" nodeType="afterEffect">
                                  <p:stCondLst>
                                    <p:cond delay="500"/>
                                  </p:stCondLst>
                                  <p:childTnLst>
                                    <p:set>
                                      <p:cBhvr>
                                        <p:cTn id="25" dur="1" fill="hold">
                                          <p:stCondLst>
                                            <p:cond delay="0"/>
                                          </p:stCondLst>
                                        </p:cTn>
                                        <p:tgtEl>
                                          <p:spTgt spid="3">
                                            <p:txEl>
                                              <p:pRg st="6" end="6"/>
                                            </p:txEl>
                                          </p:spTgt>
                                        </p:tgtEl>
                                        <p:attrNameLst>
                                          <p:attrName>style.visibility</p:attrName>
                                        </p:attrNameLst>
                                      </p:cBhvr>
                                      <p:to>
                                        <p:strVal val="visible"/>
                                      </p:to>
                                    </p:set>
                                    <p:anim calcmode="lin" valueType="num">
                                      <p:cBhvr additive="base">
                                        <p:cTn id="26" dur="500" fill="hold"/>
                                        <p:tgtEl>
                                          <p:spTgt spid="3">
                                            <p:txEl>
                                              <p:pRg st="6" end="6"/>
                                            </p:txEl>
                                          </p:spTgt>
                                        </p:tgtEl>
                                        <p:attrNameLst>
                                          <p:attrName>ppt_x</p:attrName>
                                        </p:attrNameLst>
                                      </p:cBhvr>
                                      <p:tavLst>
                                        <p:tav tm="0">
                                          <p:val>
                                            <p:strVal val="0-#ppt_w/2"/>
                                          </p:val>
                                        </p:tav>
                                        <p:tav tm="100000">
                                          <p:val>
                                            <p:strVal val="#ppt_x"/>
                                          </p:val>
                                        </p:tav>
                                      </p:tavLst>
                                    </p:anim>
                                    <p:anim calcmode="lin" valueType="num">
                                      <p:cBhvr additive="base">
                                        <p:cTn id="27" dur="500" fill="hold"/>
                                        <p:tgtEl>
                                          <p:spTgt spid="3">
                                            <p:txEl>
                                              <p:pRg st="6" end="6"/>
                                            </p:txEl>
                                          </p:spTgt>
                                        </p:tgtEl>
                                        <p:attrNameLst>
                                          <p:attrName>ppt_y</p:attrName>
                                        </p:attrNameLst>
                                      </p:cBhvr>
                                      <p:tavLst>
                                        <p:tav tm="0">
                                          <p:val>
                                            <p:strVal val="#ppt_y"/>
                                          </p:val>
                                        </p:tav>
                                        <p:tav tm="100000">
                                          <p:val>
                                            <p:strVal val="#ppt_y"/>
                                          </p:val>
                                        </p:tav>
                                      </p:tavLst>
                                    </p:anim>
                                  </p:childTnLst>
                                </p:cTn>
                              </p:par>
                              <p:par>
                                <p:cTn id="28" presetID="10" presetClass="entr" presetSubtype="0" fill="hold"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par>
                          <p:cTn id="31" fill="hold">
                            <p:stCondLst>
                              <p:cond delay="3500"/>
                            </p:stCondLst>
                            <p:childTnLst>
                              <p:par>
                                <p:cTn id="32" presetID="10" presetClass="entr" presetSubtype="0"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Рисунок 16">
            <a:extLst>
              <a:ext uri="{FF2B5EF4-FFF2-40B4-BE49-F238E27FC236}">
                <a16:creationId xmlns:a16="http://schemas.microsoft.com/office/drawing/2014/main" id="{62D8AA03-01B8-4922-AF14-60D91CFAD6A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6866930"/>
          </a:xfrm>
          <a:prstGeom prst="rect">
            <a:avLst/>
          </a:prstGeom>
        </p:spPr>
      </p:pic>
      <p:pic>
        <p:nvPicPr>
          <p:cNvPr id="21" name="Рисунок 20">
            <a:extLst>
              <a:ext uri="{FF2B5EF4-FFF2-40B4-BE49-F238E27FC236}">
                <a16:creationId xmlns:a16="http://schemas.microsoft.com/office/drawing/2014/main" id="{6F660F91-E15C-4A86-B51A-58752ADE3BD6}"/>
              </a:ext>
            </a:extLst>
          </p:cNvPr>
          <p:cNvPicPr>
            <a:picLocks noChangeAspect="1"/>
          </p:cNvPicPr>
          <p:nvPr/>
        </p:nvPicPr>
        <p:blipFill>
          <a:blip r:embed="rId4">
            <a:extLst>
              <a:ext uri="{BEBA8EAE-BF5A-486C-A8C5-ECC9F3942E4B}">
                <a14:imgProps xmlns:a14="http://schemas.microsoft.com/office/drawing/2010/main">
                  <a14:imgLayer r:embed="rId5">
                    <a14:imgEffect>
                      <a14:brightnessContrast bright="-5000"/>
                    </a14:imgEffect>
                  </a14:imgLayer>
                </a14:imgProps>
              </a:ext>
              <a:ext uri="{28A0092B-C50C-407E-A947-70E740481C1C}">
                <a14:useLocalDpi xmlns:a14="http://schemas.microsoft.com/office/drawing/2010/main" val="0"/>
              </a:ext>
            </a:extLst>
          </a:blip>
          <a:stretch>
            <a:fillRect/>
          </a:stretch>
        </p:blipFill>
        <p:spPr>
          <a:xfrm>
            <a:off x="-74885" y="-113338"/>
            <a:ext cx="9144000" cy="6858000"/>
          </a:xfrm>
          <a:prstGeom prst="rect">
            <a:avLst/>
          </a:prstGeom>
        </p:spPr>
      </p:pic>
      <p:cxnSp>
        <p:nvCxnSpPr>
          <p:cNvPr id="27" name="Прямая соединительная линия 26">
            <a:extLst>
              <a:ext uri="{FF2B5EF4-FFF2-40B4-BE49-F238E27FC236}">
                <a16:creationId xmlns:a16="http://schemas.microsoft.com/office/drawing/2014/main" id="{72E6E0D9-07E6-4C19-BA73-944C453A5977}"/>
              </a:ext>
            </a:extLst>
          </p:cNvPr>
          <p:cNvCxnSpPr>
            <a:stCxn id="23" idx="2"/>
            <a:endCxn id="24" idx="0"/>
          </p:cNvCxnSpPr>
          <p:nvPr/>
        </p:nvCxnSpPr>
        <p:spPr>
          <a:xfrm>
            <a:off x="2077765" y="2338667"/>
            <a:ext cx="623394" cy="2283140"/>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29" name="Прямая соединительная линия 28">
            <a:extLst>
              <a:ext uri="{FF2B5EF4-FFF2-40B4-BE49-F238E27FC236}">
                <a16:creationId xmlns:a16="http://schemas.microsoft.com/office/drawing/2014/main" id="{FFE29E41-5577-4658-822E-B516033193D3}"/>
              </a:ext>
            </a:extLst>
          </p:cNvPr>
          <p:cNvCxnSpPr>
            <a:stCxn id="23" idx="3"/>
            <a:endCxn id="25" idx="0"/>
          </p:cNvCxnSpPr>
          <p:nvPr/>
        </p:nvCxnSpPr>
        <p:spPr>
          <a:xfrm>
            <a:off x="2953408" y="1794757"/>
            <a:ext cx="4112827" cy="1569601"/>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31" name="Прямая соединительная линия 30">
            <a:extLst>
              <a:ext uri="{FF2B5EF4-FFF2-40B4-BE49-F238E27FC236}">
                <a16:creationId xmlns:a16="http://schemas.microsoft.com/office/drawing/2014/main" id="{82398254-D585-4B75-BD43-B8912D0A4E54}"/>
              </a:ext>
            </a:extLst>
          </p:cNvPr>
          <p:cNvCxnSpPr>
            <a:cxnSpLocks/>
            <a:stCxn id="24" idx="3"/>
            <a:endCxn id="25" idx="2"/>
          </p:cNvCxnSpPr>
          <p:nvPr/>
        </p:nvCxnSpPr>
        <p:spPr>
          <a:xfrm flipV="1">
            <a:off x="3576802" y="4452179"/>
            <a:ext cx="3489433" cy="713539"/>
          </a:xfrm>
          <a:prstGeom prst="line">
            <a:avLst/>
          </a:prstGeom>
          <a:ln w="38100">
            <a:solidFill>
              <a:srgbClr val="C00000"/>
            </a:solidFill>
            <a:prstDash val="dash"/>
          </a:ln>
        </p:spPr>
        <p:style>
          <a:lnRef idx="1">
            <a:schemeClr val="accent1"/>
          </a:lnRef>
          <a:fillRef idx="0">
            <a:schemeClr val="accent1"/>
          </a:fillRef>
          <a:effectRef idx="0">
            <a:schemeClr val="accent1"/>
          </a:effectRef>
          <a:fontRef idx="minor">
            <a:schemeClr val="tx1"/>
          </a:fontRef>
        </p:style>
      </p:cxnSp>
      <p:cxnSp>
        <p:nvCxnSpPr>
          <p:cNvPr id="40" name="Прямая соединительная линия 39">
            <a:extLst>
              <a:ext uri="{FF2B5EF4-FFF2-40B4-BE49-F238E27FC236}">
                <a16:creationId xmlns:a16="http://schemas.microsoft.com/office/drawing/2014/main" id="{7FF67D4A-11F2-4801-89D7-47BA765AE7C5}"/>
              </a:ext>
            </a:extLst>
          </p:cNvPr>
          <p:cNvCxnSpPr>
            <a:cxnSpLocks/>
          </p:cNvCxnSpPr>
          <p:nvPr/>
        </p:nvCxnSpPr>
        <p:spPr>
          <a:xfrm>
            <a:off x="2953408" y="2236193"/>
            <a:ext cx="1098330" cy="670588"/>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5" name="Прямая соединительная линия 44">
            <a:extLst>
              <a:ext uri="{FF2B5EF4-FFF2-40B4-BE49-F238E27FC236}">
                <a16:creationId xmlns:a16="http://schemas.microsoft.com/office/drawing/2014/main" id="{7651498D-4DA6-4D79-A57B-BA42CB5137DA}"/>
              </a:ext>
            </a:extLst>
          </p:cNvPr>
          <p:cNvCxnSpPr>
            <a:cxnSpLocks/>
          </p:cNvCxnSpPr>
          <p:nvPr/>
        </p:nvCxnSpPr>
        <p:spPr>
          <a:xfrm flipV="1">
            <a:off x="3524908" y="3831808"/>
            <a:ext cx="526830" cy="952793"/>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47" name="Прямая соединительная линия 46">
            <a:extLst>
              <a:ext uri="{FF2B5EF4-FFF2-40B4-BE49-F238E27FC236}">
                <a16:creationId xmlns:a16="http://schemas.microsoft.com/office/drawing/2014/main" id="{1939368E-D2E6-43F1-B3C8-9E09AE1BC8D2}"/>
              </a:ext>
            </a:extLst>
          </p:cNvPr>
          <p:cNvCxnSpPr>
            <a:cxnSpLocks/>
            <a:stCxn id="22" idx="3"/>
            <a:endCxn id="25" idx="1"/>
          </p:cNvCxnSpPr>
          <p:nvPr/>
        </p:nvCxnSpPr>
        <p:spPr>
          <a:xfrm>
            <a:off x="5276195" y="3364358"/>
            <a:ext cx="914396" cy="543911"/>
          </a:xfrm>
          <a:prstGeom prst="line">
            <a:avLst/>
          </a:prstGeom>
          <a:ln w="38100">
            <a:solidFill>
              <a:srgbClr val="0070C0"/>
            </a:solidFill>
          </a:ln>
        </p:spPr>
        <p:style>
          <a:lnRef idx="1">
            <a:schemeClr val="accent1"/>
          </a:lnRef>
          <a:fillRef idx="0">
            <a:schemeClr val="accent1"/>
          </a:fillRef>
          <a:effectRef idx="0">
            <a:schemeClr val="accent1"/>
          </a:effectRef>
          <a:fontRef idx="minor">
            <a:schemeClr val="tx1"/>
          </a:fontRef>
        </p:style>
      </p:cxnSp>
      <p:sp>
        <p:nvSpPr>
          <p:cNvPr id="22" name="Блок-схема: альтернативный процесс 21">
            <a:extLst>
              <a:ext uri="{FF2B5EF4-FFF2-40B4-BE49-F238E27FC236}">
                <a16:creationId xmlns:a16="http://schemas.microsoft.com/office/drawing/2014/main" id="{A971142E-4C76-4291-95C0-80E1B51BD5C3}"/>
              </a:ext>
            </a:extLst>
          </p:cNvPr>
          <p:cNvSpPr/>
          <p:nvPr/>
        </p:nvSpPr>
        <p:spPr>
          <a:xfrm>
            <a:off x="3718036" y="2869143"/>
            <a:ext cx="1558159" cy="990430"/>
          </a:xfrm>
          <a:prstGeom prst="flowChartAlternateProcess">
            <a:avLst/>
          </a:prstGeom>
          <a:pattFill prst="wdUpDiag">
            <a:fgClr>
              <a:schemeClr val="bg1">
                <a:lumMod val="75000"/>
              </a:schemeClr>
            </a:fgClr>
            <a:bgClr>
              <a:schemeClr val="bg1"/>
            </a:bgClr>
          </a:patt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a:solidFill>
                  <a:schemeClr val="tx1"/>
                </a:solidFill>
              </a:rPr>
              <a:t>Сервер</a:t>
            </a:r>
          </a:p>
        </p:txBody>
      </p:sp>
      <p:sp>
        <p:nvSpPr>
          <p:cNvPr id="23" name="Блок-схема: альтернативный процесс 22">
            <a:extLst>
              <a:ext uri="{FF2B5EF4-FFF2-40B4-BE49-F238E27FC236}">
                <a16:creationId xmlns:a16="http://schemas.microsoft.com/office/drawing/2014/main" id="{823E1D0D-64EF-4315-81B1-5662ECAAF5A7}"/>
              </a:ext>
            </a:extLst>
          </p:cNvPr>
          <p:cNvSpPr/>
          <p:nvPr/>
        </p:nvSpPr>
        <p:spPr>
          <a:xfrm>
            <a:off x="1202121" y="1250846"/>
            <a:ext cx="1751287" cy="1087821"/>
          </a:xfrm>
          <a:prstGeom prst="flowChartAlternateProcess">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a:solidFill>
                  <a:schemeClr val="tx1"/>
                </a:solidFill>
              </a:rPr>
              <a:t>Клиент 1</a:t>
            </a:r>
          </a:p>
        </p:txBody>
      </p:sp>
      <p:sp>
        <p:nvSpPr>
          <p:cNvPr id="24" name="Блок-схема: альтернативный процесс 23">
            <a:extLst>
              <a:ext uri="{FF2B5EF4-FFF2-40B4-BE49-F238E27FC236}">
                <a16:creationId xmlns:a16="http://schemas.microsoft.com/office/drawing/2014/main" id="{C09C7A01-AF91-47AF-850B-9854232EEC39}"/>
              </a:ext>
            </a:extLst>
          </p:cNvPr>
          <p:cNvSpPr/>
          <p:nvPr/>
        </p:nvSpPr>
        <p:spPr>
          <a:xfrm>
            <a:off x="1825515" y="4621807"/>
            <a:ext cx="1751287" cy="1087821"/>
          </a:xfrm>
          <a:prstGeom prst="flowChartAlternateProcess">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a:solidFill>
                  <a:schemeClr val="tx1"/>
                </a:solidFill>
              </a:rPr>
              <a:t>Клиент 2</a:t>
            </a:r>
          </a:p>
        </p:txBody>
      </p:sp>
      <p:sp>
        <p:nvSpPr>
          <p:cNvPr id="25" name="Блок-схема: альтернативный процесс 24">
            <a:extLst>
              <a:ext uri="{FF2B5EF4-FFF2-40B4-BE49-F238E27FC236}">
                <a16:creationId xmlns:a16="http://schemas.microsoft.com/office/drawing/2014/main" id="{27F2246C-591C-49B1-BD13-2E5A01B40AB4}"/>
              </a:ext>
            </a:extLst>
          </p:cNvPr>
          <p:cNvSpPr/>
          <p:nvPr/>
        </p:nvSpPr>
        <p:spPr>
          <a:xfrm>
            <a:off x="6190591" y="3364358"/>
            <a:ext cx="1751287" cy="1087821"/>
          </a:xfrm>
          <a:prstGeom prst="flowChartAlternateProcess">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3200" dirty="0">
                <a:solidFill>
                  <a:schemeClr val="tx1"/>
                </a:solidFill>
              </a:rPr>
              <a:t>Клиент 3</a:t>
            </a:r>
          </a:p>
        </p:txBody>
      </p:sp>
    </p:spTree>
    <p:extLst>
      <p:ext uri="{BB962C8B-B14F-4D97-AF65-F5344CB8AC3E}">
        <p14:creationId xmlns:p14="http://schemas.microsoft.com/office/powerpoint/2010/main" val="1847677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fade">
                                      <p:cBhvr>
                                        <p:cTn id="15" dur="500"/>
                                        <p:tgtEl>
                                          <p:spTgt spid="25"/>
                                        </p:tgtEl>
                                      </p:cBhvr>
                                    </p:animEffect>
                                  </p:childTnLst>
                                </p:cTn>
                              </p:par>
                            </p:childTnLst>
                          </p:cTn>
                        </p:par>
                        <p:par>
                          <p:cTn id="16" fill="hold">
                            <p:stCondLst>
                              <p:cond delay="1500"/>
                            </p:stCondLst>
                            <p:childTnLst>
                              <p:par>
                                <p:cTn id="17" presetID="10" presetClass="entr" presetSubtype="0" fill="hold" nodeType="afterEffect">
                                  <p:stCondLst>
                                    <p:cond delay="500"/>
                                  </p:stCondLst>
                                  <p:childTnLst>
                                    <p:set>
                                      <p:cBhvr>
                                        <p:cTn id="18" dur="1" fill="hold">
                                          <p:stCondLst>
                                            <p:cond delay="0"/>
                                          </p:stCondLst>
                                        </p:cTn>
                                        <p:tgtEl>
                                          <p:spTgt spid="27"/>
                                        </p:tgtEl>
                                        <p:attrNameLst>
                                          <p:attrName>style.visibility</p:attrName>
                                        </p:attrNameLst>
                                      </p:cBhvr>
                                      <p:to>
                                        <p:strVal val="visible"/>
                                      </p:to>
                                    </p:set>
                                    <p:animEffect transition="in" filter="fade">
                                      <p:cBhvr>
                                        <p:cTn id="19" dur="500"/>
                                        <p:tgtEl>
                                          <p:spTgt spid="27"/>
                                        </p:tgtEl>
                                      </p:cBhvr>
                                    </p:animEffect>
                                  </p:childTnLst>
                                </p:cTn>
                              </p:par>
                            </p:childTnLst>
                          </p:cTn>
                        </p:par>
                        <p:par>
                          <p:cTn id="20" fill="hold">
                            <p:stCondLst>
                              <p:cond delay="2500"/>
                            </p:stCondLst>
                            <p:childTnLst>
                              <p:par>
                                <p:cTn id="21" presetID="10" presetClass="entr" presetSubtype="0" fill="hold" nodeType="afterEffect">
                                  <p:stCondLst>
                                    <p:cond delay="0"/>
                                  </p:stCondLst>
                                  <p:childTnLst>
                                    <p:set>
                                      <p:cBhvr>
                                        <p:cTn id="22" dur="1" fill="hold">
                                          <p:stCondLst>
                                            <p:cond delay="0"/>
                                          </p:stCondLst>
                                        </p:cTn>
                                        <p:tgtEl>
                                          <p:spTgt spid="31"/>
                                        </p:tgtEl>
                                        <p:attrNameLst>
                                          <p:attrName>style.visibility</p:attrName>
                                        </p:attrNameLst>
                                      </p:cBhvr>
                                      <p:to>
                                        <p:strVal val="visible"/>
                                      </p:to>
                                    </p:set>
                                    <p:animEffect transition="in" filter="fade">
                                      <p:cBhvr>
                                        <p:cTn id="23" dur="500"/>
                                        <p:tgtEl>
                                          <p:spTgt spid="31"/>
                                        </p:tgtEl>
                                      </p:cBhvr>
                                    </p:animEffect>
                                  </p:childTnLst>
                                </p:cTn>
                              </p:par>
                            </p:childTnLst>
                          </p:cTn>
                        </p:par>
                        <p:par>
                          <p:cTn id="24" fill="hold">
                            <p:stCondLst>
                              <p:cond delay="3000"/>
                            </p:stCondLst>
                            <p:childTnLst>
                              <p:par>
                                <p:cTn id="25" presetID="10" presetClass="entr" presetSubtype="0" fill="hold" nodeType="after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500"/>
                                        <p:tgtEl>
                                          <p:spTgt spid="29"/>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circle(in)">
                                      <p:cBhvr>
                                        <p:cTn id="32" dur="2000"/>
                                        <p:tgtEl>
                                          <p:spTgt spid="22"/>
                                        </p:tgtEl>
                                      </p:cBhvr>
                                    </p:animEffect>
                                  </p:childTnLst>
                                </p:cTn>
                              </p:par>
                            </p:childTnLst>
                          </p:cTn>
                        </p:par>
                        <p:par>
                          <p:cTn id="33" fill="hold">
                            <p:stCondLst>
                              <p:cond delay="2000"/>
                            </p:stCondLst>
                            <p:childTnLst>
                              <p:par>
                                <p:cTn id="34" presetID="6" presetClass="entr" presetSubtype="32" fill="hold" nodeType="afterEffect">
                                  <p:stCondLst>
                                    <p:cond delay="0"/>
                                  </p:stCondLst>
                                  <p:childTnLst>
                                    <p:set>
                                      <p:cBhvr>
                                        <p:cTn id="35" dur="1" fill="hold">
                                          <p:stCondLst>
                                            <p:cond delay="0"/>
                                          </p:stCondLst>
                                        </p:cTn>
                                        <p:tgtEl>
                                          <p:spTgt spid="40"/>
                                        </p:tgtEl>
                                        <p:attrNameLst>
                                          <p:attrName>style.visibility</p:attrName>
                                        </p:attrNameLst>
                                      </p:cBhvr>
                                      <p:to>
                                        <p:strVal val="visible"/>
                                      </p:to>
                                    </p:set>
                                    <p:animEffect transition="in" filter="circle(out)">
                                      <p:cBhvr>
                                        <p:cTn id="36" dur="2000"/>
                                        <p:tgtEl>
                                          <p:spTgt spid="40"/>
                                        </p:tgtEl>
                                      </p:cBhvr>
                                    </p:animEffect>
                                  </p:childTnLst>
                                </p:cTn>
                              </p:par>
                              <p:par>
                                <p:cTn id="37" presetID="6" presetClass="entr" presetSubtype="32" fill="hold" nodeType="withEffect">
                                  <p:stCondLst>
                                    <p:cond delay="0"/>
                                  </p:stCondLst>
                                  <p:childTnLst>
                                    <p:set>
                                      <p:cBhvr>
                                        <p:cTn id="38" dur="1" fill="hold">
                                          <p:stCondLst>
                                            <p:cond delay="0"/>
                                          </p:stCondLst>
                                        </p:cTn>
                                        <p:tgtEl>
                                          <p:spTgt spid="45"/>
                                        </p:tgtEl>
                                        <p:attrNameLst>
                                          <p:attrName>style.visibility</p:attrName>
                                        </p:attrNameLst>
                                      </p:cBhvr>
                                      <p:to>
                                        <p:strVal val="visible"/>
                                      </p:to>
                                    </p:set>
                                    <p:animEffect transition="in" filter="circle(out)">
                                      <p:cBhvr>
                                        <p:cTn id="39" dur="2000"/>
                                        <p:tgtEl>
                                          <p:spTgt spid="45"/>
                                        </p:tgtEl>
                                      </p:cBhvr>
                                    </p:animEffect>
                                  </p:childTnLst>
                                </p:cTn>
                              </p:par>
                              <p:par>
                                <p:cTn id="40" presetID="6" presetClass="entr" presetSubtype="32" fill="hold" nodeType="with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circle(out)">
                                      <p:cBhvr>
                                        <p:cTn id="42" dur="20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422</TotalTime>
  <Words>25</Words>
  <Application>Microsoft Office PowerPoint</Application>
  <PresentationFormat>Экран (4:3)</PresentationFormat>
  <Paragraphs>15</Paragraphs>
  <Slides>3</Slides>
  <Notes>2</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3</vt:i4>
      </vt:variant>
    </vt:vector>
  </HeadingPairs>
  <TitlesOfParts>
    <vt:vector size="8" baseType="lpstr">
      <vt:lpstr>Arial</vt:lpstr>
      <vt:lpstr>Calibri</vt:lpstr>
      <vt:lpstr>Georgia</vt:lpstr>
      <vt:lpstr>Tw Cen MT</vt:lpstr>
      <vt:lpstr>Тема Office</vt:lpstr>
      <vt:lpstr>«Проект MTVR»</vt:lpstr>
      <vt:lpstr>Задачи:</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user</dc:creator>
  <cp:lastModifiedBy>user</cp:lastModifiedBy>
  <cp:revision>67</cp:revision>
  <dcterms:created xsi:type="dcterms:W3CDTF">2019-04-22T21:59:11Z</dcterms:created>
  <dcterms:modified xsi:type="dcterms:W3CDTF">2020-07-19T19:51:54Z</dcterms:modified>
</cp:coreProperties>
</file>