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7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E20FF-6621-4A31-9E5D-095EFDCF5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436EA1B-EB96-4A98-A94D-5E748149C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999DBB4-8D83-474B-BD55-683F00508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21159C-B814-47E0-B9C9-23170351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A6C04-E602-406A-9BF8-435863C0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9851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86851-3B05-4AC5-8083-C38DF2387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951BF7-1BF5-4FCB-8C75-F6ED7EAEE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A73CB2-7DDC-4158-931A-F8922B141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774BF3-1E78-442B-A423-E28F0C9B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E50B81-AE0D-442F-8012-5AB3631F0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039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26DB67D0-82CB-432E-B32E-62F7E6E405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AC2445-70A6-4444-BB6C-F24D0EEF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0D3CDE-97C9-4427-9457-BB3AA73F2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E5E59F5-CE31-456B-82DB-D26D1819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4D75D0-99E4-4F1E-AB70-CD8FDA38D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76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134702-8DE0-41C0-BBFA-2F3EEF1A5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77E038-F59F-436A-8216-E129DD104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7263C0-EF3C-42AC-82D5-2FA64CE1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578960-68C4-4903-A621-7B18F390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A5F52C-1E07-4DCE-BCCB-6EBE2FB6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367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26ECD-E23B-4271-A888-19A80339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D6330-B9A1-40D4-8C2B-EB4494268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78C9BF-FBB5-4B96-A831-8DEF6ABF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32EFC3-22B9-4737-8369-926EDD4D2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C3E858-D779-42D3-9FA7-D932C8A83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56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396A1D-EAA2-4E32-9C0D-FC420ADF3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E17A54-7F29-40A5-B60C-A715F05E3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F6E6D5-3ED6-4007-BB41-8B2AAD50DB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57C991-2E0D-43D9-AEB0-6D988723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6A9C05-9405-46BE-B24C-503997F6E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DCD7106-B627-4E33-850E-79C609A83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7019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87F568-B23A-42F0-A109-C50C5BDC1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26FD01-50D9-44DF-A58A-EB2C5CCE2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D0F670-69B0-4185-8A19-8C524867C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886512-0D9C-492D-B24F-8BE5EA2C5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934E693-B3EE-4668-92CB-0BD60DA92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686FA0-53B5-44DE-BD23-EC0383445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74EFCBF-BB23-4BFD-A013-E7DF1D6F4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BB82B36-E523-4E9C-87E1-4582FF51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012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05FD4A-4B1F-4B5D-B0F2-300D058AE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0DC21BF-41F4-4634-91A7-434650FE1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7E88EEF-ECAB-427E-9004-24FBEB461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27DBE49-E17E-476D-8E4D-BB492BA3B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9706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B7C546A-6C74-460D-B6D4-C92041955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4812C8A-470E-47DF-8D60-3FF1B2E8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7CBF901-A8A0-401A-B8F4-532D648F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3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51B73-F2EC-4D5B-A5B7-640266284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8C0291-7FC7-4D38-99BD-145FF51F83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E0F449-3713-40E0-A0DC-FE22FA656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D979A56-2A67-417A-8BFC-ECEA704C5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E5C061-1739-4C5E-807C-523580F40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3BCA4E-4E23-44D4-BA25-4F0A1F38E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43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23AAAC-17A0-48CF-B616-E2758A66C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D0FBC13-BDE6-4732-8805-3C22D2C3E6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CC85B2-E6A5-48EC-8CF7-23BB5B13E2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9AE76-AA52-49C0-A35C-984316F5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7241582-E0B6-4EB7-9EB1-BD4910CC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960607-0CD4-41A5-93CB-F02E5E565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69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66424-CE94-4C93-9C5C-B16A1C430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F9475-2432-41B0-8FDB-B3792A055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57EC7A-267A-474F-90BE-1A4392435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D6B741-C848-45DE-9685-AE27B8B9FCC9}" type="datetimeFigureOut">
              <a:rPr lang="ru-RU" smtClean="0"/>
              <a:t>09.11.2020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E0611E-7C51-477B-AA9E-0E46509AA9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C7E35-7758-4696-B2F5-B5C79DDB2D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EDEF5-F523-44AC-AA6B-4B8145C6CE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885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F0625-F458-4C0C-B193-87D7F7E67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436219-44A8-49C6-9D66-132CB8DE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5259127"/>
            <a:ext cx="9144000" cy="91251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Стронций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A50B628-3913-4BD0-B31A-9CAB5CD89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17368" y1="22632" x2="25263" y2="14211"/>
                        <a14:foregroundMark x1="22105" y1="16316" x2="19474" y2="20526"/>
                        <a14:foregroundMark x1="23684" y1="13158" x2="23684" y2="13158"/>
                        <a14:foregroundMark x1="20526" y1="15789" x2="20526" y2="15789"/>
                        <a14:foregroundMark x1="16316" y1="21053" x2="26842" y2="11579"/>
                        <a14:foregroundMark x1="19474" y1="17368" x2="16842" y2="20526"/>
                        <a14:foregroundMark x1="17368" y1="17895" x2="21053" y2="1578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06089" y="-25263"/>
            <a:ext cx="2295251" cy="22952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7A2A91-6EA2-4DFF-AFE2-110BFA45F639}"/>
              </a:ext>
            </a:extLst>
          </p:cNvPr>
          <p:cNvSpPr txBox="1"/>
          <p:nvPr/>
        </p:nvSpPr>
        <p:spPr>
          <a:xfrm>
            <a:off x="6887120" y="238663"/>
            <a:ext cx="2256880" cy="2031325"/>
          </a:xfrm>
          <a:prstGeom prst="rect">
            <a:avLst/>
          </a:prstGeom>
          <a:noFill/>
          <a:scene3d>
            <a:camera prst="perspectiveRelaxedModerately" fov="6000000">
              <a:rot lat="0" lon="19199988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Стронций расположен в пятом периоде II группе главной (А) подгруппе Периодической таблицы.</a:t>
            </a:r>
          </a:p>
        </p:txBody>
      </p:sp>
    </p:spTree>
    <p:extLst>
      <p:ext uri="{BB962C8B-B14F-4D97-AF65-F5344CB8AC3E}">
        <p14:creationId xmlns:p14="http://schemas.microsoft.com/office/powerpoint/2010/main" val="252055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1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Электронное строение атома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846505"/>
            <a:ext cx="7915111" cy="14762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Относится к элементам s-семейства. Металл. Обозначение – </a:t>
            </a:r>
            <a:r>
              <a:rPr lang="ru-RU" dirty="0" err="1">
                <a:solidFill>
                  <a:schemeClr val="bg1"/>
                </a:solidFill>
              </a:rPr>
              <a:t>Sr</a:t>
            </a:r>
            <a:r>
              <a:rPr lang="ru-RU" dirty="0">
                <a:solidFill>
                  <a:schemeClr val="bg1"/>
                </a:solidFill>
              </a:rPr>
              <a:t>. Порядковый номер – 38. Относительная атомная масса – 87,62 </a:t>
            </a:r>
            <a:r>
              <a:rPr lang="ru-RU" dirty="0" err="1">
                <a:solidFill>
                  <a:schemeClr val="bg1"/>
                </a:solidFill>
              </a:rPr>
              <a:t>а.е.м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Атом стронция состоит из положительно заряженного ядра (+38), внутри которого есть 38 протонов и 50 нейтронов, а вокруг, по пяти орбитам движутся 38 электронов.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C5FEDD-1B42-4F8D-A7C4-B7D866563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524" b="94286" l="9346" r="94393">
                        <a14:foregroundMark x1="59813" y1="12381" x2="39252" y2="9524"/>
                        <a14:foregroundMark x1="86449" y1="31905" x2="90654" y2="46190"/>
                        <a14:foregroundMark x1="90654" y1="46190" x2="90654" y2="61429"/>
                        <a14:foregroundMark x1="90654" y1="61429" x2="90654" y2="61429"/>
                        <a14:foregroundMark x1="34579" y1="88095" x2="49065" y2="93810"/>
                        <a14:foregroundMark x1="49065" y1="93810" x2="64019" y2="90476"/>
                        <a14:foregroundMark x1="64019" y1="90476" x2="65421" y2="89048"/>
                        <a14:foregroundMark x1="46262" y1="92381" x2="51869" y2="94286"/>
                        <a14:foregroundMark x1="91589" y1="42857" x2="94393" y2="5333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4351" y="2761009"/>
            <a:ext cx="3312401" cy="3250487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F429C9CF-CA68-459B-B9D2-E8BD6B9156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32471"/>
            <a:ext cx="4677103" cy="452553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21485308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1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Физические свойства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641" y="846504"/>
            <a:ext cx="7915111" cy="2390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Стронций — мягкий серебристо-белый металл, обладает ковкостью и пластичностью, легко режется ножом.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Полиморфен — известны три его модификации. До 215 °С устойчива кубическая гранецентрированная модификация (α-</a:t>
            </a:r>
            <a:r>
              <a:rPr lang="ru-RU" dirty="0" err="1">
                <a:solidFill>
                  <a:schemeClr val="bg1"/>
                </a:solidFill>
              </a:rPr>
              <a:t>Sr</a:t>
            </a:r>
            <a:r>
              <a:rPr lang="ru-RU" dirty="0">
                <a:solidFill>
                  <a:schemeClr val="bg1"/>
                </a:solidFill>
              </a:rPr>
              <a:t>), между 215 и 605 °С — гексагональная (β-</a:t>
            </a:r>
            <a:r>
              <a:rPr lang="ru-RU" dirty="0" err="1">
                <a:solidFill>
                  <a:schemeClr val="bg1"/>
                </a:solidFill>
              </a:rPr>
              <a:t>Sr</a:t>
            </a:r>
            <a:r>
              <a:rPr lang="ru-RU" dirty="0">
                <a:solidFill>
                  <a:schemeClr val="bg1"/>
                </a:solidFill>
              </a:rPr>
              <a:t>), выше 605 °С — кубическая </a:t>
            </a:r>
            <a:r>
              <a:rPr lang="ru-RU" dirty="0" err="1">
                <a:solidFill>
                  <a:schemeClr val="bg1"/>
                </a:solidFill>
              </a:rPr>
              <a:t>объёмноцентрированная</a:t>
            </a:r>
            <a:r>
              <a:rPr lang="ru-RU" dirty="0">
                <a:solidFill>
                  <a:schemeClr val="bg1"/>
                </a:solidFill>
              </a:rPr>
              <a:t> модификация (γ-</a:t>
            </a:r>
            <a:r>
              <a:rPr lang="ru-RU" dirty="0" err="1">
                <a:solidFill>
                  <a:schemeClr val="bg1"/>
                </a:solidFill>
              </a:rPr>
              <a:t>Sr</a:t>
            </a:r>
            <a:r>
              <a:rPr lang="ru-RU" dirty="0">
                <a:solidFill>
                  <a:schemeClr val="bg1"/>
                </a:solidFill>
              </a:rPr>
              <a:t>).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Температура плавления: 768 °С, температура кипения: 1390 °С.</a:t>
            </a:r>
          </a:p>
        </p:txBody>
      </p:sp>
      <p:pic>
        <p:nvPicPr>
          <p:cNvPr id="7" name="Рисунок 6" descr="Изображение выглядит как объект&#10;&#10;Автоматически созданное описание">
            <a:extLst>
              <a:ext uri="{FF2B5EF4-FFF2-40B4-BE49-F238E27FC236}">
                <a16:creationId xmlns:a16="http://schemas.microsoft.com/office/drawing/2014/main" id="{65F000F4-0906-4676-B233-3393E73F67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3" y="3762703"/>
            <a:ext cx="9144553" cy="3095297"/>
          </a:xfrm>
          <a:prstGeom prst="rect">
            <a:avLst/>
          </a:prstGeo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41115719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1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Получение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2559" y="796582"/>
            <a:ext cx="8658883" cy="31053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Существуют три способа получения металлического стронция:</a:t>
            </a:r>
          </a:p>
          <a:p>
            <a:r>
              <a:rPr lang="ru-RU" dirty="0">
                <a:solidFill>
                  <a:schemeClr val="bg1"/>
                </a:solidFill>
              </a:rPr>
              <a:t>термическое разложение некоторых соединений;</a:t>
            </a:r>
          </a:p>
          <a:p>
            <a:r>
              <a:rPr lang="ru-RU" dirty="0">
                <a:solidFill>
                  <a:schemeClr val="bg1"/>
                </a:solidFill>
              </a:rPr>
              <a:t>электролиз;</a:t>
            </a:r>
          </a:p>
          <a:p>
            <a:r>
              <a:rPr lang="ru-RU" dirty="0">
                <a:solidFill>
                  <a:schemeClr val="bg1"/>
                </a:solidFill>
              </a:rPr>
              <a:t>восстановление оксида или хлорида.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Основным промышленным способом получения металлического стронция является термическое восстановление его оксида алюминием. Далее полученный стронций очищается возгонкой.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Электролитическое получение стронция электролизом расплава смеси SrCl</a:t>
            </a:r>
            <a:r>
              <a:rPr lang="ru-RU" sz="14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ru-RU" dirty="0" err="1">
                <a:solidFill>
                  <a:schemeClr val="bg1"/>
                </a:solidFill>
              </a:rPr>
              <a:t>NaCl</a:t>
            </a:r>
            <a:r>
              <a:rPr lang="ru-RU" dirty="0">
                <a:solidFill>
                  <a:schemeClr val="bg1"/>
                </a:solidFill>
              </a:rPr>
              <a:t> не получило широкого распространения из-за малого выхода по току и загрязнения стронция примесями.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термическом разложении гидрида или нитрида стронция образуется мелкодисперсный стронций, склонный к лёгкому воспламенению.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06C70461-4E3F-4172-9A6C-4CB73F75E548}"/>
              </a:ext>
            </a:extLst>
          </p:cNvPr>
          <p:cNvSpPr txBox="1">
            <a:spLocks/>
          </p:cNvSpPr>
          <p:nvPr/>
        </p:nvSpPr>
        <p:spPr>
          <a:xfrm>
            <a:off x="74393" y="3742109"/>
            <a:ext cx="7915111" cy="31053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3D357F3-C0C6-46E5-BE24-DC6D593CE86F}"/>
              </a:ext>
            </a:extLst>
          </p:cNvPr>
          <p:cNvSpPr txBox="1">
            <a:spLocks/>
          </p:cNvSpPr>
          <p:nvPr/>
        </p:nvSpPr>
        <p:spPr>
          <a:xfrm>
            <a:off x="242558" y="3825980"/>
            <a:ext cx="3552495" cy="2901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</a:rPr>
              <a:t>Два минерала – целестин (</a:t>
            </a:r>
            <a:r>
              <a:rPr lang="en-US" sz="1800" dirty="0">
                <a:solidFill>
                  <a:schemeClr val="bg1"/>
                </a:solidFill>
              </a:rPr>
              <a:t>SrSO</a:t>
            </a:r>
            <a:r>
              <a:rPr lang="en-US" sz="1400" dirty="0">
                <a:solidFill>
                  <a:schemeClr val="bg1"/>
                </a:solidFill>
              </a:rPr>
              <a:t>4</a:t>
            </a:r>
            <a:r>
              <a:rPr lang="ru-RU" sz="1800" dirty="0">
                <a:solidFill>
                  <a:schemeClr val="bg1"/>
                </a:solidFill>
              </a:rPr>
              <a:t>) и стронцианит (</a:t>
            </a:r>
            <a:r>
              <a:rPr lang="en-US" sz="1800" dirty="0">
                <a:solidFill>
                  <a:schemeClr val="bg1"/>
                </a:solidFill>
              </a:rPr>
              <a:t>SrCO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ru-RU" sz="1800" dirty="0">
                <a:solidFill>
                  <a:schemeClr val="bg1"/>
                </a:solidFill>
              </a:rPr>
              <a:t>) – имеют промышленное значение.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F7DDFF3-A624-41F8-9813-0F7716AC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42495"/>
            <a:ext cx="2286000" cy="1905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2B4C62E-3968-4859-A7B3-CCCB19DC3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366" y="4938371"/>
            <a:ext cx="2424608" cy="188305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24459E-CC7E-464A-A868-49E6C87F15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009" y="3937703"/>
            <a:ext cx="4719239" cy="267761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76623309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2" presetClass="entr" presetSubtype="2" decel="36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1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Химические свойства </a:t>
            </a:r>
            <a:r>
              <a:rPr lang="ru-RU" sz="2400" dirty="0">
                <a:solidFill>
                  <a:schemeClr val="bg1"/>
                </a:solidFill>
              </a:rPr>
              <a:t>1/2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846503"/>
            <a:ext cx="8849709" cy="510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Стронций в своих соединениях всегда проявляет валентность +2. По свойствам стронций близок к кальцию и барию, занимая промежуточное положение между ними.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электрохимическом ряду напряжений стронций находится среди наиболее активных металлов – его нормальный электродный потенциал равен −2,89 В. Энергично реагирует с водой, образуя гидроксид:</a:t>
            </a:r>
          </a:p>
          <a:p>
            <a:pPr marL="0" indent="0">
              <a:buNone/>
            </a:pPr>
            <a:r>
              <a:rPr lang="pt-BR" dirty="0">
                <a:solidFill>
                  <a:schemeClr val="bg1"/>
                </a:solidFill>
              </a:rPr>
              <a:t>Sr + 2H</a:t>
            </a:r>
            <a:r>
              <a:rPr lang="pt-BR" baseline="-25000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bg1"/>
                </a:solidFill>
              </a:rPr>
              <a:t>O = Sr(OH)</a:t>
            </a:r>
            <a:r>
              <a:rPr lang="pt-BR" baseline="-25000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bg1"/>
                </a:solidFill>
              </a:rPr>
              <a:t> + H</a:t>
            </a:r>
            <a:r>
              <a:rPr lang="pt-BR" baseline="-25000" dirty="0">
                <a:solidFill>
                  <a:schemeClr val="bg1"/>
                </a:solidFill>
              </a:rPr>
              <a:t>2</a:t>
            </a:r>
            <a:r>
              <a:rPr lang="pt-BR" dirty="0">
                <a:solidFill>
                  <a:schemeClr val="bg1"/>
                </a:solidFill>
              </a:rPr>
              <a:t>↑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Взаимодействует с кислотами, вытесняет тяжелые металлы из их солей. С концентрированными кислотами </a:t>
            </a:r>
            <a:r>
              <a:rPr lang="en-US" dirty="0">
                <a:solidFill>
                  <a:schemeClr val="bg1"/>
                </a:solidFill>
              </a:rPr>
              <a:t>(H</a:t>
            </a:r>
            <a:r>
              <a:rPr lang="en-US" baseline="-250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SO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HNO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en-US" dirty="0"/>
              <a:t> </a:t>
            </a:r>
            <a:r>
              <a:rPr lang="ru-RU" dirty="0">
                <a:solidFill>
                  <a:schemeClr val="bg1"/>
                </a:solidFill>
              </a:rPr>
              <a:t>реагирует слабо.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Металлический стронций быстро окисляется на воздухе</a:t>
            </a:r>
            <a:r>
              <a:rPr lang="en-US" dirty="0">
                <a:solidFill>
                  <a:schemeClr val="bg1"/>
                </a:solidFill>
              </a:rPr>
              <a:t> (</a:t>
            </a:r>
            <a:r>
              <a:rPr lang="ru-RU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Sr + O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2SrO)</a:t>
            </a:r>
            <a:r>
              <a:rPr lang="ru-RU" dirty="0">
                <a:solidFill>
                  <a:schemeClr val="bg1"/>
                </a:solidFill>
              </a:rPr>
              <a:t>, образуя желтоватую плёнку, в которой помимо оксида </a:t>
            </a:r>
            <a:r>
              <a:rPr lang="ru-RU" dirty="0" err="1">
                <a:solidFill>
                  <a:schemeClr val="bg1"/>
                </a:solidFill>
              </a:rPr>
              <a:t>SrO</a:t>
            </a:r>
            <a:r>
              <a:rPr lang="ru-RU" dirty="0">
                <a:solidFill>
                  <a:schemeClr val="bg1"/>
                </a:solidFill>
              </a:rPr>
              <a:t> всегда присутствуют пероксид SrO</a:t>
            </a:r>
            <a:r>
              <a:rPr lang="ru-RU" sz="14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и нитрид Sr</a:t>
            </a:r>
            <a:r>
              <a:rPr lang="ru-RU" sz="1400" dirty="0">
                <a:solidFill>
                  <a:schemeClr val="bg1"/>
                </a:solidFill>
              </a:rPr>
              <a:t>3</a:t>
            </a:r>
            <a:r>
              <a:rPr lang="ru-RU" dirty="0">
                <a:solidFill>
                  <a:schemeClr val="bg1"/>
                </a:solidFill>
              </a:rPr>
              <a:t>N</a:t>
            </a:r>
            <a:r>
              <a:rPr lang="ru-RU" sz="14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. При нагревании на воздухе загорается, порошкообразный стронций на воздухе склонен к самовоспламенению.</a:t>
            </a:r>
          </a:p>
        </p:txBody>
      </p:sp>
    </p:spTree>
    <p:extLst>
      <p:ext uri="{BB962C8B-B14F-4D97-AF65-F5344CB8AC3E}">
        <p14:creationId xmlns:p14="http://schemas.microsoft.com/office/powerpoint/2010/main" val="2265460552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5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6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1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441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Химические свойства </a:t>
            </a:r>
            <a:r>
              <a:rPr lang="ru-RU" sz="2400" dirty="0">
                <a:solidFill>
                  <a:schemeClr val="bg1"/>
                </a:solidFill>
              </a:rPr>
              <a:t>2/2</a:t>
            </a:r>
            <a:endParaRPr lang="ru-RU" sz="36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846503"/>
            <a:ext cx="8849709" cy="51023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Энергично реагирует с неметаллами — серой, фосфором, галогенами.  Взаимодействует с водородом (выше 200</a:t>
            </a:r>
            <a:r>
              <a:rPr lang="ru-RU" baseline="30000" dirty="0">
                <a:solidFill>
                  <a:schemeClr val="bg1"/>
                </a:solidFill>
              </a:rPr>
              <a:t>о</a:t>
            </a:r>
            <a:r>
              <a:rPr lang="ru-RU" dirty="0">
                <a:solidFill>
                  <a:schemeClr val="bg1"/>
                </a:solidFill>
              </a:rPr>
              <a:t>С), азотом (выше 400</a:t>
            </a:r>
            <a:r>
              <a:rPr lang="ru-RU" baseline="30000" dirty="0">
                <a:solidFill>
                  <a:schemeClr val="bg1"/>
                </a:solidFill>
              </a:rPr>
              <a:t>о</a:t>
            </a:r>
            <a:r>
              <a:rPr lang="ru-RU" dirty="0">
                <a:solidFill>
                  <a:schemeClr val="bg1"/>
                </a:solidFill>
              </a:rPr>
              <a:t>С).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Sr + H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= SrH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3Sr + N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 → Sr</a:t>
            </a:r>
            <a:r>
              <a:rPr lang="en-US" sz="1400" dirty="0">
                <a:solidFill>
                  <a:schemeClr val="bg1"/>
                </a:solidFill>
              </a:rPr>
              <a:t>3</a:t>
            </a:r>
            <a:r>
              <a:rPr lang="en-US" dirty="0">
                <a:solidFill>
                  <a:schemeClr val="bg1"/>
                </a:solidFill>
              </a:rPr>
              <a:t>N</a:t>
            </a:r>
            <a:r>
              <a:rPr lang="en-US" sz="1400" dirty="0">
                <a:solidFill>
                  <a:schemeClr val="bg1"/>
                </a:solidFill>
              </a:rPr>
              <a:t>2</a:t>
            </a:r>
            <a:endParaRPr lang="ru-RU" sz="1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Практически не реагирует с щелочами.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При высоких температурах реагирует с CO2, образуя карбид: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5Sr + 2CO</a:t>
            </a:r>
            <a:r>
              <a:rPr lang="ru-RU" sz="14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= SrC</a:t>
            </a:r>
            <a:r>
              <a:rPr lang="ru-RU" sz="1400" dirty="0">
                <a:solidFill>
                  <a:schemeClr val="bg1"/>
                </a:solidFill>
              </a:rPr>
              <a:t>2</a:t>
            </a:r>
            <a:r>
              <a:rPr lang="ru-RU" dirty="0">
                <a:solidFill>
                  <a:schemeClr val="bg1"/>
                </a:solidFill>
              </a:rPr>
              <a:t> + 4SrO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Легкорастворимы</a:t>
            </a:r>
            <a:r>
              <a:rPr lang="ru-RU" dirty="0">
                <a:solidFill>
                  <a:schemeClr val="bg1"/>
                </a:solidFill>
              </a:rPr>
              <a:t> соли стронция с анионами </a:t>
            </a:r>
            <a:r>
              <a:rPr lang="en-US" dirty="0">
                <a:solidFill>
                  <a:schemeClr val="bg1"/>
                </a:solidFill>
              </a:rPr>
              <a:t>Cl</a:t>
            </a:r>
            <a:r>
              <a:rPr lang="en-US" baseline="30000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, I</a:t>
            </a:r>
            <a:r>
              <a:rPr lang="en-US" baseline="30000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, NO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baseline="30000" dirty="0">
                <a:solidFill>
                  <a:schemeClr val="bg1"/>
                </a:solidFill>
              </a:rPr>
              <a:t>-</a:t>
            </a:r>
            <a:r>
              <a:rPr lang="ru-RU" dirty="0">
                <a:solidFill>
                  <a:schemeClr val="bg1"/>
                </a:solidFill>
              </a:rPr>
              <a:t>. Соли с анионами </a:t>
            </a:r>
            <a:r>
              <a:rPr lang="en-US" dirty="0">
                <a:solidFill>
                  <a:schemeClr val="bg1"/>
                </a:solidFill>
              </a:rPr>
              <a:t>F</a:t>
            </a:r>
            <a:r>
              <a:rPr lang="en-US" baseline="30000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, SO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baseline="30000" dirty="0">
                <a:solidFill>
                  <a:schemeClr val="bg1"/>
                </a:solidFill>
              </a:rPr>
              <a:t>2-</a:t>
            </a:r>
            <a:r>
              <a:rPr lang="en-US" dirty="0">
                <a:solidFill>
                  <a:schemeClr val="bg1"/>
                </a:solidFill>
              </a:rPr>
              <a:t>, CO</a:t>
            </a:r>
            <a:r>
              <a:rPr lang="en-US" baseline="-25000" dirty="0">
                <a:solidFill>
                  <a:schemeClr val="bg1"/>
                </a:solidFill>
              </a:rPr>
              <a:t>3</a:t>
            </a:r>
            <a:r>
              <a:rPr lang="en-US" baseline="30000" dirty="0">
                <a:solidFill>
                  <a:schemeClr val="bg1"/>
                </a:solidFill>
              </a:rPr>
              <a:t>2-</a:t>
            </a:r>
            <a:r>
              <a:rPr lang="en-US" dirty="0">
                <a:solidFill>
                  <a:schemeClr val="bg1"/>
                </a:solidFill>
              </a:rPr>
              <a:t>, PO</a:t>
            </a:r>
            <a:r>
              <a:rPr lang="en-US" baseline="-25000" dirty="0">
                <a:solidFill>
                  <a:schemeClr val="bg1"/>
                </a:solidFill>
              </a:rPr>
              <a:t>4</a:t>
            </a:r>
            <a:r>
              <a:rPr lang="en-US" baseline="30000" dirty="0">
                <a:solidFill>
                  <a:schemeClr val="bg1"/>
                </a:solidFill>
              </a:rPr>
              <a:t>3-</a:t>
            </a:r>
            <a:r>
              <a:rPr lang="ru-RU" baseline="30000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малорастворимы</a:t>
            </a:r>
            <a:r>
              <a:rPr lang="ru-RU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15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6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3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7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E0FDF4-C65A-4DCF-B3E5-32C17393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6313"/>
          </a:xfrm>
          <a:prstGeom prst="rect">
            <a:avLst/>
          </a:prstGeom>
        </p:spPr>
      </p:pic>
      <p:pic>
        <p:nvPicPr>
          <p:cNvPr id="4" name="Объект 5">
            <a:extLst>
              <a:ext uri="{FF2B5EF4-FFF2-40B4-BE49-F238E27FC236}">
                <a16:creationId xmlns:a16="http://schemas.microsoft.com/office/drawing/2014/main" id="{6A7251D4-02FA-40D4-8A65-3A0B7BDE3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089AC-6D30-4252-9D03-F5E1EAB3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783"/>
            <a:ext cx="9144000" cy="80152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bg1"/>
                </a:solidFill>
              </a:rPr>
              <a:t>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6E92FD-A980-4005-95E6-C8E29E9AF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24" y="408544"/>
            <a:ext cx="9017876" cy="6850217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>
                <a:solidFill>
                  <a:schemeClr val="bg1"/>
                </a:solidFill>
              </a:rPr>
              <a:t>Металлургия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Стронций применяется для легирования меди и некоторых ее сплавов, для введения в аккумуляторные свинцовые сплавы, для </a:t>
            </a:r>
            <a:r>
              <a:rPr lang="ru-RU" dirty="0" err="1">
                <a:solidFill>
                  <a:schemeClr val="bg1"/>
                </a:solidFill>
              </a:rPr>
              <a:t>обессеривания</a:t>
            </a:r>
            <a:r>
              <a:rPr lang="ru-RU" dirty="0">
                <a:solidFill>
                  <a:schemeClr val="bg1"/>
                </a:solidFill>
              </a:rPr>
              <a:t> чугуна, меди и сталей.</a:t>
            </a:r>
          </a:p>
          <a:p>
            <a:r>
              <a:rPr lang="ru-RU" b="1" dirty="0">
                <a:solidFill>
                  <a:schemeClr val="bg1"/>
                </a:solidFill>
              </a:rPr>
              <a:t>Металлотермия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Стронций чистотой 99,99—99,999 % применяется для восстановления урана.</a:t>
            </a:r>
          </a:p>
          <a:p>
            <a:r>
              <a:rPr lang="ru-RU" b="1" dirty="0">
                <a:solidFill>
                  <a:schemeClr val="bg1"/>
                </a:solidFill>
              </a:rPr>
              <a:t>Магнитные материалы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Магнитотвердые ферриты стронция — широкоупотребительные материалы для производства постоянных магнитов.</a:t>
            </a:r>
          </a:p>
          <a:p>
            <a:r>
              <a:rPr lang="ru-RU" b="1" dirty="0">
                <a:solidFill>
                  <a:schemeClr val="bg1"/>
                </a:solidFill>
              </a:rPr>
              <a:t>Пиротехника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В пиротехнике применяются карбонат, нитрат, перхлорат стронция для окрашивания пламени в кирпично-красный цвет. Сплав магний-стронций обладает сильнейшими пирофорными свойствами и находит применение в пиротехнике для зажигательных и сигнальных составов.</a:t>
            </a:r>
          </a:p>
          <a:p>
            <a:r>
              <a:rPr lang="ru-RU" b="1" dirty="0">
                <a:solidFill>
                  <a:schemeClr val="bg1"/>
                </a:solidFill>
              </a:rPr>
              <a:t>Изотопы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Радиоактивный </a:t>
            </a:r>
            <a:r>
              <a:rPr lang="en-US" sz="2300" baseline="30000" dirty="0">
                <a:solidFill>
                  <a:schemeClr val="bg1"/>
                </a:solidFill>
              </a:rPr>
              <a:t>90</a:t>
            </a:r>
            <a:r>
              <a:rPr lang="en-US" sz="2300" dirty="0">
                <a:solidFill>
                  <a:schemeClr val="bg1"/>
                </a:solidFill>
              </a:rPr>
              <a:t>Sr</a:t>
            </a:r>
            <a:r>
              <a:rPr lang="ru-RU" dirty="0">
                <a:solidFill>
                  <a:schemeClr val="bg1"/>
                </a:solidFill>
              </a:rPr>
              <a:t> применяется в производстве радиоизотопных источников тока в виде </a:t>
            </a:r>
            <a:r>
              <a:rPr lang="ru-RU" dirty="0" err="1">
                <a:solidFill>
                  <a:schemeClr val="bg1"/>
                </a:solidFill>
              </a:rPr>
              <a:t>титаната</a:t>
            </a:r>
            <a:r>
              <a:rPr lang="ru-RU" dirty="0">
                <a:solidFill>
                  <a:schemeClr val="bg1"/>
                </a:solidFill>
              </a:rPr>
              <a:t> стронция.</a:t>
            </a:r>
          </a:p>
          <a:p>
            <a:r>
              <a:rPr lang="ru-RU" b="1" dirty="0" err="1">
                <a:solidFill>
                  <a:schemeClr val="bg1"/>
                </a:solidFill>
              </a:rPr>
              <a:t>Атомноводородная</a:t>
            </a:r>
            <a:r>
              <a:rPr lang="ru-RU" b="1" dirty="0">
                <a:solidFill>
                  <a:schemeClr val="bg1"/>
                </a:solidFill>
              </a:rPr>
              <a:t> энергетика</a:t>
            </a:r>
          </a:p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</a:rPr>
              <a:t>Уранат</a:t>
            </a:r>
            <a:r>
              <a:rPr lang="ru-RU" dirty="0">
                <a:solidFill>
                  <a:schemeClr val="bg1"/>
                </a:solidFill>
              </a:rPr>
              <a:t> стронция играет важную роль при получении водорода термохимическим способом, и в частности разрабатываются способы непосредственного деления ядер урана в составе </a:t>
            </a:r>
            <a:r>
              <a:rPr lang="ru-RU" dirty="0" err="1">
                <a:solidFill>
                  <a:schemeClr val="bg1"/>
                </a:solidFill>
              </a:rPr>
              <a:t>ураната</a:t>
            </a:r>
            <a:r>
              <a:rPr lang="ru-RU" dirty="0">
                <a:solidFill>
                  <a:schemeClr val="bg1"/>
                </a:solidFill>
              </a:rPr>
              <a:t> стронция для получения тепла при разложении воды на водород и кислород.</a:t>
            </a:r>
          </a:p>
          <a:p>
            <a:r>
              <a:rPr lang="ru-RU" b="1" dirty="0">
                <a:solidFill>
                  <a:schemeClr val="bg1"/>
                </a:solidFill>
              </a:rPr>
              <a:t>Высокотемпературная сверхпроводимость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Оксид стронция применяется в качестве компонента сверхпроводящих керамик.</a:t>
            </a:r>
          </a:p>
          <a:p>
            <a:r>
              <a:rPr lang="ru-RU" b="1" dirty="0">
                <a:solidFill>
                  <a:schemeClr val="bg1"/>
                </a:solidFill>
              </a:rPr>
              <a:t>Химические источники тока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Фторид стронция используется в качестве компонента твердотельных </a:t>
            </a:r>
            <a:r>
              <a:rPr lang="ru-RU" dirty="0" err="1">
                <a:solidFill>
                  <a:schemeClr val="bg1"/>
                </a:solidFill>
              </a:rPr>
              <a:t>фторионных</a:t>
            </a:r>
            <a:r>
              <a:rPr lang="ru-RU" dirty="0">
                <a:solidFill>
                  <a:schemeClr val="bg1"/>
                </a:solidFill>
              </a:rPr>
              <a:t> аккумуляторных батарей с громадной энергоемкостью и </a:t>
            </a:r>
            <a:r>
              <a:rPr lang="ru-RU" dirty="0" err="1">
                <a:solidFill>
                  <a:schemeClr val="bg1"/>
                </a:solidFill>
              </a:rPr>
              <a:t>энергоплотностью</a:t>
            </a:r>
            <a:r>
              <a:rPr lang="ru-RU" dirty="0">
                <a:solidFill>
                  <a:schemeClr val="bg1"/>
                </a:solidFill>
              </a:rPr>
              <a:t>. Сплавы стронция с оловом и свинцом применяются для отливки токоотводов аккумуляторных батарей. Сплавы стронций-кадмий для анодов гальванических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7528311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85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1000"/>
                            </p:stCondLst>
                            <p:childTnLst>
                              <p:par>
                                <p:cTn id="8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E0FDF4-C65A-4DCF-B3E5-32C173932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66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96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644</Words>
  <Application>Microsoft Office PowerPoint</Application>
  <PresentationFormat>Экран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Franklin Gothic Book</vt:lpstr>
      <vt:lpstr>Franklin Gothic Medium</vt:lpstr>
      <vt:lpstr>Тема Office</vt:lpstr>
      <vt:lpstr>Стронций</vt:lpstr>
      <vt:lpstr>Электронное строение атома</vt:lpstr>
      <vt:lpstr>Физические свойства</vt:lpstr>
      <vt:lpstr>Получение</vt:lpstr>
      <vt:lpstr>Химические свойства 1/2</vt:lpstr>
      <vt:lpstr>Химические свойства 2/2</vt:lpstr>
      <vt:lpstr>Применение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2019-05-13T20:31:02Z</dcterms:created>
  <dcterms:modified xsi:type="dcterms:W3CDTF">2020-11-09T17:51:34Z</dcterms:modified>
  <cp:contentStatus>Окончательное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</Properties>
</file>