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72" r:id="rId2"/>
    <p:sldId id="257" r:id="rId3"/>
    <p:sldId id="265" r:id="rId4"/>
    <p:sldId id="258" r:id="rId5"/>
    <p:sldId id="260" r:id="rId6"/>
    <p:sldId id="263" r:id="rId7"/>
    <p:sldId id="269" r:id="rId8"/>
    <p:sldId id="262" r:id="rId9"/>
    <p:sldId id="261" r:id="rId10"/>
    <p:sldId id="270" r:id="rId11"/>
    <p:sldId id="264" r:id="rId12"/>
    <p:sldId id="267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91" d="100"/>
          <a:sy n="91" d="100"/>
        </p:scale>
        <p:origin x="71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7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9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4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4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S9bXd7Bc7I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9C5B-094A-B648-9681-F2BDCCC5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4" y="1205037"/>
            <a:ext cx="9077588" cy="25413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Decentralized Government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Let’s create America’s Blockchain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93C91-1927-2B47-B23F-702B34F9F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trustless solution for exchanging data In the United States of America.</a:t>
            </a:r>
          </a:p>
        </p:txBody>
      </p:sp>
    </p:spTree>
    <p:extLst>
      <p:ext uri="{BB962C8B-B14F-4D97-AF65-F5344CB8AC3E}">
        <p14:creationId xmlns:p14="http://schemas.microsoft.com/office/powerpoint/2010/main" val="161924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3611-0105-4F4C-9AF4-CD05E868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8E19-6ABA-F749-9092-13A8DAAE3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076329" cy="4337894"/>
          </a:xfrm>
        </p:spPr>
        <p:txBody>
          <a:bodyPr>
            <a:noAutofit/>
          </a:bodyPr>
          <a:lstStyle/>
          <a:p>
            <a:r>
              <a:rPr lang="en-US" sz="3000" dirty="0"/>
              <a:t>People can own their data which is ensured by cryptography and not by legal a contract. </a:t>
            </a:r>
          </a:p>
          <a:p>
            <a:r>
              <a:rPr lang="en-US" sz="3000" dirty="0"/>
              <a:t>There is less opportunity for government corruptions and malpractices. </a:t>
            </a:r>
          </a:p>
          <a:p>
            <a:r>
              <a:rPr lang="en-US" sz="3000" dirty="0"/>
              <a:t>Enable decentralized commerce and interactions in the US as third parties cannot be trusted.</a:t>
            </a:r>
          </a:p>
        </p:txBody>
      </p:sp>
    </p:spTree>
    <p:extLst>
      <p:ext uri="{BB962C8B-B14F-4D97-AF65-F5344CB8AC3E}">
        <p14:creationId xmlns:p14="http://schemas.microsoft.com/office/powerpoint/2010/main" val="278031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DCBD-EDAB-6D48-B49D-E300F93F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Competitive Edges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67D3-A2C7-984C-B691-334C9B43C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3912845" cy="375267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Decentralized Identifiers are a new type of identifier that enables verifiable, decentralized digital identity.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https://www.w3.org/standards/history/did-core</a:t>
            </a:r>
          </a:p>
        </p:txBody>
      </p:sp>
      <p:sp>
        <p:nvSpPr>
          <p:cNvPr id="7" name="AutoShape 2" descr="&#10;DIDs and DID documents are recorded on a Verifiable Data Registry; DIDs resolve&#10;to DID documents; DIDs refer to DID subjects; a DID controller controls a DID&#10;document; DID URLs contains a DID; DID URLs dereferenced to DID document&#10;fragments or external resources.&#10;        ">
            <a:extLst>
              <a:ext uri="{FF2B5EF4-FFF2-40B4-BE49-F238E27FC236}">
                <a16:creationId xmlns:a16="http://schemas.microsoft.com/office/drawing/2014/main" id="{93A9A345-F554-0E4B-B933-6F7B74007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FD090264-05AE-C449-B8A9-8962AD41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90" y="2023864"/>
            <a:ext cx="6575124" cy="45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3947-64EA-8B4B-A47A-61894679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DMV 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B3D74-BAEC-A54A-B213-B47CDCCB09D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=tS9bXd7Bc7I&amp;ab_channel=</a:t>
            </a:r>
            <a:r>
              <a:rPr lang="en-US" dirty="0" err="1"/>
              <a:t>AlexAndrei</a:t>
            </a:r>
            <a:endParaRPr lang="en-US" dirty="0"/>
          </a:p>
        </p:txBody>
      </p:sp>
      <p:pic>
        <p:nvPicPr>
          <p:cNvPr id="8" name="Online Media 7" descr="Decentralized Gov DEMO">
            <a:hlinkClick r:id="" action="ppaction://media"/>
            <a:extLst>
              <a:ext uri="{FF2B5EF4-FFF2-40B4-BE49-F238E27FC236}">
                <a16:creationId xmlns:a16="http://schemas.microsoft.com/office/drawing/2014/main" id="{C87BF094-628F-F942-8B6C-873FC0DFB44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49743" y="1910275"/>
            <a:ext cx="7699232" cy="43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7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6CE7-5698-B64C-97FD-01F7AC9F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96FD-88E9-4D41-BD60-48506CD2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3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8530-8B6B-9F45-AF1A-A70847E5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problem: Centralization of power and centralized identity systems.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CB30-AA8A-4C4D-A740-6FDC8814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548856" cy="3650156"/>
          </a:xfrm>
        </p:spPr>
        <p:txBody>
          <a:bodyPr>
            <a:normAutofit/>
          </a:bodyPr>
          <a:lstStyle/>
          <a:p>
            <a:r>
              <a:rPr lang="en-US" sz="4000" dirty="0"/>
              <a:t>With the advent of technology governments are becoming less transparent, less efficiency. and more controlling. </a:t>
            </a:r>
          </a:p>
        </p:txBody>
      </p:sp>
    </p:spTree>
    <p:extLst>
      <p:ext uri="{BB962C8B-B14F-4D97-AF65-F5344CB8AC3E}">
        <p14:creationId xmlns:p14="http://schemas.microsoft.com/office/powerpoint/2010/main" val="116775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9B37-14D2-D747-BAF4-0353EC12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 currently manage identities and credentials.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604A-B886-374F-8CAB-9F1ED3EC4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the physical world, we use the physical credentials in our wallet to prove our identity.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CCB3F-0B24-4E49-977B-89BBA06404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physical credentials are issued by centralized authorities.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F724BA8-4057-0F4B-84A3-B99D7812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104" y="2879493"/>
            <a:ext cx="5313064" cy="345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9516-6BC3-1642-A5C4-638AF358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122D-EFED-7D4F-A549-8820835D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8486175" cy="3650155"/>
          </a:xfrm>
        </p:spPr>
        <p:txBody>
          <a:bodyPr>
            <a:normAutofit/>
          </a:bodyPr>
          <a:lstStyle/>
          <a:p>
            <a:r>
              <a:rPr lang="en-US" sz="4000" dirty="0"/>
              <a:t>Digital self sovereign identity infrastructure that allows people, companies and governments to interact with one another in a decentralized manner.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0C1157-8E5A-EF42-B53C-EA2D5EE25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127" y="1640946"/>
            <a:ext cx="1975938" cy="483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76B8-FB13-C54D-B76F-A228096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6F10-66E1-0943-A7D2-A7D83D57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076329" cy="4377626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Easy-to-use platform that creates, issues and manages verified credentials by different government entities.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Consumer facing mobile wallet application to interact with the different credentials.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1457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5E0F-35B9-A442-8F71-A890D368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3AC5-409F-B241-B39A-5F0CBDDE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Charge third party company fees to access public data in efficient ways. </a:t>
            </a:r>
          </a:p>
          <a:p>
            <a:pPr lvl="1"/>
            <a:r>
              <a:rPr lang="en-US" sz="2400" dirty="0"/>
              <a:t>Ex: The title insurance business pays to access public records of property and taxes via title plants. We can replace them with a public records blockchains.</a:t>
            </a:r>
          </a:p>
          <a:p>
            <a:r>
              <a:rPr lang="en-US" sz="2400" dirty="0"/>
              <a:t>Build enterprise software to integrate with the public blockchains.</a:t>
            </a:r>
          </a:p>
          <a:p>
            <a:pPr lvl="1"/>
            <a:r>
              <a:rPr lang="en-US" sz="2200" dirty="0"/>
              <a:t>Build PaaS(no code) that allows for companies to integrate seamlessly with the different blockchains. </a:t>
            </a:r>
          </a:p>
        </p:txBody>
      </p:sp>
    </p:spTree>
    <p:extLst>
      <p:ext uri="{BB962C8B-B14F-4D97-AF65-F5344CB8AC3E}">
        <p14:creationId xmlns:p14="http://schemas.microsoft.com/office/powerpoint/2010/main" val="389830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5EF7-FD0B-AB43-B47D-B8F668D9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 to be disrupted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0B90-7EE9-7B43-89B2-EC577E9F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076329" cy="2780943"/>
          </a:xfrm>
        </p:spPr>
        <p:txBody>
          <a:bodyPr>
            <a:normAutofit/>
          </a:bodyPr>
          <a:lstStyle/>
          <a:p>
            <a:r>
              <a:rPr lang="en-US" sz="4000" dirty="0"/>
              <a:t>Electronic signature ($70B)</a:t>
            </a:r>
          </a:p>
          <a:p>
            <a:r>
              <a:rPr lang="en-US" sz="4000" dirty="0"/>
              <a:t>Title insurance ($26B)</a:t>
            </a:r>
          </a:p>
          <a:p>
            <a:r>
              <a:rPr lang="en-US" sz="4000" dirty="0"/>
              <a:t>Document management ($7B)</a:t>
            </a:r>
          </a:p>
        </p:txBody>
      </p:sp>
    </p:spTree>
    <p:extLst>
      <p:ext uri="{BB962C8B-B14F-4D97-AF65-F5344CB8AC3E}">
        <p14:creationId xmlns:p14="http://schemas.microsoft.com/office/powerpoint/2010/main" val="222774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88CA-2C71-9B42-A594-3D14DC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initiatives worth mentioning.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D8F3-C472-1948-9342-DCC524C7C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449" y="2682140"/>
            <a:ext cx="3419905" cy="746860"/>
          </a:xfrm>
        </p:spPr>
        <p:txBody>
          <a:bodyPr/>
          <a:lstStyle/>
          <a:p>
            <a:r>
              <a:rPr lang="en-US" dirty="0"/>
              <a:t>Open Source Identity Blockchain</a:t>
            </a:r>
            <a:r>
              <a:rPr lang="en-US" baseline="30000" dirty="0"/>
              <a:t>1</a:t>
            </a:r>
            <a:r>
              <a:rPr lang="en-US" dirty="0"/>
              <a:t>.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723C6C3-FD45-F140-AE04-2CFB16E952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130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F8471-A0BE-F44C-B8E4-4B0009B83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8" b="15687"/>
          <a:stretch/>
        </p:blipFill>
        <p:spPr>
          <a:xfrm>
            <a:off x="1064449" y="2023864"/>
            <a:ext cx="3031353" cy="669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634CF-064B-AD4E-AAC4-2EE427D59E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38" b="30585"/>
          <a:stretch/>
        </p:blipFill>
        <p:spPr>
          <a:xfrm>
            <a:off x="4572224" y="2023864"/>
            <a:ext cx="2914822" cy="6727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9468C7-6B61-DF45-9FC2-2C5C95536B4E}"/>
              </a:ext>
            </a:extLst>
          </p:cNvPr>
          <p:cNvSpPr txBox="1">
            <a:spLocks/>
          </p:cNvSpPr>
          <p:nvPr/>
        </p:nvSpPr>
        <p:spPr>
          <a:xfrm>
            <a:off x="4319682" y="2682140"/>
            <a:ext cx="3419905" cy="74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world’s leading platform for verifiable credentials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D47600-0137-ED48-ACF7-991F2478EF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98" b="19794"/>
          <a:stretch/>
        </p:blipFill>
        <p:spPr>
          <a:xfrm>
            <a:off x="7926083" y="4112724"/>
            <a:ext cx="4000163" cy="74686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916D89-3BFE-1844-BB44-BAE8ED3223B9}"/>
              </a:ext>
            </a:extLst>
          </p:cNvPr>
          <p:cNvSpPr txBox="1">
            <a:spLocks/>
          </p:cNvSpPr>
          <p:nvPr/>
        </p:nvSpPr>
        <p:spPr>
          <a:xfrm>
            <a:off x="7911975" y="4933991"/>
            <a:ext cx="3419905" cy="74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Government that has a digital services for 1.3M people</a:t>
            </a:r>
            <a:r>
              <a:rPr lang="en-US" baseline="30000" dirty="0"/>
              <a:t>6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91ECED-D016-874E-9541-70EA7BB78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44" y="3761749"/>
            <a:ext cx="3031353" cy="1697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7F2B2E-B04D-A843-9D16-2440F637C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201" y="2023864"/>
            <a:ext cx="2278692" cy="70288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72EDA7-079C-1040-813D-1B2B0D121523}"/>
              </a:ext>
            </a:extLst>
          </p:cNvPr>
          <p:cNvSpPr txBox="1">
            <a:spLocks/>
          </p:cNvSpPr>
          <p:nvPr/>
        </p:nvSpPr>
        <p:spPr>
          <a:xfrm>
            <a:off x="7707648" y="2726744"/>
            <a:ext cx="3419905" cy="110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source SDK for implementing identity blockchains</a:t>
            </a:r>
            <a:r>
              <a:rPr lang="en-US" baseline="30000" dirty="0"/>
              <a:t>3</a:t>
            </a:r>
            <a:r>
              <a:rPr lang="en-US" dirty="0"/>
              <a:t>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6D3817-0472-5948-AB92-FD29F0C63BA6}"/>
              </a:ext>
            </a:extLst>
          </p:cNvPr>
          <p:cNvSpPr txBox="1">
            <a:spLocks/>
          </p:cNvSpPr>
          <p:nvPr/>
        </p:nvSpPr>
        <p:spPr>
          <a:xfrm>
            <a:off x="860122" y="5524982"/>
            <a:ext cx="3419905" cy="10642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Legislation that describes how to offer cross-country public services</a:t>
            </a:r>
            <a:r>
              <a:rPr lang="en-US" baseline="30000" dirty="0"/>
              <a:t>4</a:t>
            </a:r>
            <a:r>
              <a:rPr lang="en-US" dirty="0"/>
              <a:t>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693896-B514-784B-A1FC-B136BE7E4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0343" y="3821521"/>
            <a:ext cx="3860800" cy="1485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B2C106-D20A-1B40-B6AB-67B2E0EEA17B}"/>
              </a:ext>
            </a:extLst>
          </p:cNvPr>
          <p:cNvSpPr/>
          <p:nvPr/>
        </p:nvSpPr>
        <p:spPr>
          <a:xfrm>
            <a:off x="4165600" y="5082805"/>
            <a:ext cx="3860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British Columbia created a searchable directory of public, verifiable data issued by government authorities about businesses</a:t>
            </a:r>
            <a:r>
              <a:rPr lang="en-US" sz="2000" baseline="30000" dirty="0">
                <a:solidFill>
                  <a:schemeClr val="tx2"/>
                </a:solidFill>
              </a:rPr>
              <a:t>5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87892-9667-F548-ABDD-FAE95DC50EAE}"/>
              </a:ext>
            </a:extLst>
          </p:cNvPr>
          <p:cNvSpPr txBox="1"/>
          <p:nvPr/>
        </p:nvSpPr>
        <p:spPr>
          <a:xfrm>
            <a:off x="7958731" y="5842337"/>
            <a:ext cx="43268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 https://</a:t>
            </a:r>
            <a:r>
              <a:rPr lang="en-US" sz="1000" dirty="0" err="1"/>
              <a:t>sovrin.org</a:t>
            </a:r>
            <a:r>
              <a:rPr lang="en-US" sz="1000" dirty="0"/>
              <a:t>/</a:t>
            </a:r>
          </a:p>
          <a:p>
            <a:r>
              <a:rPr lang="en-US" sz="1000" dirty="0"/>
              <a:t>2 https://</a:t>
            </a:r>
            <a:r>
              <a:rPr lang="en-US" sz="1000" dirty="0" err="1"/>
              <a:t>www.evernym.com</a:t>
            </a:r>
            <a:r>
              <a:rPr lang="en-US" sz="1000" dirty="0"/>
              <a:t>/</a:t>
            </a:r>
          </a:p>
          <a:p>
            <a:r>
              <a:rPr lang="en-US" sz="1000" dirty="0"/>
              <a:t>3 https://</a:t>
            </a:r>
            <a:r>
              <a:rPr lang="en-US" sz="1000" dirty="0" err="1"/>
              <a:t>github.com</a:t>
            </a:r>
            <a:r>
              <a:rPr lang="en-US" sz="1000" dirty="0"/>
              <a:t>/</a:t>
            </a:r>
            <a:r>
              <a:rPr lang="en-US" sz="1000" dirty="0" err="1"/>
              <a:t>hyperledger</a:t>
            </a:r>
            <a:r>
              <a:rPr lang="en-US" sz="1000" dirty="0"/>
              <a:t>/</a:t>
            </a:r>
            <a:r>
              <a:rPr lang="en-US" sz="1000" dirty="0" err="1"/>
              <a:t>indy-node#about-indy-node</a:t>
            </a:r>
            <a:r>
              <a:rPr lang="en-US" sz="1000" dirty="0"/>
              <a:t> </a:t>
            </a:r>
          </a:p>
          <a:p>
            <a:r>
              <a:rPr lang="en-US" sz="1000" dirty="0"/>
              <a:t>4 https://</a:t>
            </a:r>
            <a:r>
              <a:rPr lang="en-US" sz="1000" dirty="0" err="1"/>
              <a:t>ec.europa.eu</a:t>
            </a:r>
            <a:r>
              <a:rPr lang="en-US" sz="1000" dirty="0"/>
              <a:t>/</a:t>
            </a:r>
            <a:r>
              <a:rPr lang="en-US" sz="1000" dirty="0" err="1"/>
              <a:t>cefdigital</a:t>
            </a:r>
            <a:r>
              <a:rPr lang="en-US" sz="1000" dirty="0"/>
              <a:t>/wiki/pages/</a:t>
            </a:r>
            <a:r>
              <a:rPr lang="en-US" sz="1000" dirty="0" err="1"/>
              <a:t>viewpage.action?pageId</a:t>
            </a:r>
            <a:r>
              <a:rPr lang="en-US" sz="1000" dirty="0"/>
              <a:t>=262505734</a:t>
            </a:r>
          </a:p>
          <a:p>
            <a:r>
              <a:rPr lang="en-US" sz="1000" dirty="0"/>
              <a:t>5 https://</a:t>
            </a:r>
            <a:r>
              <a:rPr lang="en-US" sz="1000" dirty="0" err="1"/>
              <a:t>orgbook.gov.bc.ca</a:t>
            </a:r>
            <a:r>
              <a:rPr lang="en-US" sz="1000" dirty="0"/>
              <a:t>/</a:t>
            </a:r>
            <a:r>
              <a:rPr lang="en-US" sz="1000" dirty="0" err="1"/>
              <a:t>en</a:t>
            </a:r>
            <a:r>
              <a:rPr lang="en-US" sz="1000" dirty="0"/>
              <a:t>/home</a:t>
            </a:r>
          </a:p>
          <a:p>
            <a:r>
              <a:rPr lang="en-US" sz="1000" dirty="0"/>
              <a:t>6 https://e-</a:t>
            </a:r>
            <a:r>
              <a:rPr lang="en-US" sz="1000" dirty="0" err="1"/>
              <a:t>estonia.com</a:t>
            </a:r>
            <a:r>
              <a:rPr lang="en-US" sz="1000" dirty="0"/>
              <a:t>/solutions/</a:t>
            </a:r>
          </a:p>
        </p:txBody>
      </p:sp>
    </p:spTree>
    <p:extLst>
      <p:ext uri="{BB962C8B-B14F-4D97-AF65-F5344CB8AC3E}">
        <p14:creationId xmlns:p14="http://schemas.microsoft.com/office/powerpoint/2010/main" val="407026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0CF0-F81D-2847-A3E9-594FB54B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8DF3-9B91-8849-B10E-BC619EDFB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076329" cy="2051893"/>
          </a:xfrm>
        </p:spPr>
        <p:txBody>
          <a:bodyPr>
            <a:normAutofit/>
          </a:bodyPr>
          <a:lstStyle/>
          <a:p>
            <a:r>
              <a:rPr lang="en-US" dirty="0"/>
              <a:t>The W3C DID working group finalized the DIDs V1.0 specification</a:t>
            </a:r>
            <a:r>
              <a:rPr lang="en-US" baseline="30000" dirty="0"/>
              <a:t>2</a:t>
            </a:r>
            <a:r>
              <a:rPr lang="en-US" dirty="0"/>
              <a:t>. (Aug 2021)</a:t>
            </a:r>
          </a:p>
          <a:p>
            <a:r>
              <a:rPr lang="en-US" dirty="0"/>
              <a:t>DHS is funding DIDs as replacements for social security identifiers</a:t>
            </a:r>
            <a:r>
              <a:rPr lang="en-US" baseline="30000" dirty="0"/>
              <a:t>1</a:t>
            </a:r>
            <a:r>
              <a:rPr lang="en-US" dirty="0"/>
              <a:t>. (Aug 2020)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Generation blockchains</a:t>
            </a:r>
            <a:r>
              <a:rPr lang="en-US" baseline="30000" dirty="0"/>
              <a:t>3</a:t>
            </a:r>
            <a:r>
              <a:rPr lang="en-US" dirty="0"/>
              <a:t> are getting critical mass. (Sept 2018) </a:t>
            </a:r>
          </a:p>
          <a:p>
            <a:r>
              <a:rPr lang="en-US" dirty="0"/>
              <a:t>Decentralized Public Key Infrastructure</a:t>
            </a:r>
            <a:r>
              <a:rPr lang="en-US" baseline="30000" dirty="0"/>
              <a:t>4</a:t>
            </a:r>
            <a:r>
              <a:rPr lang="en-US" dirty="0"/>
              <a:t>. (Dec 2015)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693F098-BFA2-024E-B410-8DC6ABDF8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205948"/>
            <a:ext cx="2375452" cy="237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6864E-9BF7-9342-9B09-CEFAAACB118A}"/>
              </a:ext>
            </a:extLst>
          </p:cNvPr>
          <p:cNvSpPr/>
          <p:nvPr/>
        </p:nvSpPr>
        <p:spPr>
          <a:xfrm>
            <a:off x="333632" y="5767608"/>
            <a:ext cx="738934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 https://</a:t>
            </a:r>
            <a:r>
              <a:rPr lang="en-US" sz="1100" dirty="0" err="1"/>
              <a:t>www.dhs.gov</a:t>
            </a:r>
            <a:r>
              <a:rPr lang="en-US" sz="1100" dirty="0"/>
              <a:t>/sites/default/files/publications/ssn_fraud_prevention_act_report_2020_final_08-21-2020_0.pdf</a:t>
            </a:r>
          </a:p>
          <a:p>
            <a:r>
              <a:rPr lang="en-US" sz="1100" dirty="0"/>
              <a:t>2 https://w3c-ccg.github.io/did-</a:t>
            </a:r>
            <a:r>
              <a:rPr lang="en-US" sz="1100" dirty="0" err="1"/>
              <a:t>wg</a:t>
            </a:r>
            <a:r>
              <a:rPr lang="en-US" sz="1100" dirty="0"/>
              <a:t>-charter/</a:t>
            </a:r>
          </a:p>
          <a:p>
            <a:r>
              <a:rPr lang="en-US" sz="1100" dirty="0"/>
              <a:t>3 https://</a:t>
            </a:r>
            <a:r>
              <a:rPr lang="en-US" sz="1100" dirty="0" err="1"/>
              <a:t>eprint.iacr.org</a:t>
            </a:r>
            <a:r>
              <a:rPr lang="en-US" sz="1100" dirty="0"/>
              <a:t>/2018/378.pdf</a:t>
            </a:r>
          </a:p>
          <a:p>
            <a:r>
              <a:rPr lang="en-US" sz="1100" dirty="0"/>
              <a:t>4 https://</a:t>
            </a:r>
            <a:r>
              <a:rPr lang="en-US" sz="1100" dirty="0" err="1"/>
              <a:t>danubetech.com</a:t>
            </a:r>
            <a:r>
              <a:rPr lang="en-US" sz="1100" dirty="0"/>
              <a:t>/download/</a:t>
            </a:r>
            <a:r>
              <a:rPr lang="en-US" sz="1100" dirty="0" err="1"/>
              <a:t>dpki.pdf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2434954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592</Words>
  <Application>Microsoft Macintosh PowerPoint</Application>
  <PresentationFormat>Widescreen</PresentationFormat>
  <Paragraphs>55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Goudy Old Style</vt:lpstr>
      <vt:lpstr>MarrakeshVTI</vt:lpstr>
      <vt:lpstr>Decentralized Government Let’s create America’s Blockchain Framework</vt:lpstr>
      <vt:lpstr>The problem: Centralization of power and centralized identity systems.</vt:lpstr>
      <vt:lpstr>How we currently manage identities and credentials.</vt:lpstr>
      <vt:lpstr>The solution</vt:lpstr>
      <vt:lpstr>The products</vt:lpstr>
      <vt:lpstr>How to make money</vt:lpstr>
      <vt:lpstr>Industries to be disrupted </vt:lpstr>
      <vt:lpstr>Current initiatives worth mentioning.</vt:lpstr>
      <vt:lpstr>Why Now?</vt:lpstr>
      <vt:lpstr>Why? </vt:lpstr>
      <vt:lpstr>Technical Competitive Edges</vt:lpstr>
      <vt:lpstr>DEMO - DMV USE CASE</vt:lpstr>
      <vt:lpstr>TEAM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Government  Let’s create America’s Blockchain Framework</dc:title>
  <dc:creator>Microsoft Office User</dc:creator>
  <cp:lastModifiedBy>Microsoft Office User</cp:lastModifiedBy>
  <cp:revision>8</cp:revision>
  <dcterms:created xsi:type="dcterms:W3CDTF">2021-09-12T22:46:46Z</dcterms:created>
  <dcterms:modified xsi:type="dcterms:W3CDTF">2021-09-14T15:05:06Z</dcterms:modified>
</cp:coreProperties>
</file>