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f216e5d9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f216e5d9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cb2444bd4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cb2444bd4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f216e5d9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f216e5d9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f216e5d9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f216e5d9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f216e5d9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f216e5d9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16e5d9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f216e5d9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f216e5d9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f216e5d9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f216e5d9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f216e5d9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f216e5d9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f216e5d9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f216e5d9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f216e5d9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fb105e324_0_1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fb105e324_0_1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f216e5d99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f216e5d99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216e5d99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216e5d99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f216e5d9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f216e5d9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f216e5d9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f216e5d9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f216e5d9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f216e5d9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f216e5d99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f216e5d99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f216e5d9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f216e5d9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f216e5d9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f216e5d9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f216e5d99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f216e5d99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f216e5d99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f216e5d99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f216e5d9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f216e5d9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f216e5d99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f216e5d9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f216e5d99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f216e5d99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f216e5d99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f216e5d99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f216e5d99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f216e5d99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f216e5d99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f216e5d99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f216e5d99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7f216e5d99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f216e5d99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f216e5d99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f216e5d99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f216e5d99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f216e5d99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7f216e5d99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f216e5d99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7f216e5d99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fb105e324_0_1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fb105e324_0_1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f216e5d99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7f216e5d99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f216e5d99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7f216e5d99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f216e5d99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7f216e5d99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f216e5d99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f216e5d99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f216e5d99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f216e5d99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f216e5d99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7f216e5d99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f216e5d99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f216e5d99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f216e5d99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f216e5d99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f216e5d99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f216e5d99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f216e5d99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f216e5d99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f216e5d9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f216e5d9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7f216e5d99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7f216e5d99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f216e5d99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f216e5d99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f216e5d99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7f216e5d99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f216e5d99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7f216e5d99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f216e5d99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7f216e5d99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7f216e5d99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7f216e5d99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7f216e5d99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7f216e5d99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7f216e5d99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7f216e5d99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7f216e5d99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7f216e5d99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7f216e5d99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7f216e5d99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f216e5d9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f216e5d9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7f216e5d99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7f216e5d99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f216e5d99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f216e5d99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7f216e5d99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7f216e5d99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216e5d99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216e5d99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7f216e5d99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7f216e5d99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f216e5d9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f216e5d9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f216e5d9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f216e5d9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f216e5d9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f216e5d9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7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JVM. JDT. JIT. GC.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27952" y="41366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Галкин Александр Сергеевич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2020 г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JVM. Состав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Classloader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Интерпретатор 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JIT-компилятор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Garbage Collector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К</a:t>
            </a:r>
            <a:r>
              <a:rPr lang="ru" sz="3000"/>
              <a:t>омпоненты управления потоками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JVM. Зачем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Отвечает за принцип “Write once, run anywhere”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Загружает файлы с байт-кодом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Исполняет байт-код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Загрузка классов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Loading - Поиск и загрузка байт-кода</a:t>
            </a:r>
            <a:endParaRPr b="1" i="1"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Linking - Связывание (линковка)</a:t>
            </a:r>
            <a:r>
              <a:rPr lang="ru" sz="3000"/>
              <a:t> 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I</a:t>
            </a:r>
            <a:r>
              <a:rPr lang="ru" sz="3000"/>
              <a:t>nitialization - </a:t>
            </a:r>
            <a:r>
              <a:rPr lang="ru" sz="3000"/>
              <a:t>Инициализация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Загрузка классов. Loading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С помощью </a:t>
            </a:r>
            <a:r>
              <a:rPr b="1" i="1" lang="ru" sz="3000"/>
              <a:t>ClassLoader</a:t>
            </a:r>
            <a:endParaRPr b="1" i="1"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Загружать надо абсолютно все классы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Загрузка ленивая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ClassLoader. Иерархия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333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i="1" lang="ru" sz="2400"/>
              <a:t>Bootstrap</a:t>
            </a:r>
            <a:r>
              <a:rPr lang="ru" sz="2400"/>
              <a:t> - базовый загрузчик (не проверяет классы)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i="1" lang="ru" sz="2400"/>
              <a:t>Extension</a:t>
            </a:r>
            <a:r>
              <a:rPr lang="ru" sz="2400"/>
              <a:t> - для загрузки классов при старте JVM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i="1" lang="ru" sz="2400"/>
              <a:t>System</a:t>
            </a:r>
            <a:r>
              <a:rPr lang="ru" sz="2400"/>
              <a:t> - основной загрузчик</a:t>
            </a:r>
            <a:endParaRPr sz="2400"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2675" y="1152475"/>
            <a:ext cx="5353050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Загрузка классов. Процесс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System cache</a:t>
            </a:r>
            <a:endParaRPr b="1" i="1"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Extension cache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Bootstrap cache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Bootstrap load -&gt; </a:t>
            </a:r>
            <a:r>
              <a:rPr lang="ru" sz="3000"/>
              <a:t>Bootstrap cache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Extension </a:t>
            </a:r>
            <a:r>
              <a:rPr lang="ru" sz="3000"/>
              <a:t>load -&gt; Extension cache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System </a:t>
            </a:r>
            <a:r>
              <a:rPr lang="ru" sz="3000"/>
              <a:t>load -&gt; System cache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Загрузка классов. Linking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i="1" lang="ru" sz="3000"/>
              <a:t>Verification</a:t>
            </a:r>
            <a:r>
              <a:rPr lang="ru" sz="3000"/>
              <a:t> - Проверка корректности (совместимость типов, переполнение стека)  </a:t>
            </a:r>
            <a:endParaRPr b="1" i="1"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i="1" lang="ru" sz="3000"/>
              <a:t>Preparation</a:t>
            </a:r>
            <a:r>
              <a:rPr lang="ru" sz="3000"/>
              <a:t> - выделение памяти под статические поля и инициализация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i="1" lang="ru" sz="3000"/>
              <a:t>R</a:t>
            </a:r>
            <a:r>
              <a:rPr b="1" i="1" lang="ru" sz="3000"/>
              <a:t>esolution</a:t>
            </a:r>
            <a:r>
              <a:rPr lang="ru" sz="3000"/>
              <a:t> - Преобразование символьных ссылок типов в прямые ссылки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Исполнение byte-code</a:t>
            </a:r>
            <a:r>
              <a:rPr lang="ru"/>
              <a:t> 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Интерпретация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Компиляция в машинный код 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JIT (Just-in-Time) компилирует код непосредственно перед исполнением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Компиляторы</a:t>
            </a:r>
            <a:r>
              <a:rPr lang="ru"/>
              <a:t> byte-code 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Не</a:t>
            </a:r>
            <a:r>
              <a:rPr lang="ru" sz="3000"/>
              <a:t> оптимизирующая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Простые оптимизирующие (Hotspot Client)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Сложные</a:t>
            </a:r>
            <a:r>
              <a:rPr lang="ru" sz="3000"/>
              <a:t> оптимизирующие (Hotspot Server)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JIT (Just-in-Time) компилирует код непосредственно перед исполнением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Статические, компилируют весь код сразу</a:t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HotSpot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Сначала работает как интерпретатор 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Компилирует “Горячий” код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Анализ происходит постоянно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Оптимизация происходит после анализа работы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Умеет перекомпилировать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Java. Платформа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78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Java Development Kit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ru" sz="2200"/>
              <a:t>JRE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ru" sz="2200"/>
              <a:t>JDT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Java Runtime Environment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ru" sz="2200"/>
              <a:t>Java virtual machine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ru" sz="2200"/>
              <a:t>Class libraries</a:t>
            </a:r>
            <a:endParaRPr sz="22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6950" y="1288575"/>
            <a:ext cx="4739150" cy="28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JMM</a:t>
            </a:r>
            <a:endParaRPr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Heap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GC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Code cache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class space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Symbol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Internal / other</a:t>
            </a:r>
            <a:endParaRPr sz="3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JMM</a:t>
            </a:r>
            <a:endParaRPr/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060" y="1017725"/>
            <a:ext cx="3933890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Java-heap. Теория о поколениях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4"/>
          <p:cNvSpPr txBox="1"/>
          <p:nvPr>
            <p:ph idx="1" type="body"/>
          </p:nvPr>
        </p:nvSpPr>
        <p:spPr>
          <a:xfrm>
            <a:off x="311700" y="1152475"/>
            <a:ext cx="453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Куча хранит объекты генерируемые программой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Теория о поколениях: В</a:t>
            </a:r>
            <a:r>
              <a:rPr lang="ru" sz="3000"/>
              <a:t>ероятность смерти как функция от возраста снижается очень быстро</a:t>
            </a:r>
            <a:endParaRPr sz="3000"/>
          </a:p>
        </p:txBody>
      </p:sp>
      <p:pic>
        <p:nvPicPr>
          <p:cNvPr id="187" name="Google Shape;18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295" y="1152475"/>
            <a:ext cx="409968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Java-heap. Временные объекты</a:t>
            </a:r>
            <a:endParaRPr/>
          </a:p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Локальные переменные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Итераторы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Боксинг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Прочие неявные объекты</a:t>
            </a:r>
            <a:endParaRPr sz="3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Java-heap. Временные объекты</a:t>
            </a:r>
            <a:endParaRPr/>
          </a:p>
        </p:txBody>
      </p:sp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Локальные переменные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Итераторы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Боксинг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Прочие неявные объекты</a:t>
            </a:r>
            <a:endParaRPr sz="3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Java-heap. Остальные объекты</a:t>
            </a:r>
            <a:endParaRPr/>
          </a:p>
        </p:txBody>
      </p:sp>
      <p:sp>
        <p:nvSpPr>
          <p:cNvPr id="205" name="Google Shape;20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Объекты для вычислений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Объекты, которые обычно создаются в самом начале и живут в течении всей работы программы</a:t>
            </a:r>
            <a:endParaRPr sz="3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Java-heap. Поколения</a:t>
            </a:r>
            <a:endParaRPr/>
          </a:p>
        </p:txBody>
      </p:sp>
      <p:sp>
        <p:nvSpPr>
          <p:cNvPr id="211" name="Google Shape;21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Young generation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Old generation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Minor GC (часто)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Full GC (редко)</a:t>
            </a:r>
            <a:endParaRPr sz="3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Garbage Collector</a:t>
            </a:r>
            <a:r>
              <a:rPr lang="ru"/>
              <a:t>. Параметры</a:t>
            </a:r>
            <a:endParaRPr/>
          </a:p>
        </p:txBody>
      </p:sp>
      <p:sp>
        <p:nvSpPr>
          <p:cNvPr id="217" name="Google Shape;21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Максимальное время остановки (Stop the world)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Пропускная способность (Время работы ко времени простоя)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Потребляемые ресурсы (Ресурсы процессора и памяти)</a:t>
            </a:r>
            <a:endParaRPr sz="3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Garbage Collector. Удаление объектов</a:t>
            </a:r>
            <a:endParaRPr/>
          </a:p>
        </p:txBody>
      </p:sp>
      <p:sp>
        <p:nvSpPr>
          <p:cNvPr id="223" name="Google Shape;22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Проходимся по всем ссылкам из стека и статических объектов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Пункт 1 + ссылки из долгоживущих объектов</a:t>
            </a:r>
            <a:endParaRPr sz="3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GC. java.lang.OutOfMemoryError</a:t>
            </a:r>
            <a:endParaRPr/>
          </a:p>
        </p:txBody>
      </p:sp>
      <p:sp>
        <p:nvSpPr>
          <p:cNvPr id="229" name="Google Shape;229;p41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Сборка занимает 98% времени и более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Сборка освобождает не более 2% памяти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Java. Платформа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78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088" y="1076678"/>
            <a:ext cx="5743810" cy="389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Garbage Collector. Основные вопросы</a:t>
            </a:r>
            <a:endParaRPr/>
          </a:p>
        </p:txBody>
      </p:sp>
      <p:sp>
        <p:nvSpPr>
          <p:cNvPr id="235" name="Google Shape;23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Количество регионов кучи, каково их назначение и размеры? Как эти размеры изменяются динамически?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Как устроен перевод объектов из младшего поколения в старшее?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Какие работы по сборке выполняются параллельно с программой, а какие приводят к ее остановке?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Как сборщик мусора подстраивается под параметры производительности? Каким из них отдает приоритет?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Какие существуют возможности по настройке сборщика?</a:t>
            </a: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Garbage Collector. Примеры</a:t>
            </a:r>
            <a:endParaRPr/>
          </a:p>
        </p:txBody>
      </p:sp>
      <p:sp>
        <p:nvSpPr>
          <p:cNvPr id="241" name="Google Shape;241;p43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Serial - Самый простой вариант для приложений с небольшим объемом данных и не требовательных к задержкам.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Parallel - Serial + добавляет параллелизм в некоторые операции, а также подстраивается под требуемые параметры производительности.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Concurrent Mark Sweep - Снижает максимальные задержки за счет частичной работы параллельно с основными потоками приложения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Garbage-First - Замена CMS для многопроцессорных серверов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Serial GC</a:t>
            </a:r>
            <a:endParaRPr/>
          </a:p>
        </p:txBody>
      </p:sp>
      <p:sp>
        <p:nvSpPr>
          <p:cNvPr id="247" name="Google Shape;247;p4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Последовательный, простой. Часто используется по умолчанию для старых компьютерах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Young (Eden, S0, S1)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Old (Tenured)</a:t>
            </a:r>
            <a:endParaRPr sz="2400"/>
          </a:p>
        </p:txBody>
      </p:sp>
      <p:pic>
        <p:nvPicPr>
          <p:cNvPr id="248" name="Google Shape;24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3043625"/>
            <a:ext cx="85725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Serial GC. Первая малая сборка</a:t>
            </a:r>
            <a:endParaRPr/>
          </a:p>
        </p:txBody>
      </p:sp>
      <p:sp>
        <p:nvSpPr>
          <p:cNvPr id="254" name="Google Shape;254;p45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55" name="Google Shape;25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650" y="1207350"/>
            <a:ext cx="7790699" cy="357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Serial GC. Вторая малая сборка</a:t>
            </a:r>
            <a:endParaRPr/>
          </a:p>
        </p:txBody>
      </p:sp>
      <p:sp>
        <p:nvSpPr>
          <p:cNvPr id="261" name="Google Shape;261;p4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62" name="Google Shape;26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1317150"/>
            <a:ext cx="857250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Serial GC. N-ая сборка</a:t>
            </a:r>
            <a:endParaRPr/>
          </a:p>
        </p:txBody>
      </p:sp>
      <p:sp>
        <p:nvSpPr>
          <p:cNvPr id="268" name="Google Shape;268;p47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69" name="Google Shape;26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1265175"/>
            <a:ext cx="857250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Serial GC. S0, S1</a:t>
            </a:r>
            <a:endParaRPr/>
          </a:p>
        </p:txBody>
      </p:sp>
      <p:sp>
        <p:nvSpPr>
          <p:cNvPr id="275" name="Google Shape;275;p48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Всегда дефрагментированная область памяти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Легче менять ссылки на перенесенные объекты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Указатель T от начала области S до конца всех корневых объектов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Старые объекты подменяются флагом и ссылкой на новый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R указатель от начала области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Проходит по объектам и переставляет ссылки или переставляет + копирует объекты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Когда R совпало с T - сборка окончена</a:t>
            </a:r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Serial GC. Полная сборка (Mark-Sweep-Compact)</a:t>
            </a:r>
            <a:endParaRPr/>
          </a:p>
        </p:txBody>
      </p:sp>
      <p:sp>
        <p:nvSpPr>
          <p:cNvPr id="281" name="Google Shape;281;p49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82" name="Google Shape;28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1336775"/>
            <a:ext cx="857250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Serial GC. Плюсы и минусы</a:t>
            </a:r>
            <a:endParaRPr/>
          </a:p>
        </p:txBody>
      </p:sp>
      <p:sp>
        <p:nvSpPr>
          <p:cNvPr id="288" name="Google Shape;288;p50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Любая очистка это STW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Очистка происходит в одном потоке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Можно настраивать только размеры регионов кучи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Требует мало ресурсов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Простота</a:t>
            </a:r>
            <a:endParaRPr sz="3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Parallel</a:t>
            </a:r>
            <a:r>
              <a:rPr lang="ru"/>
              <a:t> GC. Принципы</a:t>
            </a:r>
            <a:endParaRPr/>
          </a:p>
        </p:txBody>
      </p:sp>
      <p:sp>
        <p:nvSpPr>
          <p:cNvPr id="294" name="Google Shape;294;p51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Память устроена также, как в Serial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Очистка происходит в несколько потоков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Умеет подстраиваться под требуемые параметры производительности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Java. Процесс 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589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387" y="2169288"/>
            <a:ext cx="7799226" cy="17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Parallel GC. Многопоточности</a:t>
            </a:r>
            <a:endParaRPr/>
          </a:p>
        </p:txBody>
      </p:sp>
      <p:sp>
        <p:nvSpPr>
          <p:cNvPr id="300" name="Google Shape;300;p52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Я</a:t>
            </a:r>
            <a:r>
              <a:rPr lang="ru" sz="3000"/>
              <a:t>дер меньше либо равно 8 - количество потоков равно количество ядер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Я</a:t>
            </a:r>
            <a:r>
              <a:rPr lang="ru" sz="3000"/>
              <a:t>дер больше 8 - количество потоков равно количество ядер умножить на коэфф (⅝)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Малая сборка использует многопоточность при переносе в Tenured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Полная сборка использует многопоточность для фрагментации</a:t>
            </a:r>
            <a:endParaRPr sz="3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Parallel GC. Малая сборка</a:t>
            </a:r>
            <a:endParaRPr/>
          </a:p>
        </p:txBody>
      </p:sp>
      <p:sp>
        <p:nvSpPr>
          <p:cNvPr id="306" name="Google Shape;306;p53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307" name="Google Shape;30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1135525"/>
            <a:ext cx="85725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Parallel GC. Оптимизация</a:t>
            </a:r>
            <a:endParaRPr/>
          </a:p>
        </p:txBody>
      </p:sp>
      <p:sp>
        <p:nvSpPr>
          <p:cNvPr id="313" name="Google Shape;313;p5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Можно указать максимальное время сборки или величину пропускной способности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Не хватает времени -&gt; уменьшаем young gen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Не хватает пропускной способности -&gt; увеличиваем</a:t>
            </a:r>
            <a:r>
              <a:rPr lang="ru" sz="2400"/>
              <a:t> young gen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Для жестких требований верны следующие приоритеты: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ru" sz="2400"/>
              <a:t>Снижение максимальной паузы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ru" sz="2400"/>
              <a:t>Повышение пропускной способности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ru" sz="2400"/>
              <a:t>Минимализация используемой памяти</a:t>
            </a:r>
            <a:endParaRPr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Parallel GC. Плюсы и минусы</a:t>
            </a:r>
            <a:endParaRPr/>
          </a:p>
        </p:txBody>
      </p:sp>
      <p:sp>
        <p:nvSpPr>
          <p:cNvPr id="319" name="Google Shape;319;p55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Любая очистка это STW (меньше по времени, чем у Serial)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Фрагментация памяти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419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Автоматическая настройка под параметры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Выигрыш производительности на многоядерных системах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Простота</a:t>
            </a:r>
            <a:endParaRPr sz="3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CMS (Concurrent Mark Sweep)</a:t>
            </a:r>
            <a:r>
              <a:rPr lang="ru"/>
              <a:t>. Принципы</a:t>
            </a:r>
            <a:endParaRPr/>
          </a:p>
        </p:txBody>
      </p:sp>
      <p:sp>
        <p:nvSpPr>
          <p:cNvPr id="325" name="Google Shape;325;p5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Память устроена также, как в Serail 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Помечает живые и удаляет мертвые параллельно с работой программы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Малая сборка мусора такая же, как в Parallel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Major сборка затрагивает только old gen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Даже мертвый “</a:t>
            </a:r>
            <a:r>
              <a:rPr lang="ru" sz="3000"/>
              <a:t>молодой”</a:t>
            </a:r>
            <a:r>
              <a:rPr lang="ru" sz="3000"/>
              <a:t> объект может являться корнем “старого” объекта</a:t>
            </a:r>
            <a:endParaRPr sz="3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CMS. Major collection</a:t>
            </a:r>
            <a:endParaRPr/>
          </a:p>
        </p:txBody>
      </p:sp>
      <p:sp>
        <p:nvSpPr>
          <p:cNvPr id="331" name="Google Shape;331;p57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Сборка происходит в фоновом режиме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Остановка происходит для пометки объектов доступных из корней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После чего параллельно ищутся остальные живые объекты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Происходит еще одна остановка для повторного поиска живых объектов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Чистка</a:t>
            </a:r>
            <a:endParaRPr sz="3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CMS. Major collection</a:t>
            </a:r>
            <a:endParaRPr/>
          </a:p>
        </p:txBody>
      </p:sp>
      <p:sp>
        <p:nvSpPr>
          <p:cNvPr id="337" name="Google Shape;337;p58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338" name="Google Shape;33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50" y="1475138"/>
            <a:ext cx="8211501" cy="273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CMS. Замечания</a:t>
            </a:r>
            <a:endParaRPr/>
          </a:p>
        </p:txBody>
      </p:sp>
      <p:sp>
        <p:nvSpPr>
          <p:cNvPr id="344" name="Google Shape;344;p59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Чем ближе другу другу minor сборка и major, тем эффективнее major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Если сборщик не успевает очистить память, приложение останавливается и происходит последовательная сборка (concurrent mode failure) </a:t>
            </a:r>
            <a:endParaRPr sz="3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CMS. Плюсы и минусы</a:t>
            </a:r>
            <a:endParaRPr/>
          </a:p>
        </p:txBody>
      </p:sp>
      <p:sp>
        <p:nvSpPr>
          <p:cNvPr id="350" name="Google Shape;350;p60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Долгие паузы при сбое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Фрагментация памяти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Отъедает ресурсы у приложения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Короткие паузы в обычном режиме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Сам настраивается по аналогии с Parallel</a:t>
            </a:r>
            <a:endParaRPr sz="3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G1 (Garbage First)</a:t>
            </a:r>
            <a:r>
              <a:rPr lang="ru"/>
              <a:t>. Память</a:t>
            </a:r>
            <a:endParaRPr/>
          </a:p>
        </p:txBody>
      </p:sp>
      <p:sp>
        <p:nvSpPr>
          <p:cNvPr id="356" name="Google Shape;356;p61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Память делится на маленькие одинаковые кусочки (не более 2048) и могут менять тип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Громадные регионы для больших объектов за счет объединения маленьких</a:t>
            </a:r>
            <a:endParaRPr sz="3000"/>
          </a:p>
        </p:txBody>
      </p:sp>
      <p:pic>
        <p:nvPicPr>
          <p:cNvPr id="357" name="Google Shape;35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" y="3078900"/>
            <a:ext cx="87630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Java. Процесс. cmd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Компиляция: </a:t>
            </a:r>
            <a:r>
              <a:rPr b="1" i="1" lang="ru" sz="3000"/>
              <a:t>javac ByteCodeExample.java</a:t>
            </a:r>
            <a:r>
              <a:rPr lang="ru" sz="3000"/>
              <a:t> 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Человеко-читаемый byte-code:               </a:t>
            </a:r>
            <a:r>
              <a:rPr b="1" i="1" lang="ru" sz="3000"/>
              <a:t>javap -v</a:t>
            </a:r>
            <a:r>
              <a:rPr lang="ru" sz="3000"/>
              <a:t> </a:t>
            </a:r>
            <a:r>
              <a:rPr b="1" i="1" lang="ru" sz="3000"/>
              <a:t>ByteCodeExample.class</a:t>
            </a:r>
            <a:endParaRPr b="1" i="1"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Запуск приложения: </a:t>
            </a:r>
            <a:r>
              <a:rPr b="1" i="1" lang="ru" sz="3000"/>
              <a:t>java</a:t>
            </a:r>
            <a:r>
              <a:rPr lang="ru" sz="3000"/>
              <a:t> </a:t>
            </a:r>
            <a:r>
              <a:rPr b="1" i="1" lang="ru" sz="3000"/>
              <a:t>ByteCodeExample</a:t>
            </a:r>
            <a:endParaRPr sz="3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G1. Малая сборка</a:t>
            </a:r>
            <a:endParaRPr/>
          </a:p>
        </p:txBody>
      </p:sp>
      <p:sp>
        <p:nvSpPr>
          <p:cNvPr id="363" name="Google Shape;363;p62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Аналогично CMS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Чистятся не все регионы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В первую очередь самые “грязные”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Количество очищенных регионов зависит от доступного времени на сборку</a:t>
            </a:r>
            <a:endParaRPr sz="3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G1. Marking cycle</a:t>
            </a:r>
            <a:endParaRPr/>
          </a:p>
        </p:txBody>
      </p:sp>
      <p:sp>
        <p:nvSpPr>
          <p:cNvPr id="369" name="Google Shape;369;p63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Initial mark (STW + minor info)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Concurrent marking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Remark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Cleanup </a:t>
            </a:r>
            <a:endParaRPr sz="3000"/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ru" sz="3000"/>
              <a:t>Очистка вспомогательных структур учета ссылок на объекты (STW)</a:t>
            </a:r>
            <a:endParaRPr sz="3000"/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ru" sz="3000"/>
              <a:t>Поиск пустых регионов, для размещения новых объектов</a:t>
            </a:r>
            <a:endParaRPr sz="3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G1. Mixed сборка</a:t>
            </a:r>
            <a:endParaRPr/>
          </a:p>
        </p:txBody>
      </p:sp>
      <p:sp>
        <p:nvSpPr>
          <p:cNvPr id="375" name="Google Shape;375;p64"/>
          <p:cNvSpPr txBox="1"/>
          <p:nvPr>
            <p:ph idx="1" type="body"/>
          </p:nvPr>
        </p:nvSpPr>
        <p:spPr>
          <a:xfrm>
            <a:off x="311700" y="1017725"/>
            <a:ext cx="864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Marking cycle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Сборка младшего поколения + сборка старшего поколения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Количество сборок и количество регионов старшего поколения выбирается исходя из доступного времени сборки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При очищении </a:t>
            </a:r>
            <a:r>
              <a:rPr lang="ru" sz="3000"/>
              <a:t>памяти </a:t>
            </a:r>
            <a:r>
              <a:rPr lang="ru" sz="3000"/>
              <a:t>достаточного размера G1 переключается в режим малых сборок</a:t>
            </a:r>
            <a:endParaRPr sz="3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G1. Mixed cycle</a:t>
            </a:r>
            <a:endParaRPr/>
          </a:p>
        </p:txBody>
      </p:sp>
      <p:sp>
        <p:nvSpPr>
          <p:cNvPr id="381" name="Google Shape;381;p65"/>
          <p:cNvSpPr txBox="1"/>
          <p:nvPr>
            <p:ph idx="1" type="body"/>
          </p:nvPr>
        </p:nvSpPr>
        <p:spPr>
          <a:xfrm>
            <a:off x="311700" y="1017725"/>
            <a:ext cx="864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382" name="Google Shape;38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27" y="1207350"/>
            <a:ext cx="8398450" cy="36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G1. Замечания</a:t>
            </a:r>
            <a:endParaRPr/>
          </a:p>
        </p:txBody>
      </p:sp>
      <p:sp>
        <p:nvSpPr>
          <p:cNvPr id="388" name="Google Shape;388;p66"/>
          <p:cNvSpPr txBox="1"/>
          <p:nvPr>
            <p:ph idx="1" type="body"/>
          </p:nvPr>
        </p:nvSpPr>
        <p:spPr>
          <a:xfrm>
            <a:off x="311700" y="1017725"/>
            <a:ext cx="864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Может изменять количество регионов под заданную область памяти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Нет свободных регионов (allocation or evacuation failure) -&gt; STW + полная сборка по всей куче</a:t>
            </a:r>
            <a:endParaRPr sz="30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G1. Гиганты</a:t>
            </a:r>
            <a:endParaRPr/>
          </a:p>
        </p:txBody>
      </p:sp>
      <p:sp>
        <p:nvSpPr>
          <p:cNvPr id="394" name="Google Shape;394;p67"/>
          <p:cNvSpPr txBox="1"/>
          <p:nvPr>
            <p:ph idx="1" type="body"/>
          </p:nvPr>
        </p:nvSpPr>
        <p:spPr>
          <a:xfrm>
            <a:off x="311700" y="1017725"/>
            <a:ext cx="864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Любой объект больше половины региона является гигантом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Не перемещаются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Может удаляться в рамках Marking cycle или полной сборки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В регион больше никого не подселяют</a:t>
            </a:r>
            <a:endParaRPr sz="3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G1. Плюсы и минусы</a:t>
            </a:r>
            <a:endParaRPr/>
          </a:p>
        </p:txBody>
      </p:sp>
      <p:sp>
        <p:nvSpPr>
          <p:cNvPr id="400" name="Google Shape;400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Дефрагментирует память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Лучше распределяет сборки по времени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Меньше паузы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4191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Отъедает ресурсы у приложения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Пропускная способность по умолчанию в районе 90% (99% у parallel)</a:t>
            </a:r>
            <a:endParaRPr sz="3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JMM</a:t>
            </a:r>
            <a:endParaRPr/>
          </a:p>
        </p:txBody>
      </p:sp>
      <p:sp>
        <p:nvSpPr>
          <p:cNvPr id="406" name="Google Shape;406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Heap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GC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Code cache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class space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Symbol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Internal / other</a:t>
            </a:r>
            <a:endParaRPr sz="3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JMM. GC</a:t>
            </a:r>
            <a:endParaRPr/>
          </a:p>
        </p:txBody>
      </p:sp>
      <p:sp>
        <p:nvSpPr>
          <p:cNvPr id="412" name="Google Shape;412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13" name="Google Shape;41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450" y="1231625"/>
            <a:ext cx="6361076" cy="379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JMM. Class space</a:t>
            </a:r>
            <a:endParaRPr/>
          </a:p>
        </p:txBody>
      </p:sp>
      <p:sp>
        <p:nvSpPr>
          <p:cNvPr id="419" name="Google Shape;419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Metaspace</a:t>
            </a:r>
            <a:endParaRPr sz="3000"/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ru" sz="3000"/>
              <a:t>Методы</a:t>
            </a:r>
            <a:endParaRPr sz="3000"/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ru" sz="3000"/>
              <a:t>Constant pool</a:t>
            </a:r>
            <a:endParaRPr sz="3000"/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ru" sz="3000"/>
              <a:t>Символы</a:t>
            </a:r>
            <a:endParaRPr sz="3000"/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ru" sz="3000"/>
              <a:t>Аннотации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Compressed class space</a:t>
            </a:r>
            <a:endParaRPr sz="3000"/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ru" sz="3000"/>
              <a:t>Классы (адресация по 4 байта на класс)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Byte-code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Описан в class-файлах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Каждому java-классу (НЕ java-файлу) свой class-файл (</a:t>
            </a:r>
            <a:r>
              <a:rPr b="1" i="1" lang="ru" sz="3000"/>
              <a:t>.class</a:t>
            </a:r>
            <a:r>
              <a:rPr lang="ru" sz="3000"/>
              <a:t>)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Class-файлы описаны в бинарном формате</a:t>
            </a:r>
            <a:endParaRPr sz="30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JMM. Class metaspace</a:t>
            </a:r>
            <a:endParaRPr/>
          </a:p>
        </p:txBody>
      </p:sp>
      <p:sp>
        <p:nvSpPr>
          <p:cNvPr id="425" name="Google Shape;425;p72"/>
          <p:cNvSpPr txBox="1"/>
          <p:nvPr>
            <p:ph idx="1" type="body"/>
          </p:nvPr>
        </p:nvSpPr>
        <p:spPr>
          <a:xfrm>
            <a:off x="311700" y="4450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000"/>
              <a:t>used &lt;=capacity &lt;= </a:t>
            </a:r>
            <a:r>
              <a:rPr lang="ru" sz="3000" u="sng"/>
              <a:t>committed</a:t>
            </a:r>
            <a:r>
              <a:rPr lang="ru" sz="3000"/>
              <a:t> &lt;=reserved</a:t>
            </a:r>
            <a:endParaRPr sz="3000"/>
          </a:p>
        </p:txBody>
      </p:sp>
      <p:pic>
        <p:nvPicPr>
          <p:cNvPr id="426" name="Google Shape;42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712" y="1069925"/>
            <a:ext cx="6826575" cy="33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JMM. Code cache</a:t>
            </a:r>
            <a:endParaRPr/>
          </a:p>
        </p:txBody>
      </p:sp>
      <p:sp>
        <p:nvSpPr>
          <p:cNvPr id="432" name="Google Shape;432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Code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Арена компилятора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Если используется 2 компилятора, то размер codeCacheSize * 5</a:t>
            </a:r>
            <a:endParaRPr sz="30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JMM. Threads</a:t>
            </a:r>
            <a:endParaRPr/>
          </a:p>
        </p:txBody>
      </p:sp>
      <p:sp>
        <p:nvSpPr>
          <p:cNvPr id="438" name="Google Shape;438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Stack 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Требуют по 1Mb на поток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1000 потоков = 1 Gb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По факту тратится сильно меньше (Выделяется максимальное количество, когда либо используемое) 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Реально тратится меньше 150 Kb</a:t>
            </a:r>
            <a:endParaRPr sz="30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JMM. Symbols</a:t>
            </a:r>
            <a:endParaRPr/>
          </a:p>
        </p:txBody>
      </p:sp>
      <p:sp>
        <p:nvSpPr>
          <p:cNvPr id="444" name="Google Shape;444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Наименование полей, методов и тд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Уникальные строки</a:t>
            </a:r>
            <a:endParaRPr sz="30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JMM. Internal</a:t>
            </a:r>
            <a:endParaRPr/>
          </a:p>
        </p:txBody>
      </p:sp>
      <p:sp>
        <p:nvSpPr>
          <p:cNvPr id="450" name="Google Shape;450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Direct ByteBuffer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Освобождается автоматически после GC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ru" sz="3000"/>
              <a:t>Если память закончилась, руками вызывает GC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Class-файл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Магическое число, 4 байта: </a:t>
            </a:r>
            <a:r>
              <a:rPr b="1" i="1" lang="ru" sz="2400"/>
              <a:t>0xCAFEBABE</a:t>
            </a:r>
            <a:endParaRPr b="1" i="1"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Версия файла, 4 байта: Мажорная и минорная версия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Пул констант - таблица структур, представляющих строковые константы, имена классов, полей, и прочее, что есть в структуре файле. (1 байт на тэг, далее значение или ссылка)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Флаги доступ - Тип файла, доступы и модификаторы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This class - ссылка на запись в пуле констант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Super class - ссылка на запись в пуле констант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Class-файл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Интерфейсы - количество реализованных интерфейсов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Количество полей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Поля - тип, название (ссылка на пул констант)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Количество методов - без наследования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Методы - тип возвращаемого значения и аргументов,  количество слов для локальных переменных, максимальное количество слов стека, необходимых для стека операндов метода, таблицу исключений, байт-коды метода и таблица номеров строк.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Class-файл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Количество атрибутов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Атрибуты - различные атрибуты класса, например source file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