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289000e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289000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289000e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289000e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289000e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289000e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289000e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289000e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89000e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89000e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15ac1f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15ac1f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15ac1f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15ac1f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15ac1f5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15ac1f5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15ac1f5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15ac1f5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15ac1f5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15ac1f5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289000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289000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15ac1f5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15ac1f5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289000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289000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289000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289000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289000e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289000e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289000e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289000e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289000e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289000e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289000e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289000e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289000e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289000e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Коллекции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3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Галкин Александр Сергеевич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2021 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сложности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Говорят, что алгоритм константен, если время исполнения не зависит от размера данных: </a:t>
            </a:r>
            <a:r>
              <a:rPr b="1" i="1" lang="ru" sz="2200"/>
              <a:t>t(n) = O(1)</a:t>
            </a:r>
            <a:endParaRPr b="1"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Говорят, что алгоритм линеен, если время исполнения зависит от размера данных линейно: </a:t>
            </a:r>
            <a:r>
              <a:rPr b="1" i="1" lang="ru" sz="2200"/>
              <a:t>t(n) = O(n)</a:t>
            </a:r>
            <a:endParaRPr b="1"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Говорят, что алгоритм логарифмичен, если время исполнения зависит от размера данных пропорционально логарифму: </a:t>
            </a:r>
            <a:r>
              <a:rPr b="1" i="1" lang="ru" sz="2200"/>
              <a:t>t(n) = O(log(n))</a:t>
            </a:r>
            <a:endParaRPr b="1"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Говорят, что алгоритм квадратичен, если время исполнения зависит от размера данных квадратично : </a:t>
            </a:r>
            <a:r>
              <a:rPr b="1" i="1" lang="ru" sz="2200"/>
              <a:t>t(n) = O(n*n)</a:t>
            </a:r>
            <a:endParaRPr b="1" i="1"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сложности. Наглядно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1084938"/>
            <a:ext cx="59340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742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get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index)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получить элемент по индексу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index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element)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заменить элемент по индексу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add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index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element)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добавить элемент по индексу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remove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index)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удалить элемент по индексу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indexOf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(Object o)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найти индекс элемента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lastIndexOf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(Object o)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найти индекс элемента с конца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ListIterator&lt;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listIterator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двунаправленный итератор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List&lt;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subList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fromIndex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toIndex)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подсписок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Две основных реализации: </a:t>
            </a:r>
            <a:r>
              <a:rPr b="1" i="1" lang="ru" sz="2200"/>
              <a:t>ArrayList</a:t>
            </a:r>
            <a:r>
              <a:rPr lang="ru" sz="2200"/>
              <a:t> и </a:t>
            </a:r>
            <a:r>
              <a:rPr b="1" i="1" lang="ru" sz="2200"/>
              <a:t>LinkedList</a:t>
            </a:r>
            <a:endParaRPr b="1" i="1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Не добавляет дополнительные методы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 сути, интерфейс </a:t>
            </a:r>
            <a:r>
              <a:rPr b="1" i="1" lang="ru" sz="2200"/>
              <a:t>Set</a:t>
            </a:r>
            <a:r>
              <a:rPr lang="ru" sz="2200"/>
              <a:t> создан только для выделения коллекций с более жестким контрактом (наличие в коллекции только уникальных элементов)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Основные классы: </a:t>
            </a:r>
            <a:r>
              <a:rPr b="1" i="1" lang="ru" sz="2200"/>
              <a:t>HashSet</a:t>
            </a:r>
            <a:r>
              <a:rPr lang="ru" sz="2200"/>
              <a:t> и </a:t>
            </a:r>
            <a:r>
              <a:rPr b="1" i="1" lang="ru" sz="2200"/>
              <a:t>TreeSet</a:t>
            </a:r>
            <a:endParaRPr b="1" i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Map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size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размер мапы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isEmpty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проверка на пустоту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containsKey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(Object key)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содержится ли ключ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containsValue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(Object value)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содержится ли значение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get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(Object key)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получить значение по ключу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put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K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key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value)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записать значение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remove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(Object key)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удалить значение по ключу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clear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очистить мапу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K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keySet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множество всех ключей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Collection&lt;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values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коллекция всех значений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Set&lt;Map.Entry&lt;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K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entrySet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множество всех пар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Queue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add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element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если очередь ограничена по размеру и полна, метод кидает исключение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offer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element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</a:t>
            </a:r>
            <a:r>
              <a:rPr lang="ru" sz="2200"/>
              <a:t>если очередь ограничена по размеру и полна, метод возвращает </a:t>
            </a:r>
            <a:r>
              <a:rPr b="1" i="1" lang="ru" sz="2200"/>
              <a:t>false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remove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извлекает первый элемент из очереди и удаляет, если очередь пуста, метод кидает исключение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poll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</a:t>
            </a:r>
            <a:r>
              <a:rPr lang="ru" sz="2200"/>
              <a:t>извлекает первый элемент из очереди и удаляет, если очередь пуста, метод возвращает </a:t>
            </a:r>
            <a:r>
              <a:rPr b="1" i="1" lang="ru" sz="2200"/>
              <a:t>null</a:t>
            </a:r>
            <a:endParaRPr b="1" i="1"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element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извлекает первый элемент из очереди </a:t>
            </a:r>
            <a:r>
              <a:rPr b="1" lang="ru" sz="2200"/>
              <a:t>НЕ</a:t>
            </a:r>
            <a:r>
              <a:rPr lang="ru" sz="2200"/>
              <a:t> удаляя, если очередь пуста, метод кидает исключение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peek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извлекает первый элемент из очереди </a:t>
            </a:r>
            <a:r>
              <a:rPr b="1" lang="ru" sz="2200"/>
              <a:t>НЕ</a:t>
            </a:r>
            <a:r>
              <a:rPr lang="ru" sz="2200"/>
              <a:t> удаляя, если очередь пуста, метод возвращает </a:t>
            </a:r>
            <a:r>
              <a:rPr b="1" i="1" lang="ru" sz="2200"/>
              <a:t>null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SortedSet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017725"/>
            <a:ext cx="873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Ниже все возвращаемые подмножества - не копии, а живые множества, которые изменяются вместе с основным множеством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SortedSet&lt;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subSet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fromElement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toElement)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возвращает подмножество элементов, от </a:t>
            </a:r>
            <a:r>
              <a:rPr b="1" i="1" lang="ru" sz="2200"/>
              <a:t>fromElement </a:t>
            </a:r>
            <a:r>
              <a:rPr lang="ru" sz="2200"/>
              <a:t>(включительно) до </a:t>
            </a:r>
            <a:r>
              <a:rPr b="1" i="1" lang="ru" sz="2200"/>
              <a:t>toElement</a:t>
            </a:r>
            <a:r>
              <a:rPr lang="ru" sz="2200"/>
              <a:t> (исключительно)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SortedSet&lt;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headSet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toElement)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возвращает подмножество элементов, меньших чем </a:t>
            </a:r>
            <a:r>
              <a:rPr b="1" i="1" lang="ru" sz="2200"/>
              <a:t>toElement</a:t>
            </a:r>
            <a:endParaRPr b="1" i="1"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SortedSet&lt;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tailSet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fromElement)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возвращает подмножество элементов, больших чем </a:t>
            </a:r>
            <a:r>
              <a:rPr b="1" i="1" lang="ru" sz="2200"/>
              <a:t>fromElement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first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извлекает первый (наименьший) элемент</a:t>
            </a:r>
            <a:endParaRPr b="1" i="1"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last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ru" sz="2200"/>
              <a:t>-- извлекает последний (наибольший) элемент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Особенные множества. EnumSet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Множество экземпляров перечислений, главный плюс в том, что элементы хранятся по битам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EnumSet&lt;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noneOf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(Class&lt;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elementType)</a:t>
            </a:r>
            <a:r>
              <a:rPr lang="ru" sz="2200"/>
              <a:t> -- пустое множество заданного типа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EnumSet&lt;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 allOf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(Class&lt;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elementType)</a:t>
            </a:r>
            <a:r>
              <a:rPr lang="ru" sz="2200"/>
              <a:t> -- полное множество заданного типа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EnumSet&lt;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of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first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... rest)</a:t>
            </a:r>
            <a:r>
              <a:rPr lang="ru" sz="2200"/>
              <a:t> -- множество из заданных элементов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EnumSet&lt;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copyOf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(Collection&lt;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c)</a:t>
            </a:r>
            <a:r>
              <a:rPr lang="ru" sz="2200"/>
              <a:t> -- множество, как копию коллекции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EnumSet&lt;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complementOf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(EnumSet&lt;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s)</a:t>
            </a:r>
            <a:r>
              <a:rPr lang="ru" sz="2200"/>
              <a:t> -- множество, обратное </a:t>
            </a:r>
            <a:r>
              <a:rPr b="1" i="1" lang="ru" sz="2200"/>
              <a:t>s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Особенные множества. BitSet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Множество для хранения флагов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Один флаг - один бит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Не реализует интерфейс множества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Реализация основана на массиве </a:t>
            </a:r>
            <a:r>
              <a:rPr b="1" i="1" lang="ru" sz="2200"/>
              <a:t>long</a:t>
            </a:r>
            <a:r>
              <a:rPr lang="ru" sz="2200"/>
              <a:t>-ов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Можно создавать на основе чисел типа </a:t>
            </a:r>
            <a:r>
              <a:rPr b="1" i="1" lang="ru" sz="2200"/>
              <a:t>long</a:t>
            </a:r>
            <a:r>
              <a:rPr lang="ru" sz="2200"/>
              <a:t> (флаги будут соответствовать битам чисел)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Collections. Обертки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75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 классе Collections много классов-оберток над основными коллекциями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Пустые коллекции: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List&lt;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emptyList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(), Map&lt;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K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emptyMap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(), 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emptySet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Коллекции из одного элемента: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singleton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o) , List&lt;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singletonList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o), Map&lt;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K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singletonMap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K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key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value)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Немодифицируемые коллекции:                                      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List&lt;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unmodifiableList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(List&lt;?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list),                  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unmodifiableSet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(Set&lt;?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s),                Map&lt;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K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unmodifiableMap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(Map&lt;?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K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m)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Коллекция это некоторый объект, который группирует в себе набор однотипных данных.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Коллекции используются для хранения и передачи данных, а также для извлечения и обработки.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Класс Collections. Алгоритмы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256800" y="1152475"/>
            <a:ext cx="89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sort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(List&lt;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list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Comparator&lt;?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c) </a:t>
            </a:r>
            <a:r>
              <a:rPr lang="ru" sz="2200"/>
              <a:t> -- сортирует список по указанному компаратору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binarySearch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(List&lt;?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list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key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  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Comparator&lt;?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c)</a:t>
            </a:r>
            <a:r>
              <a:rPr lang="ru" sz="2200"/>
              <a:t> -- бинарным поиском находит позицию элемента, если его нет, то возвращает  </a:t>
            </a:r>
            <a:r>
              <a:rPr i="1" lang="ru" sz="2200"/>
              <a:t>(-(insertion point) - 1)</a:t>
            </a:r>
            <a:endParaRPr i="1"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min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(Collection&lt;?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coll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Comparator&lt;?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comp)</a:t>
            </a:r>
            <a:r>
              <a:rPr lang="ru" sz="2200"/>
              <a:t> -- находит минимальный элемент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shuffle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(List&lt;?&gt; list)</a:t>
            </a:r>
            <a:r>
              <a:rPr lang="ru" sz="2200"/>
              <a:t> -- случайно переставляет элементы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reverse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(List&lt;?&gt; list)</a:t>
            </a:r>
            <a:r>
              <a:rPr lang="ru" sz="2200"/>
              <a:t> -- переворачивает список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коллекций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Список - упорядоченная последовательность данных, которая имеет доступ по индексу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Множество - набор уникальных данных (не содержит одинаковые значения)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Стэк - набор данных, для которого характерно правило - последний вошел, первый вышел (LIFO)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Очередь - в Java это интерфейс, в который можно добавить элемент и взять элемент (нельзя положить </a:t>
            </a:r>
            <a:r>
              <a:rPr b="1" i="1" lang="ru" sz="2200"/>
              <a:t>null</a:t>
            </a:r>
            <a:r>
              <a:rPr lang="ru" sz="2200"/>
              <a:t>). Стандартная реализация - последний вошел, последний вышел (FIFO).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Дек - LIFO + FIFO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Карта - словарь ключ - значение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 коллекций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25" y="1152475"/>
            <a:ext cx="8093359" cy="3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Collection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24125" y="1152475"/>
            <a:ext cx="89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size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</a:t>
            </a:r>
            <a:r>
              <a:rPr lang="ru" sz="2200"/>
              <a:t>-- Количество элементов в коллекции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isEmpty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Проверка на пустоту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contains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(Object o)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Содержится ли заданный элемент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Iterator&lt;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iterator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Возвращает итератор по элементам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Object[]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toArray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Все элементы переводит в массив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add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Добавляет элемент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remove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(Object o)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Удаляет элемент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clear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Удаляет все элементы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Iterable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7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Интерфейс </a:t>
            </a:r>
            <a:r>
              <a:rPr b="1" i="1" lang="ru" sz="2200"/>
              <a:t>Collection</a:t>
            </a:r>
            <a:r>
              <a:rPr lang="ru" sz="2200"/>
              <a:t> унаследован от интерфейса </a:t>
            </a:r>
            <a:r>
              <a:rPr b="1" i="1" lang="ru" sz="2200"/>
              <a:t>Iterable</a:t>
            </a:r>
            <a:r>
              <a:rPr lang="ru" sz="2200"/>
              <a:t>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interface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Collection&lt;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Iterable&lt;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Интерфейс </a:t>
            </a:r>
            <a:r>
              <a:rPr b="1" i="1" lang="ru" sz="2200"/>
              <a:t>Iterable </a:t>
            </a:r>
            <a:r>
              <a:rPr lang="ru" sz="2200"/>
              <a:t>содержит один метод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Iterator&lt;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iterator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C Java 8 туда добавились еще 2 метода, но об этом позже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Данный интерфейс означает, что можно использовать объект в механизме “for-each loop”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List&lt;String&gt; list;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(String s : list) { … }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Iterator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Итератор это интерфейс, описывающий универсальный механизм прохода по всем элементам коллекции, независимо от ее структуры (итерирование)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hasNext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Проверка на наличие непройденных элементов в коллекции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next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Следующий элемент из коллекции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remove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/>
              <a:t> -- удалить последний пройденный элемент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For-each loop под капотом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352324"/>
            <a:ext cx="8832299" cy="329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сложности. Терминология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f(x)</a:t>
            </a:r>
            <a:r>
              <a:rPr lang="ru" sz="2200"/>
              <a:t> и </a:t>
            </a:r>
            <a:r>
              <a:rPr b="1" i="1" lang="ru" sz="2200"/>
              <a:t>g(x)</a:t>
            </a:r>
            <a:r>
              <a:rPr lang="ru" sz="2200"/>
              <a:t> - две функции, определенные в некоторой окрестности точки </a:t>
            </a:r>
            <a:r>
              <a:rPr b="1" i="1" lang="ru" sz="2200"/>
              <a:t>x0</a:t>
            </a:r>
            <a:endParaRPr b="1"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f</a:t>
            </a:r>
            <a:r>
              <a:rPr lang="ru" sz="2200"/>
              <a:t> является “O” большим от </a:t>
            </a:r>
            <a:r>
              <a:rPr b="1" i="1" lang="ru" sz="2200"/>
              <a:t>g</a:t>
            </a:r>
            <a:r>
              <a:rPr lang="ru" sz="2200"/>
              <a:t> при </a:t>
            </a:r>
            <a:r>
              <a:rPr b="1" i="1" lang="ru" sz="2200"/>
              <a:t>x -&gt; x0</a:t>
            </a:r>
            <a:r>
              <a:rPr lang="ru" sz="2200"/>
              <a:t>, если существует константа </a:t>
            </a:r>
            <a:r>
              <a:rPr b="1" i="1" lang="ru" sz="2200"/>
              <a:t>С &gt; 0</a:t>
            </a:r>
            <a:r>
              <a:rPr lang="ru" sz="2200"/>
              <a:t>, такая что в некоторой окрестности точки </a:t>
            </a:r>
            <a:r>
              <a:rPr b="1" i="1" lang="ru" sz="2200"/>
              <a:t>x0</a:t>
            </a:r>
            <a:r>
              <a:rPr lang="ru" sz="2200"/>
              <a:t> имеет место неравенство </a:t>
            </a:r>
            <a:r>
              <a:rPr b="1" i="1" lang="ru" sz="2200"/>
              <a:t>|f(x)| &lt;= C|g(x)|</a:t>
            </a:r>
            <a:endParaRPr b="1"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Грубо говоря, функция зависит друг от друга линейно в окрестности некоторой точки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