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c18146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c18146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c18146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c18146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18146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18146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c18146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c18146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c18146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c18146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c181469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c181469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c18146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c18146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c18146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c18146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c18146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c18146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c18146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c18146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18146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18146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c181469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c181469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c18146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c18146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c18146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c18146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ec0ce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ec0ce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c1814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c1814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b105e3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b105e3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b105e3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b105e3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c18146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c18146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c18146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c18146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c18146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c18146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c18146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c18146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Объектно Ориентированное Программирование в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413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Наследование. Переопределение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 новом классе можно или дополнить поведение базового класса или переопределить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Перегрузка и переопределение может быть одновременно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 переопределении можно “повышать” возвращаемое значение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или композиция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надо пользоваться наследованием, как золотым молотком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Сущность </a:t>
            </a:r>
            <a:r>
              <a:rPr b="1" i="1" lang="ru" sz="3000">
                <a:solidFill>
                  <a:srgbClr val="38761D"/>
                </a:solidFill>
              </a:rPr>
              <a:t>A</a:t>
            </a:r>
            <a:r>
              <a:rPr lang="ru" sz="3000"/>
              <a:t> является сущностью </a:t>
            </a:r>
            <a:r>
              <a:rPr b="1" i="1" lang="ru" sz="3000">
                <a:solidFill>
                  <a:srgbClr val="38761D"/>
                </a:solidFill>
              </a:rPr>
              <a:t>B</a:t>
            </a:r>
            <a:r>
              <a:rPr lang="ru" sz="3000"/>
              <a:t>?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Сущность </a:t>
            </a:r>
            <a:r>
              <a:rPr b="1" i="1" lang="ru" sz="3000">
                <a:solidFill>
                  <a:srgbClr val="38761D"/>
                </a:solidFill>
              </a:rPr>
              <a:t>A</a:t>
            </a:r>
            <a:r>
              <a:rPr lang="ru" sz="3000"/>
              <a:t> является частью сущности </a:t>
            </a:r>
            <a:r>
              <a:rPr b="1" i="1" lang="ru" sz="3000">
                <a:solidFill>
                  <a:srgbClr val="38761D"/>
                </a:solidFill>
              </a:rPr>
              <a:t>B</a:t>
            </a:r>
            <a:r>
              <a:rPr lang="ru" sz="3000"/>
              <a:t>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Наследование статично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Композиция может меняться на лету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Множественное наследование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Ромбовидная проблема - какую из </a:t>
            </a:r>
            <a:r>
              <a:rPr lang="ru" sz="3000"/>
              <a:t>реализаций</a:t>
            </a:r>
            <a:r>
              <a:rPr lang="ru" sz="3000"/>
              <a:t> выбрать?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Какие конструкторы вызывать?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Нельзя создать объект такого класса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Содержит методы без реализации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Помогают описать контракт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Напоминают о всех функциях объекта, которые надо реализовать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Наследование. Код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class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ChildClass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E69138"/>
                </a:solidFill>
              </a:rPr>
              <a:t>extends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SuperClass {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abstract </a:t>
            </a:r>
            <a:r>
              <a:rPr b="1" i="1" lang="ru" sz="2400">
                <a:solidFill>
                  <a:srgbClr val="E69138"/>
                </a:solidFill>
              </a:rPr>
              <a:t>class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ChildClass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E69138"/>
                </a:solidFill>
              </a:rPr>
              <a:t>extends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SuperClass {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abstract void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methodName()</a:t>
            </a:r>
            <a:r>
              <a:rPr b="1" i="1" lang="ru" sz="2400">
                <a:solidFill>
                  <a:srgbClr val="E69138"/>
                </a:solidFill>
              </a:rPr>
              <a:t>;</a:t>
            </a:r>
            <a:endParaRPr b="1" i="1" sz="2400">
              <a:solidFill>
                <a:srgbClr val="E6913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FFFF00"/>
                </a:solidFill>
              </a:rPr>
              <a:t>@Override</a:t>
            </a:r>
            <a:endParaRPr b="1" i="1"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 конструкторе первой строчкой обязательно </a:t>
            </a:r>
            <a:r>
              <a:rPr b="1" i="1" lang="ru" sz="2400">
                <a:solidFill>
                  <a:srgbClr val="E69138"/>
                </a:solidFill>
              </a:rPr>
              <a:t>super</a:t>
            </a:r>
            <a:r>
              <a:rPr b="1" i="1" lang="ru" sz="2400">
                <a:solidFill>
                  <a:srgbClr val="CFE2F3"/>
                </a:solidFill>
              </a:rPr>
              <a:t>()</a:t>
            </a:r>
            <a:r>
              <a:rPr b="1" i="1" lang="ru" sz="2400">
                <a:solidFill>
                  <a:srgbClr val="E69138"/>
                </a:solidFill>
              </a:rPr>
              <a:t>;</a:t>
            </a:r>
            <a:r>
              <a:rPr lang="ru" sz="2400"/>
              <a:t> или </a:t>
            </a:r>
            <a:r>
              <a:rPr b="1" i="1" lang="ru" sz="2400">
                <a:solidFill>
                  <a:srgbClr val="E69138"/>
                </a:solidFill>
              </a:rPr>
              <a:t>this</a:t>
            </a:r>
            <a:r>
              <a:rPr b="1" i="1" lang="ru" sz="2400">
                <a:solidFill>
                  <a:srgbClr val="CFE2F3"/>
                </a:solidFill>
              </a:rPr>
              <a:t>()</a:t>
            </a:r>
            <a:r>
              <a:rPr b="1" i="1" lang="ru" sz="2400">
                <a:solidFill>
                  <a:srgbClr val="E69138"/>
                </a:solidFill>
              </a:rPr>
              <a:t>;</a:t>
            </a:r>
            <a:endParaRPr b="1" i="1" sz="2400">
              <a:solidFill>
                <a:srgbClr val="E6913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super</a:t>
            </a:r>
            <a:r>
              <a:rPr b="1" i="1" lang="ru" sz="2400">
                <a:solidFill>
                  <a:srgbClr val="CFE2F3"/>
                </a:solidFill>
              </a:rPr>
              <a:t>.methodName()</a:t>
            </a:r>
            <a:r>
              <a:rPr b="1" i="1" lang="ru" sz="2400">
                <a:solidFill>
                  <a:srgbClr val="E69138"/>
                </a:solidFill>
              </a:rPr>
              <a:t>;</a:t>
            </a:r>
            <a:endParaRPr b="1" i="1" sz="2400"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Object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Абсолютно все классы в Java неявно наследуются от класса </a:t>
            </a:r>
            <a:r>
              <a:rPr b="1" i="1" lang="ru" sz="2400">
                <a:solidFill>
                  <a:srgbClr val="CFE2F3"/>
                </a:solidFill>
              </a:rPr>
              <a:t>Object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Содержит в себе методы </a:t>
            </a:r>
            <a:r>
              <a:rPr b="1" i="1" lang="ru" sz="2400">
                <a:solidFill>
                  <a:srgbClr val="CFE2F3"/>
                </a:solidFill>
              </a:rPr>
              <a:t>hashCode()</a:t>
            </a:r>
            <a:r>
              <a:rPr lang="ru" sz="2400"/>
              <a:t>, </a:t>
            </a:r>
            <a:r>
              <a:rPr b="1" i="1" lang="ru" sz="2400">
                <a:solidFill>
                  <a:srgbClr val="CFE2F3"/>
                </a:solidFill>
              </a:rPr>
              <a:t>equals()</a:t>
            </a:r>
            <a:r>
              <a:rPr b="1" i="1" lang="ru" sz="2400"/>
              <a:t>  </a:t>
            </a:r>
            <a:r>
              <a:rPr lang="ru" sz="2400"/>
              <a:t>и </a:t>
            </a:r>
            <a:r>
              <a:rPr b="1" i="1" lang="ru" sz="2400">
                <a:solidFill>
                  <a:srgbClr val="CFE2F3"/>
                </a:solidFill>
              </a:rPr>
              <a:t>toString()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Содержит метод </a:t>
            </a:r>
            <a:r>
              <a:rPr b="1" i="1" lang="ru" sz="2400">
                <a:solidFill>
                  <a:srgbClr val="CFE2F3"/>
                </a:solidFill>
              </a:rPr>
              <a:t>getClass()</a:t>
            </a:r>
            <a:r>
              <a:rPr lang="ru" sz="2400"/>
              <a:t>, и возвращает объект </a:t>
            </a:r>
            <a:r>
              <a:rPr b="1" i="1" lang="ru" sz="2400"/>
              <a:t>Class</a:t>
            </a:r>
            <a:r>
              <a:rPr lang="ru" sz="2400"/>
              <a:t>, который содержит в себе все сведение о классе в рантайме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Содержит методы </a:t>
            </a:r>
            <a:r>
              <a:rPr b="1" i="1" lang="ru" sz="2400">
                <a:solidFill>
                  <a:srgbClr val="CFE2F3"/>
                </a:solidFill>
              </a:rPr>
              <a:t>wait()</a:t>
            </a:r>
            <a:r>
              <a:rPr lang="ru" sz="2400"/>
              <a:t>, </a:t>
            </a:r>
            <a:r>
              <a:rPr b="1" i="1" lang="ru" sz="2400">
                <a:solidFill>
                  <a:srgbClr val="CFE2F3"/>
                </a:solidFill>
              </a:rPr>
              <a:t>notify()</a:t>
            </a:r>
            <a:r>
              <a:rPr b="1" i="1" lang="ru" sz="2400"/>
              <a:t>  </a:t>
            </a:r>
            <a:r>
              <a:rPr lang="ru" sz="2400"/>
              <a:t>и </a:t>
            </a:r>
            <a:r>
              <a:rPr b="1" i="1" lang="ru" sz="2400">
                <a:solidFill>
                  <a:srgbClr val="CFE2F3"/>
                </a:solidFill>
              </a:rPr>
              <a:t>notifyAll()</a:t>
            </a:r>
            <a:r>
              <a:rPr lang="ru" sz="2400"/>
              <a:t>, которые нужны при работе с многопоточностью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Содержит методы </a:t>
            </a:r>
            <a:r>
              <a:rPr b="1" i="1" lang="ru" sz="2400">
                <a:solidFill>
                  <a:srgbClr val="CFE2F3"/>
                </a:solidFill>
              </a:rPr>
              <a:t>finalize()</a:t>
            </a:r>
            <a:r>
              <a:rPr lang="ru" sz="2400"/>
              <a:t>, </a:t>
            </a:r>
            <a:r>
              <a:rPr b="1" i="1" lang="ru" sz="2400">
                <a:solidFill>
                  <a:srgbClr val="CFE2F3"/>
                </a:solidFill>
              </a:rPr>
              <a:t>clone()</a:t>
            </a:r>
            <a:endParaRPr sz="2400">
              <a:solidFill>
                <a:srgbClr val="CFE2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Свойство системы, позволяющее иметь множество реализаций одного интерфейса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Программа ничего не знает о реализации объекта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Известен только контракт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Находится ближайшая реализация по пути к супер-классу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атака трансформера 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Контроль доступа к полям и методам объекта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Валидация и прочее динамическое поведение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>
                <a:solidFill>
                  <a:srgbClr val="E69138"/>
                </a:solidFill>
              </a:rPr>
              <a:t>public</a:t>
            </a:r>
            <a:r>
              <a:rPr lang="ru" sz="3000"/>
              <a:t> для контракта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>
                <a:solidFill>
                  <a:srgbClr val="E69138"/>
                </a:solidFill>
              </a:rPr>
              <a:t>private</a:t>
            </a:r>
            <a:r>
              <a:rPr lang="ru" sz="3000"/>
              <a:t> для всего остального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>
                <a:solidFill>
                  <a:srgbClr val="E69138"/>
                </a:solidFill>
              </a:rPr>
              <a:t>protected</a:t>
            </a:r>
            <a:r>
              <a:rPr lang="ru" sz="3000"/>
              <a:t> для наследников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Интерфейсы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Добавляет уровень абстракции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Описывает только контракт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содержит состояния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Возможно множественное наследование интерфейсов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Трансформер и слоты для оружия, и генератора энергии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Интерфейсы. Код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interface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Computable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E69138"/>
                </a:solidFill>
              </a:rPr>
              <a:t>extends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Comparable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class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Foo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E69138"/>
                </a:solidFill>
              </a:rPr>
              <a:t>extends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Bar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E69138"/>
                </a:solidFill>
              </a:rPr>
              <a:t>implements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Serializable, Comparable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public void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compute();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Начиная с Java 8 появилась возможность реализации по умолчанию для методов интерфейса</a:t>
            </a:r>
            <a:endParaRPr b="1" i="1" sz="2400">
              <a:solidFill>
                <a:srgbClr val="CFE2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ru" sz="2400">
                <a:solidFill>
                  <a:srgbClr val="E69138"/>
                </a:solidFill>
              </a:rPr>
              <a:t>public default</a:t>
            </a:r>
            <a:r>
              <a:rPr b="1" i="1" lang="ru" sz="2400"/>
              <a:t> </a:t>
            </a:r>
            <a:r>
              <a:rPr b="1" i="1" lang="ru" sz="2400">
                <a:solidFill>
                  <a:srgbClr val="CFE2F3"/>
                </a:solidFill>
              </a:rPr>
              <a:t>compute() {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Интро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Чтобы научиться писать </a:t>
            </a:r>
            <a:r>
              <a:rPr b="1" i="1" lang="ru" sz="3000"/>
              <a:t>объектно ориентированные</a:t>
            </a:r>
            <a:r>
              <a:rPr lang="ru" sz="3000"/>
              <a:t> программы, надо сначала научиться </a:t>
            </a:r>
            <a:r>
              <a:rPr b="1" i="1" lang="ru" sz="3000"/>
              <a:t>объектно ориентированно</a:t>
            </a:r>
            <a:r>
              <a:rPr lang="ru" sz="3000"/>
              <a:t> мыслить</a:t>
            </a:r>
            <a:endParaRPr b="1" i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Абстракция. Пример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1 уровень абстракции: Есть один трансформер и все описано в нем. Подходит для аркады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2 уровня абстракции: Есть трансформеры и роли (штурмовик, разведчик, медик)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3 уровня абстракции: Есть трансформеры, роли и доп оборудование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Абстракция. Проблема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Любую архитектурную проблему можно решить добавлением дополнительного слоя абстракции, кроме проблемы большого количества абстракций.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Больше абстракций - больше гибкость, сложнее поддержка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Меньше абстракций - проще архитектура, сложнее добавлять новый функционал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Абстракция. Проблема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Разные части программы могут иметь разное количество абстракций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Своевременный рефакторинг поможет поддерживать идеально соотношение между простотой и расширяемостью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8600"/>
              <a:t>Спасибо за внимание!</a:t>
            </a:r>
            <a:endParaRPr sz="8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Подбираем объектные аналогии для решения задачи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Устройство системы должно сразу выстроиться в четкую картину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Если нет, подбираем другие аналоги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ускоряет написание программ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Улучшает поддержку и расширяемость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Ухудшает поддержку и расширяемость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Может увеличить потребление ресурсов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и Объект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20750" y="1277925"/>
            <a:ext cx="83025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Чертеж сущности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Описывает возможное состояние (поля, переменные объекта)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Описывает возможное поведение (методы, функции объекта)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Объект это конкретный экземпляр выпущенный по чертежу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Трансформер и Оптимус Прайм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и Объект. Код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>
                <a:solidFill>
                  <a:srgbClr val="E69138"/>
                </a:solidFill>
              </a:rPr>
              <a:t>this</a:t>
            </a:r>
            <a:r>
              <a:rPr lang="ru" sz="3000"/>
              <a:t> - используется для обращение к полям или методам объекта при потенциальном конфликте имен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Конструктор - специальный метод по созданию объекта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>
                <a:solidFill>
                  <a:srgbClr val="E69138"/>
                </a:solidFill>
              </a:rPr>
              <a:t>new</a:t>
            </a:r>
            <a:r>
              <a:rPr lang="ru" sz="3000"/>
              <a:t> - специальное слово для вызова конструктора и создания нового объекта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и Объект. Принципы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Один класс - одна задача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надо делать класс - швейцарский нож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надо делать миллион классов с одними и теми же методами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и Объект. Композиция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Полями класса могут быть другие классы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Граф таких объектов - ассоциация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Строка и массив символов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Трансформер и пушки на его руках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Наследуем поведение и состояние базового класса, для дальнейшего расширения или модификации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Пример: Трансформер (бегают, стреляют) -&gt; Автоботы, Десептиконы (трансформируются по-разному)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