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5f822f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5f822f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5f822fa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5f822f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781558c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781558c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781558c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4781558c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781558c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781558c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781558c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781558c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f289000e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f289000e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289000e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289000e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289000e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289000e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289000e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289000e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5f822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5f822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289000e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289000e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5f822fa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5f822f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15ac1f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15ac1f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15ac1f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15ac1f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781558c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4781558c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5f822fa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5f822fa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15ac1f5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15ac1f5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5f822f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5f822f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5f822f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5f822f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823925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823925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5f822f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5f822f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15ac1f5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15ac1f5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781558c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781558c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823925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5823925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5f822f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5f822f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82392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82392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5f822fa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55f822fa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289000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289000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289000e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289000e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289000e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289000e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781558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781558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289000e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289000e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781558c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781558c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Generics, Functions, Streams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3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Галкин Александр Сергеевич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2021 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Generic. Wildcard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ru" sz="2200"/>
              <a:t>Wildcard</a:t>
            </a:r>
            <a:r>
              <a:rPr lang="ru" sz="2200"/>
              <a:t> - маска (</a:t>
            </a:r>
            <a:r>
              <a:rPr b="1" i="1" lang="ru" sz="2200"/>
              <a:t>?</a:t>
            </a:r>
            <a:r>
              <a:rPr lang="ru" sz="2200"/>
              <a:t>), используется когда нет конкретных аргументов для типа</a:t>
            </a:r>
            <a:r>
              <a:rPr lang="ru" sz="2200"/>
              <a:t>, например:                                          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List&lt;?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Number&gt; numbersAndChildreen;                   List&lt;?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Integer&gt; integersAndParents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Правило PECS:  </a:t>
            </a:r>
            <a:r>
              <a:rPr i="1" lang="ru" sz="2200"/>
              <a:t>producer extends</a:t>
            </a:r>
            <a:r>
              <a:rPr lang="ru" sz="2200"/>
              <a:t> (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/>
              <a:t>), </a:t>
            </a:r>
            <a:r>
              <a:rPr i="1" lang="ru" sz="2200"/>
              <a:t>consumer super</a:t>
            </a:r>
            <a:r>
              <a:rPr lang="ru" sz="2200"/>
              <a:t> (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/>
              <a:t>)</a:t>
            </a:r>
            <a:endParaRPr b="1" i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Можно использовать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&lt;?&gt;</a:t>
            </a:r>
            <a:r>
              <a:rPr lang="ru" sz="2200"/>
              <a:t> когда нам все равно, что за параметр (прочитать его можно будет как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Object</a:t>
            </a:r>
            <a:r>
              <a:rPr lang="ru" sz="2200"/>
              <a:t>, но записать нельзя)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275" y="176213"/>
            <a:ext cx="4489450" cy="47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Predicate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Предикаты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test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t)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проверяет данные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IntPredicate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LongPredicate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DoublePredicate</a:t>
            </a:r>
            <a:r>
              <a:rPr lang="ru" sz="2200"/>
              <a:t> - предикаты с использованием примитивов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BiPredicate&lt;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U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ru" sz="2200"/>
              <a:t>-- принимает две переменных, разных типов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Function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Функция над данными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apply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t)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преобразует данные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IntFunction&lt;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LongFunction&lt;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DoubleFunction&lt;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/>
              <a:t> - как-то преобразует примитивы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BiFunction&lt;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U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/>
              <a:t>-- принимает два параметра, разных типов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LongToIntFunction</a:t>
            </a:r>
            <a:r>
              <a:rPr lang="ru" sz="2200"/>
              <a:t>,</a:t>
            </a:r>
            <a:r>
              <a:rPr b="1" i="1" lang="ru" sz="2200"/>
              <a:t>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ToIntFunction&lt;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/>
              <a:t>,</a:t>
            </a:r>
            <a:r>
              <a:rPr b="1" i="1" lang="ru" sz="2200"/>
              <a:t>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ToDoubleBiFunction&lt;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U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/>
              <a:t> - различные классы с примитивами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UnaryOperator&lt;</a:t>
            </a:r>
            <a:r>
              <a:rPr lang="ru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Function&lt;</a:t>
            </a:r>
            <a:r>
              <a:rPr lang="ru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endParaRPr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Функция над данными без изменения типа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apply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t)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преобразует данные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IntUnaryOperator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LongUnaryOperator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DoubleUnaryOperator</a:t>
            </a:r>
            <a:r>
              <a:rPr lang="ru" sz="2200"/>
              <a:t> - как-то преобразует примитивы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BinaryOperator&lt;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BiFunction&lt;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/>
              <a:t>-- принимает два параметра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IntBinaryOperator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LongBinaryOperator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DoubleBinaryOperator</a:t>
            </a:r>
            <a:r>
              <a:rPr lang="ru" sz="2200"/>
              <a:t> - бинарные операторы с примитивами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Инстанцирование функциональных интерфейсов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Создать </a:t>
            </a:r>
            <a:r>
              <a:rPr lang="ru" sz="2200"/>
              <a:t>именованный</a:t>
            </a:r>
            <a:r>
              <a:rPr lang="ru" sz="2200"/>
              <a:t> (не анонимный) класс, реализующий функциональный интерфейс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Лямбда-выражения: компилятор знает ожидаем интерфейс и поэтому не требует повторять имя метода, типы параметров и тип возвращаемого значения. Нужно только описать имена параметров и тело метода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Ссылка на метод (Можно ссылаться на статический / не статический метод, или конструктор)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Лямбда-выражения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222175" y="1152475"/>
            <a:ext cx="883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IntUnaryOperator operator = x -&gt; {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(x %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2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==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) ? x : x -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Если тело метода состоит из одной строчки, то фигурные скобки и слово </a:t>
            </a:r>
            <a:r>
              <a:rPr b="1" i="1" lang="ru" sz="2200"/>
              <a:t>return</a:t>
            </a:r>
            <a:r>
              <a:rPr lang="ru" sz="2200"/>
              <a:t> можно опустить:            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IntUnaryOperator simpleOperator = x -&gt; (x %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2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==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) ? x : x - </a:t>
            </a:r>
            <a:r>
              <a:rPr lang="ru" sz="2200">
                <a:solidFill>
                  <a:srgbClr val="6897BB"/>
                </a:solidFill>
                <a:highlight>
                  <a:srgbClr val="2B2B2B"/>
                </a:highlight>
              </a:rPr>
              <a:t>1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Внутри тела лямбды можно обращаться к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Парамтерам лямбды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Переменным, объявленным внутри лямбды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Полям класса, внутри которого создана лямбда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Переменным метода, внутри которого создана лямбда (только для эффективно финальных переменных)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на метод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IntBinaryOperator operator = Integer::</a:t>
            </a:r>
            <a:r>
              <a:rPr i="1" lang="ru" sz="2200">
                <a:solidFill>
                  <a:srgbClr val="A9B7C6"/>
                </a:solidFill>
                <a:highlight>
                  <a:srgbClr val="2B2B2B"/>
                </a:highlight>
              </a:rPr>
              <a:t>compare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ссылка на ститический метод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Consumer&lt;Object&gt; printer = System.</a:t>
            </a:r>
            <a:r>
              <a:rPr i="1" lang="ru" sz="2200">
                <a:solidFill>
                  <a:srgbClr val="9876AA"/>
                </a:solidFill>
                <a:highlight>
                  <a:srgbClr val="2B2B2B"/>
                </a:highlight>
              </a:rPr>
              <a:t>out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::println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ссылка на метод объекта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Function&lt;Object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String&gt; toString = Object::toString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ссылка на нестатический метод класса, который является аргументом функции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IntFunction&lt;Object[]&gt; arrayCreator = Object[]::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new;</a:t>
            </a:r>
            <a:r>
              <a:rPr lang="ru" sz="2200"/>
              <a:t> -- ссылка на конструктор 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методы функциональных интерфейсов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742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Predicate&lt;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negate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/>
              <a:t> -- Предикат, обратный к текущему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Predicate&lt;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and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(Predicate&lt;?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other)</a:t>
            </a:r>
            <a:r>
              <a:rPr lang="ru" sz="2200"/>
              <a:t> -- Конъюнкция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Predicate&lt;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or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(Predicate&lt;?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other)</a:t>
            </a:r>
            <a:r>
              <a:rPr lang="ru" sz="2200"/>
              <a:t> -- Дизъюнкция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Consumer&lt;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andThen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(Consumer&lt;?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after)</a:t>
            </a:r>
            <a:r>
              <a:rPr lang="ru" sz="2200"/>
              <a:t> -- последовательное выполнение консьюмера (</a:t>
            </a:r>
            <a:r>
              <a:rPr b="1" i="1" lang="ru" sz="2200"/>
              <a:t>this</a:t>
            </a:r>
            <a:r>
              <a:rPr lang="ru" sz="2200"/>
              <a:t> и </a:t>
            </a:r>
            <a:r>
              <a:rPr b="1" i="1" lang="ru" sz="2200"/>
              <a:t>after</a:t>
            </a:r>
            <a:r>
              <a:rPr lang="ru" sz="2200"/>
              <a:t>)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Function&lt;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compose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(Function&lt;?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V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before)</a:t>
            </a:r>
            <a:r>
              <a:rPr lang="ru" sz="2200"/>
              <a:t> -- композиция двух функций (before и this)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public static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U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Comparator&lt;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comparing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             Function&lt;?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U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keyExtractor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   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Comparator&lt;?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U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keyComparator)</a:t>
            </a:r>
            <a:r>
              <a:rPr lang="ru" sz="2200"/>
              <a:t> -- Сначала делаем преобразование над данными, потом уже сравниваем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68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Стрим - это поток каких-либо элементов (потенциально бесконечный), над которыми можно применять различные преобразования (без циклов и условных операторов)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interface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BaseStream&lt;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&gt;&gt;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Для примитивов существуют свои стримы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IntStream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LongStream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DoubleStream</a:t>
            </a:r>
            <a:endParaRPr b="1" i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Стрим, в отличие от итератора имеет огромное количество методов и предоставляет не только возможность обхода элементов, но и возможность построения алгоритмов обработки и преобразования последовательности элементов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Generics. Причины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Шаблонный код для разных типов: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ru" sz="2100"/>
              <a:t>Не нужно копировать логику алгоритмов и структур данных для каждого типа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ru" sz="2100"/>
              <a:t>Не нужно руками приводить элементы в заданный тип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Stream. Особенности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Стримы созданы для работы с данными и их преобразовании, в то время как коллекции созданы в основном для хранения данных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Работа со стримом состоит из четырех частей: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Создание стрима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Описание преобразований данных стрима 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Терминальная операция, запускающая все вычисления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Закрытие стрима (опциональная часть)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Стрим можно запустить только один раз, дальше он становится бесполезным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580800"/>
            <a:ext cx="8706702" cy="39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Stream. Создание из объектов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stream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/>
              <a:t> -- Стрим можно создать из любой коллекции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Stream&lt;String&gt;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lines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/>
              <a:t> -- Стрим строчек для класса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BufferedReader</a:t>
            </a:r>
            <a:endParaRPr b="1" i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Stream&lt;Path&gt;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list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(Path dir); Stream&lt;Path&gt;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walk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(Path start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FileVisitOption... options)</a:t>
            </a:r>
            <a:r>
              <a:rPr lang="ru" sz="2200"/>
              <a:t> -- Cтрим директорий на диске (методы в классе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Files</a:t>
            </a:r>
            <a:r>
              <a:rPr lang="ru" sz="2200"/>
              <a:t>)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IntStream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chars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/>
              <a:t> -- Стрим символов для класса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CharSequence</a:t>
            </a:r>
            <a:endParaRPr b="1" i="1"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Stream. Генерация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017725"/>
            <a:ext cx="873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generate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(Supplier&lt;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s)</a:t>
            </a:r>
            <a:r>
              <a:rPr lang="ru" sz="2200"/>
              <a:t> -- Генерирует стрим из заданного поставщика данных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iterate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final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seed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final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UnaryOperator&lt;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f)</a:t>
            </a:r>
            <a:r>
              <a:rPr lang="ru" sz="2200"/>
              <a:t> -- начинаем с элемента </a:t>
            </a:r>
            <a:r>
              <a:rPr b="1" i="1" lang="ru" sz="2200"/>
              <a:t>seed</a:t>
            </a:r>
            <a:r>
              <a:rPr lang="ru" sz="2200"/>
              <a:t>, дальнейшие элементы получаются с помощью функции </a:t>
            </a:r>
            <a:r>
              <a:rPr b="1" i="1" lang="ru" sz="2200"/>
              <a:t>f</a:t>
            </a:r>
            <a:endParaRPr b="1" i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IntStream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range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startInclusive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endExclusive); IntStream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rangeClosed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startInclusive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int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endInclusive)</a:t>
            </a:r>
            <a:r>
              <a:rPr lang="ru" sz="2200"/>
              <a:t> -- стрим из последовательных элементов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Stream. Дополнительные методы создания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017725"/>
            <a:ext cx="873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Stream&lt;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concat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(Stream&lt;? 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a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Stream&lt;? 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b)</a:t>
            </a:r>
            <a:r>
              <a:rPr lang="ru" sz="2100"/>
              <a:t> -- Конкатенация двух стримов</a:t>
            </a:r>
            <a:endParaRPr sz="2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empty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100"/>
              <a:t> -- Пустой стрим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stream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[] array)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;                                                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stream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[] array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, int 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startInclusive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, int 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endExclusive)</a:t>
            </a:r>
            <a:r>
              <a:rPr lang="ru" sz="2100"/>
              <a:t> </a:t>
            </a:r>
            <a:r>
              <a:rPr lang="ru" sz="2100"/>
              <a:t>--</a:t>
            </a:r>
            <a:r>
              <a:rPr lang="ru" sz="2100"/>
              <a:t> </a:t>
            </a:r>
            <a:r>
              <a:rPr lang="ru" sz="2100"/>
              <a:t>стрим из массива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of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... values)</a:t>
            </a:r>
            <a:r>
              <a:rPr lang="ru" sz="2100"/>
              <a:t> -- стрим из заданных элементов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Stream&lt;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stream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(Spliterator&lt;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spliterator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, boolean 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parallel)</a:t>
            </a:r>
            <a:r>
              <a:rPr lang="ru" sz="2100"/>
              <a:t> -- стрим на основе сплитератора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Spliterator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017725"/>
            <a:ext cx="873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Объект для обхода и разбиения некоторого источника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Умеет разделяться на две части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Не умеет удалять элементы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Имеет различные характеристики об источнике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Spliterator</a:t>
            </a:r>
            <a:r>
              <a:rPr lang="ru"/>
              <a:t>. Основные методы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9621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tryAdvance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(Consumer&lt;? 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action)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100"/>
              <a:t> -- если есть элементы, то вызывается action и возвращается true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Spliterator&lt;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trySplit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100"/>
              <a:t> -- Пытается поделиться надвое и возвращает новый Spliterator, который будет бежать по первой половине данных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long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estimateSize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100"/>
              <a:t> -- Количество оставшихся элементов (примерное количество для источника с неизвестной длинной)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characteristics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100"/>
              <a:t> -- Возвращает битовую маску характеристик сплитератора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forEachRemaining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(Consumer&lt;? </a:t>
            </a: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1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&gt; action)</a:t>
            </a:r>
            <a:r>
              <a:rPr lang="ru" sz="2100"/>
              <a:t> -- action применяется ко всем элементам</a:t>
            </a:r>
            <a:endParaRPr sz="2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>
                <a:solidFill>
                  <a:srgbClr val="CC7832"/>
                </a:solidFill>
                <a:highlight>
                  <a:srgbClr val="2B2B2B"/>
                </a:highlight>
              </a:rPr>
              <a:t>long </a:t>
            </a:r>
            <a:r>
              <a:rPr lang="ru" sz="2100">
                <a:solidFill>
                  <a:srgbClr val="FFC66D"/>
                </a:solidFill>
                <a:highlight>
                  <a:srgbClr val="2B2B2B"/>
                </a:highlight>
              </a:rPr>
              <a:t>getExactSizeIfKnown</a:t>
            </a:r>
            <a:r>
              <a:rPr lang="ru" sz="21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100"/>
              <a:t> -- возращает размер, если он известен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Spliterator. Характеристики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9621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ru" sz="2100">
                <a:solidFill>
                  <a:srgbClr val="9876AA"/>
                </a:solidFill>
                <a:highlight>
                  <a:srgbClr val="2B2B2B"/>
                </a:highlight>
              </a:rPr>
              <a:t>ORDERED</a:t>
            </a:r>
            <a:r>
              <a:rPr lang="ru" sz="2100"/>
              <a:t> -- важен порядок данных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ru" sz="2100">
                <a:solidFill>
                  <a:srgbClr val="9876AA"/>
                </a:solidFill>
                <a:highlight>
                  <a:srgbClr val="2B2B2B"/>
                </a:highlight>
              </a:rPr>
              <a:t>DISTINCT</a:t>
            </a:r>
            <a:r>
              <a:rPr lang="ru" sz="2100"/>
              <a:t> -- данные в источнике уникальны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ru" sz="2100">
                <a:solidFill>
                  <a:srgbClr val="9876AA"/>
                </a:solidFill>
                <a:highlight>
                  <a:srgbClr val="2B2B2B"/>
                </a:highlight>
              </a:rPr>
              <a:t>SORTED</a:t>
            </a:r>
            <a:r>
              <a:rPr lang="ru" sz="2100"/>
              <a:t> -- данные в источнике отсортированы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ru" sz="2100">
                <a:solidFill>
                  <a:srgbClr val="9876AA"/>
                </a:solidFill>
                <a:highlight>
                  <a:srgbClr val="2B2B2B"/>
                </a:highlight>
              </a:rPr>
              <a:t>SIZED</a:t>
            </a:r>
            <a:r>
              <a:rPr lang="ru" sz="2100"/>
              <a:t> -- точное количество данных в источнике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ru" sz="2100">
                <a:solidFill>
                  <a:srgbClr val="9876AA"/>
                </a:solidFill>
                <a:highlight>
                  <a:srgbClr val="2B2B2B"/>
                </a:highlight>
              </a:rPr>
              <a:t>NONNULL</a:t>
            </a:r>
            <a:r>
              <a:rPr lang="ru" sz="2100"/>
              <a:t> -- нет null-ов в источнике</a:t>
            </a:r>
            <a:endParaRPr sz="2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ru" sz="2100">
                <a:solidFill>
                  <a:srgbClr val="9876AA"/>
                </a:solidFill>
                <a:highlight>
                  <a:srgbClr val="2B2B2B"/>
                </a:highlight>
              </a:rPr>
              <a:t>IMMUTABLE</a:t>
            </a:r>
            <a:r>
              <a:rPr lang="ru" sz="2100"/>
              <a:t> -- источник не может изменится в момент обхода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ru" sz="2100">
                <a:solidFill>
                  <a:srgbClr val="9876AA"/>
                </a:solidFill>
                <a:highlight>
                  <a:srgbClr val="2B2B2B"/>
                </a:highlight>
              </a:rPr>
              <a:t>CONCURRENT</a:t>
            </a:r>
            <a:r>
              <a:rPr lang="ru" sz="2100"/>
              <a:t> -- сплитератор корректно работает после изменении данных в источнике</a:t>
            </a:r>
            <a:endParaRPr i="1" sz="2100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ru" sz="2100">
                <a:solidFill>
                  <a:srgbClr val="9876AA"/>
                </a:solidFill>
                <a:highlight>
                  <a:srgbClr val="2B2B2B"/>
                </a:highlight>
              </a:rPr>
              <a:t>SUBSIZED</a:t>
            </a:r>
            <a:r>
              <a:rPr lang="ru" sz="2100"/>
              <a:t> -- все дочерние сплитераторы знают свой размер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Stream. Преобразования, часть 1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9621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filter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(Predicate&lt;?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predicate)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Фильтрует элементы стрима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map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(Function&lt;?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mapper)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Преобразует элементы из одного типа в другой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flatMap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(Function&lt;?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&gt;&gt; mapper)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Преобразует элементы в стрим некоторых других элементов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distinct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Убирает дубликаты из стрима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sorted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(Comparator&lt;?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comparator)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Сортирует стрим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Stream. Преобразования, часть2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9621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skip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long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n)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Пропускает n элементов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limit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long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maxSize)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Ограничивает размер стрима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takeWhile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(Predicate&lt;?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predicate)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Ограничивает размер стрима до первого </a:t>
            </a:r>
            <a:r>
              <a:rPr b="1" i="1" lang="ru" sz="2200"/>
              <a:t>false</a:t>
            </a:r>
            <a:endParaRPr b="1" i="1"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dropWhile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(Predicate&lt;?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predicate)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Пропускает элементы стрима до первого </a:t>
            </a:r>
            <a:r>
              <a:rPr b="1" i="1" lang="ru" sz="2200"/>
              <a:t>false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Generics. Определения и обозначения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ru" sz="2200"/>
              <a:t>Generic</a:t>
            </a:r>
            <a:r>
              <a:rPr lang="ru" sz="2200"/>
              <a:t> -  средство выражения ограничений поведения классов или методов для исходно неизвестных типов.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Упрощенный а</a:t>
            </a:r>
            <a:r>
              <a:rPr lang="ru" sz="2200"/>
              <a:t>налог Шаблонов в С++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b="1" i="1" lang="ru" sz="2200"/>
              <a:t>Generic</a:t>
            </a:r>
            <a:r>
              <a:rPr i="1" lang="ru" sz="2200"/>
              <a:t>-</a:t>
            </a:r>
            <a:r>
              <a:rPr lang="ru" sz="2200"/>
              <a:t>тип можно задать на весь класс: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class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NewList&lt;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{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Можно задать </a:t>
            </a:r>
            <a:r>
              <a:rPr b="1" i="1" lang="ru" sz="2200"/>
              <a:t>Generic</a:t>
            </a:r>
            <a:r>
              <a:rPr lang="ru" sz="2200"/>
              <a:t> только на метод: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last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/>
              <a:t>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При наследовании от класса с дженериком, можно явно указать тип: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class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StringList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AbstractList&lt;String&gt;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Stream. Терминальные операции, часть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forEach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(Consumer&lt;?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action)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Выполняет некоторую операцию с каждым элементом стрима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Optional&lt;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findFirst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Optional&lt;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findAny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Возвращает первый элемент стрима и любой элемент стрима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anyMatch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(Predicate&lt;?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predicate)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      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allMatch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(Predicate&lt;?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predicate)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        boolean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noneMatch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(Predicate&lt;?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predicate)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Возвращает true, если хотя бы один / все / ни один элемент не выполняет условие предиката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Stream. Терминальные операции, часть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52475"/>
            <a:ext cx="878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Optional&lt;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min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(Comparator&lt;?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comparator)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</a:t>
            </a:r>
            <a:r>
              <a:rPr lang="ru" sz="2200"/>
              <a:t>-- Возвращает минимальный элемент стрима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long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count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Возвращает количество элементов в стриме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int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sum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Возвращает сумму всех элементов стрима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A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collect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(Collector&lt;?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A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collector)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Собирает элементы стрима в новое хранилище (для коллекций используйте класс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Collectors</a:t>
            </a:r>
            <a:r>
              <a:rPr lang="ru" sz="2200"/>
              <a:t> и методы для нужного типа коллекции, например:                                         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Collector&lt;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?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Set&lt;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toSet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/>
              <a:t>)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reduce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identity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BinaryOperator&lt;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accumulator)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Возвращает свертку элементов стрима с помощью оператора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Stream.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Collector&lt;</a:t>
            </a:r>
            <a:r>
              <a:rPr lang="ru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>
                <a:solidFill>
                  <a:srgbClr val="507874"/>
                </a:solidFill>
                <a:highlight>
                  <a:srgbClr val="2B2B2B"/>
                </a:highlight>
              </a:rPr>
              <a:t>A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endParaRPr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52475"/>
            <a:ext cx="87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Собирает элементы стрима в некоторый мутабельный контейнер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Supplier&lt;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A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supplier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Создает новый результирующий контейнер 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BiConsumer&lt;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A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accumulator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Добавляет значения в результирующий контейнер 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BinaryOperator&lt;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A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combiner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Сливает два промежуточных контейнера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Function&lt;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A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finisher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Конечный контейнер преобразует в итоговый результат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Stream. 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Источник расщепляется, каждая часть исполняется в своем потоке, результаты собираются вместе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Fork/Join Framework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Потоки могут украсть задачи из очереди другого потока, если они еще заняты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Stream&lt;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E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parallelStream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/>
              <a:t> -- Создание параллельного потока из коллекции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S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parallel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/>
              <a:t> -- преобразование последовательного стрима в параллельный 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88" y="391775"/>
            <a:ext cx="7279624" cy="4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Stream. Parallel. Когда использовать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Функции над элементами независимы от других функций и элементов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Исходный источник эффективно </a:t>
            </a:r>
            <a:r>
              <a:rPr lang="ru" sz="2200"/>
              <a:t>расщепляется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Терминальные операции должны быть ассоциативны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Большое количество элементов в источнике 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Операции занимают длительное время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Нельзя использовать лямбды с внутренним состоянием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Generics. Ограничения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ru" sz="2200"/>
              <a:t>Generic</a:t>
            </a:r>
            <a:r>
              <a:rPr lang="ru" sz="2200"/>
              <a:t> существует только для компилятора, в байт коде вместо дженерика будет подставлен класс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Object</a:t>
            </a:r>
            <a:r>
              <a:rPr lang="ru" sz="2200"/>
              <a:t> (происходит затирание типов </a:t>
            </a:r>
            <a:r>
              <a:rPr b="1" i="1" lang="ru" sz="2200"/>
              <a:t>Type Erasure</a:t>
            </a:r>
            <a:r>
              <a:rPr lang="ru" sz="2200"/>
              <a:t>)</a:t>
            </a:r>
            <a:endParaRPr b="1" i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Байт код чтения </a:t>
            </a:r>
            <a:r>
              <a:rPr lang="ru" sz="2200"/>
              <a:t>параметризованной</a:t>
            </a:r>
            <a:r>
              <a:rPr lang="ru" sz="2200"/>
              <a:t> переменной будет содержать каст к нужному типу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Можно параметризовать только объектами (массив это тоже объект)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Внутри параметризированного кода нельзя создавать объекты типа дженерика и проверять на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instanceof</a:t>
            </a:r>
            <a:endParaRPr b="1" i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i="1" lang="ru" sz="2200"/>
              <a:t>Generic</a:t>
            </a:r>
            <a:r>
              <a:rPr lang="ru" sz="2200"/>
              <a:t> инвариантен, в отличие от массивов, которые ковариантны</a:t>
            </a:r>
            <a:endParaRPr b="1" i="1" sz="2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Generics. Дополнительные свойства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90800" y="1017725"/>
            <a:ext cx="88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Н</a:t>
            </a:r>
            <a:r>
              <a:rPr lang="ru" sz="2200"/>
              <a:t>е объявлять тип для переменной: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List list =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ArrayList()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Создавать параметризованные объекты без явного указания: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List&lt;String&gt; strings =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ArrayList&lt;&gt;()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</a:t>
            </a:r>
            <a:r>
              <a:rPr lang="ru" sz="2200"/>
              <a:t>елать дополнительные фильтры на параметр дженерика: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List&lt;?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Number&gt; numbersAndChildreen                    List&lt;? 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super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Integer&gt; integersAndParents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Последний подход убирает инвариантность</a:t>
            </a:r>
            <a:endParaRPr sz="22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Функциональный стиль программирования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7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Процедурное программирование - каждую функцию надо отдельно записать в отдельный блок, и применять их с помощью циклов, условий и так далее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Это когда программа описывается, как последовательное применение функций к некоторым значениям и другим функциям (Грубо говоря, функции используются в математическом понимании)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Функциональный интерфейс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7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Интерфейсы, которые имеют один абстрактный метод называются функциональными и обычно помечаются аннотацией </a:t>
            </a:r>
            <a:r>
              <a:rPr lang="ru" sz="2200">
                <a:solidFill>
                  <a:srgbClr val="BBB529"/>
                </a:solidFill>
                <a:highlight>
                  <a:srgbClr val="2B2B2B"/>
                </a:highlight>
              </a:rPr>
              <a:t>@FunctionalInterface</a:t>
            </a:r>
            <a:endParaRPr b="1" i="1"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Аналог для указателей на функции в С++ или делегатам в С#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Вместо создания анонимного класса используются лямбда-выражения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Грубо говоря, это просто кусок кода, который записан в переменную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Ссылка на функцию - тоже является лямбда-выражением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Основные функциональные интерфейсы лежат в пакете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java.util.function</a:t>
            </a:r>
            <a:endParaRPr b="1" i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Consumer&lt;</a:t>
            </a:r>
            <a:r>
              <a:rPr lang="ru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Потребитель данных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void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accept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t)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 </a:t>
            </a:r>
            <a:r>
              <a:rPr lang="ru" sz="2200"/>
              <a:t> -- Что-то делает с данными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IntConsumer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LongConsumer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DoubleConsumer</a:t>
            </a:r>
            <a:r>
              <a:rPr lang="ru" sz="2200"/>
              <a:t> - потребитель с использованием примитивов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BiConsumer&lt;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U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 </a:t>
            </a:r>
            <a:r>
              <a:rPr lang="ru" sz="2200"/>
              <a:t>-- принимает две переменных, разных типов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ObjIntConsumer&lt;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/>
              <a:t>,</a:t>
            </a:r>
            <a:r>
              <a:rPr b="1" i="1" lang="ru" sz="2200"/>
              <a:t>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ObjLongConsumer&lt;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/>
              <a:t>,</a:t>
            </a:r>
            <a:r>
              <a:rPr b="1" i="1" lang="ru" sz="2200"/>
              <a:t>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ObjDoubleConsumer&lt;</a:t>
            </a: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r>
              <a:rPr lang="ru" sz="2200"/>
              <a:t> - Один из параметров - примитив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Supplier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&lt;</a:t>
            </a:r>
            <a:r>
              <a:rPr lang="ru">
                <a:solidFill>
                  <a:srgbClr val="507874"/>
                </a:solidFill>
                <a:highlight>
                  <a:srgbClr val="2B2B2B"/>
                </a:highlight>
              </a:rPr>
              <a:t>T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</a:rPr>
              <a:t>&gt;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Поставщик</a:t>
            </a:r>
            <a:r>
              <a:rPr lang="ru" sz="2200"/>
              <a:t> данных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507874"/>
                </a:solidFill>
                <a:highlight>
                  <a:srgbClr val="2B2B2B"/>
                </a:highlight>
              </a:rPr>
              <a:t>T </a:t>
            </a:r>
            <a:r>
              <a:rPr lang="ru" sz="2200">
                <a:solidFill>
                  <a:srgbClr val="FFC66D"/>
                </a:solidFill>
                <a:highlight>
                  <a:srgbClr val="2B2B2B"/>
                </a:highlight>
              </a:rPr>
              <a:t>get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r>
              <a:rPr lang="ru" sz="2200">
                <a:solidFill>
                  <a:srgbClr val="CC7832"/>
                </a:solidFill>
                <a:highlight>
                  <a:srgbClr val="2B2B2B"/>
                </a:highlight>
              </a:rPr>
              <a:t> </a:t>
            </a:r>
            <a:r>
              <a:rPr lang="ru" sz="2200"/>
              <a:t> -- возвращает данные</a:t>
            </a:r>
            <a:endParaRPr sz="22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BooleanSupplier</a:t>
            </a:r>
            <a:r>
              <a:rPr lang="ru" sz="2200"/>
              <a:t>,</a:t>
            </a:r>
            <a:r>
              <a:rPr b="1" i="1" lang="ru" sz="2200"/>
              <a:t>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IntSupplier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LongSupplier</a:t>
            </a:r>
            <a:r>
              <a:rPr lang="ru" sz="2200"/>
              <a:t>, </a:t>
            </a:r>
            <a:r>
              <a:rPr lang="ru" sz="2200">
                <a:solidFill>
                  <a:srgbClr val="A9B7C6"/>
                </a:solidFill>
                <a:highlight>
                  <a:srgbClr val="2B2B2B"/>
                </a:highlight>
              </a:rPr>
              <a:t>DoubleSupplie</a:t>
            </a:r>
            <a:r>
              <a:rPr lang="ru" sz="2200"/>
              <a:t> </a:t>
            </a:r>
            <a:r>
              <a:rPr lang="ru" sz="2200"/>
              <a:t>- поставщики с использованием примитивов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