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94"/>
  </p:normalViewPr>
  <p:slideViewPr>
    <p:cSldViewPr snapToGrid="0" snapToObjects="1">
      <p:cViewPr varScale="1">
        <p:scale>
          <a:sx n="116" d="100"/>
          <a:sy n="116" d="100"/>
        </p:scale>
        <p:origin x="4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GB"/>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10/22/20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GB"/>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a:pPr/>
              <a:t>10/22/20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a:t>10/22/20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a:pPr/>
              <a:t>10/22/20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a:pPr/>
              <a:t>10/22/20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a:pPr/>
              <a:t>10/22/20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10/22/20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GB"/>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dirty="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a:pPr/>
              <a:t>10/22/20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a:pPr/>
              <a:t>10/22/20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4EC27-A1B6-734E-A529-E982FE508766}"/>
              </a:ext>
            </a:extLst>
          </p:cNvPr>
          <p:cNvSpPr>
            <a:spLocks noGrp="1"/>
          </p:cNvSpPr>
          <p:nvPr>
            <p:ph type="ctrTitle"/>
          </p:nvPr>
        </p:nvSpPr>
        <p:spPr/>
        <p:txBody>
          <a:bodyPr/>
          <a:lstStyle/>
          <a:p>
            <a:r>
              <a:rPr lang="en-US" dirty="0"/>
              <a:t>Business law seminary </a:t>
            </a:r>
          </a:p>
        </p:txBody>
      </p:sp>
      <p:sp>
        <p:nvSpPr>
          <p:cNvPr id="3" name="Subtitle 2">
            <a:extLst>
              <a:ext uri="{FF2B5EF4-FFF2-40B4-BE49-F238E27FC236}">
                <a16:creationId xmlns:a16="http://schemas.microsoft.com/office/drawing/2014/main" id="{CCAF1651-E74F-AB4B-81BA-D01DD0F4A4C2}"/>
              </a:ext>
            </a:extLst>
          </p:cNvPr>
          <p:cNvSpPr>
            <a:spLocks noGrp="1"/>
          </p:cNvSpPr>
          <p:nvPr>
            <p:ph type="subTitle" idx="1"/>
          </p:nvPr>
        </p:nvSpPr>
        <p:spPr/>
        <p:txBody>
          <a:bodyPr/>
          <a:lstStyle/>
          <a:p>
            <a:r>
              <a:rPr lang="en-US" dirty="0"/>
              <a:t>Subjects of business law </a:t>
            </a:r>
          </a:p>
        </p:txBody>
      </p:sp>
    </p:spTree>
    <p:extLst>
      <p:ext uri="{BB962C8B-B14F-4D97-AF65-F5344CB8AC3E}">
        <p14:creationId xmlns:p14="http://schemas.microsoft.com/office/powerpoint/2010/main" val="1893502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F9CD-EE97-554D-B214-A28E2B3A7283}"/>
              </a:ext>
            </a:extLst>
          </p:cNvPr>
          <p:cNvSpPr>
            <a:spLocks noGrp="1"/>
          </p:cNvSpPr>
          <p:nvPr>
            <p:ph type="title"/>
          </p:nvPr>
        </p:nvSpPr>
        <p:spPr/>
        <p:txBody>
          <a:bodyPr/>
          <a:lstStyle/>
          <a:p>
            <a:r>
              <a:rPr lang="en-US" dirty="0"/>
              <a:t>The Trade Registry </a:t>
            </a:r>
          </a:p>
        </p:txBody>
      </p:sp>
      <p:sp>
        <p:nvSpPr>
          <p:cNvPr id="3" name="Content Placeholder 2">
            <a:extLst>
              <a:ext uri="{FF2B5EF4-FFF2-40B4-BE49-F238E27FC236}">
                <a16:creationId xmlns:a16="http://schemas.microsoft.com/office/drawing/2014/main" id="{9A64B462-CCAE-4D40-9D36-0F1FCBA10CE1}"/>
              </a:ext>
            </a:extLst>
          </p:cNvPr>
          <p:cNvSpPr>
            <a:spLocks noGrp="1"/>
          </p:cNvSpPr>
          <p:nvPr>
            <p:ph idx="1"/>
          </p:nvPr>
        </p:nvSpPr>
        <p:spPr>
          <a:xfrm>
            <a:off x="925417" y="2556932"/>
            <a:ext cx="10344838" cy="3667598"/>
          </a:xfrm>
        </p:spPr>
        <p:txBody>
          <a:bodyPr>
            <a:normAutofit fontScale="85000" lnSpcReduction="20000"/>
          </a:bodyPr>
          <a:lstStyle/>
          <a:p>
            <a:r>
              <a:rPr lang="en-US" dirty="0"/>
              <a:t>The merchants have the obligation to request the registration BEFORE they commence their activity. They also have the obligation to request registration of any specific activities that might affect their initial registration (sale or lending of the stock trade, changes in their associates structure, firm and emblem, ending of activity…). </a:t>
            </a:r>
          </a:p>
          <a:p>
            <a:r>
              <a:rPr lang="en-US" i="1" dirty="0"/>
              <a:t>From the date of registration, the acts and facts are opposable to third parties! </a:t>
            </a:r>
          </a:p>
          <a:p>
            <a:r>
              <a:rPr lang="en-US" dirty="0"/>
              <a:t>The Trade Registry is public, and thus may issue copies of documents registered in it to any party, in exchange of a fee. </a:t>
            </a:r>
          </a:p>
          <a:p>
            <a:r>
              <a:rPr lang="en-US" dirty="0"/>
              <a:t>The Trade Registry is kept by the trade registry office organized in each county. </a:t>
            </a:r>
          </a:p>
          <a:p>
            <a:r>
              <a:rPr lang="en-US" dirty="0"/>
              <a:t>The National Trade Registry is a legal person on its own. Other trade registry offices have no legal personality and are organized by tribunals. </a:t>
            </a:r>
          </a:p>
          <a:p>
            <a:r>
              <a:rPr lang="en-US" i="1" dirty="0"/>
              <a:t>All merchants will demand registration in the Trade Registry where they have their headquarters! </a:t>
            </a:r>
          </a:p>
        </p:txBody>
      </p:sp>
    </p:spTree>
    <p:extLst>
      <p:ext uri="{BB962C8B-B14F-4D97-AF65-F5344CB8AC3E}">
        <p14:creationId xmlns:p14="http://schemas.microsoft.com/office/powerpoint/2010/main" val="609811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375EC-56E8-C148-ABBB-A4BE49CEDAC2}"/>
              </a:ext>
            </a:extLst>
          </p:cNvPr>
          <p:cNvSpPr>
            <a:spLocks noGrp="1"/>
          </p:cNvSpPr>
          <p:nvPr>
            <p:ph type="title"/>
          </p:nvPr>
        </p:nvSpPr>
        <p:spPr/>
        <p:txBody>
          <a:bodyPr/>
          <a:lstStyle/>
          <a:p>
            <a:r>
              <a:rPr lang="en-US" dirty="0"/>
              <a:t>MCQ</a:t>
            </a:r>
          </a:p>
        </p:txBody>
      </p:sp>
      <p:sp>
        <p:nvSpPr>
          <p:cNvPr id="3" name="Content Placeholder 2">
            <a:extLst>
              <a:ext uri="{FF2B5EF4-FFF2-40B4-BE49-F238E27FC236}">
                <a16:creationId xmlns:a16="http://schemas.microsoft.com/office/drawing/2014/main" id="{63184110-66D4-4E49-BD96-FDF3202A20BE}"/>
              </a:ext>
            </a:extLst>
          </p:cNvPr>
          <p:cNvSpPr>
            <a:spLocks noGrp="1"/>
          </p:cNvSpPr>
          <p:nvPr>
            <p:ph sz="half" idx="1"/>
          </p:nvPr>
        </p:nvSpPr>
        <p:spPr>
          <a:xfrm>
            <a:off x="749147" y="2560320"/>
            <a:ext cx="5267605" cy="3807430"/>
          </a:xfrm>
        </p:spPr>
        <p:txBody>
          <a:bodyPr>
            <a:normAutofit/>
          </a:bodyPr>
          <a:lstStyle/>
          <a:p>
            <a:pPr marL="457200" indent="-457200">
              <a:spcAft>
                <a:spcPts val="300"/>
              </a:spcAft>
              <a:buAutoNum type="arabicPeriod"/>
            </a:pPr>
            <a:r>
              <a:rPr lang="en-US" sz="1200" dirty="0"/>
              <a:t>According to the provisions of the civil Code, the professionals are considered to be: </a:t>
            </a:r>
          </a:p>
          <a:p>
            <a:pPr marL="457200" indent="-457200">
              <a:spcAft>
                <a:spcPts val="300"/>
              </a:spcAft>
              <a:buAutoNum type="alphaLcParenR"/>
            </a:pPr>
            <a:r>
              <a:rPr lang="en-US" sz="1200" dirty="0"/>
              <a:t>All those managing an enterprise; </a:t>
            </a:r>
          </a:p>
          <a:p>
            <a:pPr marL="457200" indent="-457200">
              <a:spcAft>
                <a:spcPts val="300"/>
              </a:spcAft>
              <a:buAutoNum type="alphaLcParenR"/>
            </a:pPr>
            <a:r>
              <a:rPr lang="en-US" sz="1200" dirty="0"/>
              <a:t>All those performing economic activities; </a:t>
            </a:r>
          </a:p>
          <a:p>
            <a:pPr marL="457200" indent="-457200">
              <a:spcAft>
                <a:spcPts val="300"/>
              </a:spcAft>
              <a:buAutoNum type="alphaLcParenR"/>
            </a:pPr>
            <a:r>
              <a:rPr lang="en-US" sz="1200" dirty="0"/>
              <a:t>All those managing an enterprise and obtaining a profit from it. </a:t>
            </a:r>
          </a:p>
          <a:p>
            <a:pPr marL="0" indent="0">
              <a:spcAft>
                <a:spcPts val="300"/>
              </a:spcAft>
              <a:buNone/>
            </a:pPr>
            <a:r>
              <a:rPr lang="en-US" sz="1200" dirty="0"/>
              <a:t>2. The abstract capacity: </a:t>
            </a:r>
          </a:p>
          <a:p>
            <a:pPr marL="457200" indent="-457200">
              <a:spcAft>
                <a:spcPts val="300"/>
              </a:spcAft>
              <a:buAutoNum type="alphaLcParenR"/>
            </a:pPr>
            <a:r>
              <a:rPr lang="en-US" sz="1200" dirty="0"/>
              <a:t>Is granted at the age of 18; </a:t>
            </a:r>
          </a:p>
          <a:p>
            <a:pPr marL="457200" indent="-457200">
              <a:spcAft>
                <a:spcPts val="300"/>
              </a:spcAft>
              <a:buAutoNum type="alphaLcParenR"/>
            </a:pPr>
            <a:r>
              <a:rPr lang="en-US" sz="1200" dirty="0"/>
              <a:t>Can be granted by law from the moment of conception; </a:t>
            </a:r>
          </a:p>
          <a:p>
            <a:pPr marL="457200" indent="-457200">
              <a:spcAft>
                <a:spcPts val="300"/>
              </a:spcAft>
              <a:buAutoNum type="alphaLcParenR"/>
            </a:pPr>
            <a:r>
              <a:rPr lang="en-US" sz="1200" dirty="0"/>
              <a:t>Is grated at the age of 14; </a:t>
            </a:r>
          </a:p>
          <a:p>
            <a:pPr marL="457200" indent="-457200">
              <a:spcAft>
                <a:spcPts val="300"/>
              </a:spcAft>
              <a:buAutoNum type="alphaLcParenR"/>
            </a:pPr>
            <a:r>
              <a:rPr lang="en-US" sz="1200" dirty="0"/>
              <a:t>Is not full for the persons with mental handicap. </a:t>
            </a:r>
          </a:p>
          <a:p>
            <a:pPr marL="0" indent="0">
              <a:spcAft>
                <a:spcPts val="300"/>
              </a:spcAft>
              <a:buNone/>
            </a:pPr>
            <a:r>
              <a:rPr lang="en-US" sz="1200" dirty="0"/>
              <a:t>3. The shop vendor: </a:t>
            </a:r>
          </a:p>
          <a:p>
            <a:pPr marL="228600" indent="-228600">
              <a:spcAft>
                <a:spcPts val="300"/>
              </a:spcAft>
              <a:buAutoNum type="alphaLcParenR"/>
            </a:pPr>
            <a:r>
              <a:rPr lang="en-US" sz="1200" dirty="0"/>
              <a:t>Is always a merchant; </a:t>
            </a:r>
          </a:p>
          <a:p>
            <a:pPr marL="228600" indent="-228600">
              <a:spcAft>
                <a:spcPts val="300"/>
              </a:spcAft>
              <a:buAutoNum type="alphaLcParenR"/>
            </a:pPr>
            <a:r>
              <a:rPr lang="en-US" sz="1200" dirty="0"/>
              <a:t>Can be a merchant; </a:t>
            </a:r>
          </a:p>
          <a:p>
            <a:pPr marL="228600" indent="-228600">
              <a:spcAft>
                <a:spcPts val="300"/>
              </a:spcAft>
              <a:buAutoNum type="alphaLcParenR"/>
            </a:pPr>
            <a:r>
              <a:rPr lang="en-US" sz="1200" dirty="0"/>
              <a:t>Can be a merchant if he has full concrete capacity; </a:t>
            </a:r>
          </a:p>
          <a:p>
            <a:pPr marL="228600" indent="-228600">
              <a:spcAft>
                <a:spcPts val="300"/>
              </a:spcAft>
              <a:buAutoNum type="alphaLcParenR"/>
            </a:pPr>
            <a:r>
              <a:rPr lang="en-US" sz="1200" dirty="0"/>
              <a:t>Is not a merchant. </a:t>
            </a:r>
          </a:p>
        </p:txBody>
      </p:sp>
      <p:sp>
        <p:nvSpPr>
          <p:cNvPr id="4" name="Content Placeholder 3">
            <a:extLst>
              <a:ext uri="{FF2B5EF4-FFF2-40B4-BE49-F238E27FC236}">
                <a16:creationId xmlns:a16="http://schemas.microsoft.com/office/drawing/2014/main" id="{61EAC8D4-A607-2E4E-85BA-DFE0F8F6BAE4}"/>
              </a:ext>
            </a:extLst>
          </p:cNvPr>
          <p:cNvSpPr>
            <a:spLocks noGrp="1"/>
          </p:cNvSpPr>
          <p:nvPr>
            <p:ph sz="half" idx="2"/>
          </p:nvPr>
        </p:nvSpPr>
        <p:spPr>
          <a:xfrm>
            <a:off x="6181343" y="2560320"/>
            <a:ext cx="5261509" cy="3642176"/>
          </a:xfrm>
        </p:spPr>
        <p:txBody>
          <a:bodyPr>
            <a:normAutofit/>
          </a:bodyPr>
          <a:lstStyle/>
          <a:p>
            <a:pPr marL="0" indent="0">
              <a:buNone/>
            </a:pPr>
            <a:r>
              <a:rPr lang="en-US" sz="1200" dirty="0"/>
              <a:t>4. The category of professionals: </a:t>
            </a:r>
          </a:p>
          <a:p>
            <a:pPr marL="228600" indent="-228600">
              <a:buAutoNum type="alphaLcParenR"/>
            </a:pPr>
            <a:r>
              <a:rPr lang="en-US" sz="1200" dirty="0"/>
              <a:t>Includes foundations, public institutions, judges, doctors; </a:t>
            </a:r>
          </a:p>
          <a:p>
            <a:pPr marL="228600" indent="-228600">
              <a:buAutoNum type="alphaLcParenR"/>
            </a:pPr>
            <a:r>
              <a:rPr lang="en-US" sz="1200" dirty="0"/>
              <a:t>Is expressly enumerated by the law; </a:t>
            </a:r>
          </a:p>
          <a:p>
            <a:pPr marL="228600" indent="-228600">
              <a:buAutoNum type="alphaLcParenR"/>
            </a:pPr>
            <a:r>
              <a:rPr lang="en-US" sz="1200" dirty="0"/>
              <a:t>Includes all persons licensed to perform economic activities; </a:t>
            </a:r>
          </a:p>
          <a:p>
            <a:pPr marL="228600" indent="-228600">
              <a:buAutoNum type="alphaLcParenR"/>
            </a:pPr>
            <a:r>
              <a:rPr lang="en-US" sz="1200" dirty="0"/>
              <a:t>Includes public institutions, individual enterprises, family enterprises, economic interest groups. </a:t>
            </a:r>
          </a:p>
          <a:p>
            <a:pPr marL="0" indent="0">
              <a:buNone/>
            </a:pPr>
            <a:r>
              <a:rPr lang="en-US" sz="1200" dirty="0"/>
              <a:t>5. The abstract capacity is: </a:t>
            </a:r>
          </a:p>
          <a:p>
            <a:pPr marL="228600" indent="-228600">
              <a:buAutoNum type="alphaLcParenR"/>
            </a:pPr>
            <a:r>
              <a:rPr lang="en-US" sz="1200" dirty="0"/>
              <a:t>The person’s ability to have rights and exercise them; </a:t>
            </a:r>
          </a:p>
          <a:p>
            <a:pPr marL="228600" indent="-228600">
              <a:buAutoNum type="alphaLcParenR"/>
            </a:pPr>
            <a:r>
              <a:rPr lang="en-US" sz="1200" dirty="0"/>
              <a:t>The person’s capacity to contract labor contracts; </a:t>
            </a:r>
          </a:p>
          <a:p>
            <a:pPr marL="228600" indent="-228600">
              <a:buAutoNum type="alphaLcParenR"/>
            </a:pPr>
            <a:r>
              <a:rPr lang="en-US" sz="1200" dirty="0"/>
              <a:t>The person’s capacity to assume their obligations by concluding on their own name juridical acts; </a:t>
            </a:r>
          </a:p>
          <a:p>
            <a:pPr marL="228600" indent="-228600">
              <a:buAutoNum type="alphaLcParenR"/>
            </a:pPr>
            <a:r>
              <a:rPr lang="en-US" sz="1200" dirty="0"/>
              <a:t>The person’s ability to have rights and obligations (granted to each human being from the moment of birth or, by exception, from the moment of his conception).</a:t>
            </a:r>
          </a:p>
        </p:txBody>
      </p:sp>
    </p:spTree>
    <p:extLst>
      <p:ext uri="{BB962C8B-B14F-4D97-AF65-F5344CB8AC3E}">
        <p14:creationId xmlns:p14="http://schemas.microsoft.com/office/powerpoint/2010/main" val="1722766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A02A-B43C-BA40-A069-3408811549F5}"/>
              </a:ext>
            </a:extLst>
          </p:cNvPr>
          <p:cNvSpPr>
            <a:spLocks noGrp="1"/>
          </p:cNvSpPr>
          <p:nvPr>
            <p:ph type="title"/>
          </p:nvPr>
        </p:nvSpPr>
        <p:spPr/>
        <p:txBody>
          <a:bodyPr/>
          <a:lstStyle/>
          <a:p>
            <a:r>
              <a:rPr lang="en-US" dirty="0"/>
              <a:t>MCQ</a:t>
            </a:r>
          </a:p>
        </p:txBody>
      </p:sp>
      <p:sp>
        <p:nvSpPr>
          <p:cNvPr id="3" name="Content Placeholder 2">
            <a:extLst>
              <a:ext uri="{FF2B5EF4-FFF2-40B4-BE49-F238E27FC236}">
                <a16:creationId xmlns:a16="http://schemas.microsoft.com/office/drawing/2014/main" id="{B31CA138-9D6A-3049-98D3-84B006529CD3}"/>
              </a:ext>
            </a:extLst>
          </p:cNvPr>
          <p:cNvSpPr>
            <a:spLocks noGrp="1"/>
          </p:cNvSpPr>
          <p:nvPr>
            <p:ph sz="half" idx="1"/>
          </p:nvPr>
        </p:nvSpPr>
        <p:spPr>
          <a:xfrm>
            <a:off x="778526" y="2560319"/>
            <a:ext cx="5238226" cy="3653193"/>
          </a:xfrm>
        </p:spPr>
        <p:txBody>
          <a:bodyPr>
            <a:noAutofit/>
          </a:bodyPr>
          <a:lstStyle/>
          <a:p>
            <a:pPr marL="0" indent="0">
              <a:spcBef>
                <a:spcPts val="200"/>
              </a:spcBef>
              <a:spcAft>
                <a:spcPts val="200"/>
              </a:spcAft>
              <a:buNone/>
            </a:pPr>
            <a:r>
              <a:rPr lang="en-US" sz="1200" dirty="0"/>
              <a:t>6. The concrete capacity is: </a:t>
            </a:r>
          </a:p>
          <a:p>
            <a:pPr marL="228600" indent="-228600">
              <a:spcBef>
                <a:spcPts val="200"/>
              </a:spcBef>
              <a:spcAft>
                <a:spcPts val="200"/>
              </a:spcAft>
              <a:buAutoNum type="alphaLcParenR"/>
            </a:pPr>
            <a:r>
              <a:rPr lang="en-US" sz="1200" dirty="0"/>
              <a:t>The persons ability to have obligations and assume them; </a:t>
            </a:r>
          </a:p>
          <a:p>
            <a:pPr marL="228600" indent="-228600">
              <a:spcBef>
                <a:spcPts val="200"/>
              </a:spcBef>
              <a:spcAft>
                <a:spcPts val="200"/>
              </a:spcAft>
              <a:buAutoNum type="alphaLcParenR"/>
            </a:pPr>
            <a:r>
              <a:rPr lang="en-US" sz="1200" dirty="0"/>
              <a:t>The persons capacity to exercise their rights or to assume their obligations by concluding on their own name juridical acts; </a:t>
            </a:r>
          </a:p>
          <a:p>
            <a:pPr marL="228600" indent="-228600">
              <a:spcBef>
                <a:spcPts val="200"/>
              </a:spcBef>
              <a:spcAft>
                <a:spcPts val="200"/>
              </a:spcAft>
              <a:buAutoNum type="alphaLcParenR"/>
            </a:pPr>
            <a:r>
              <a:rPr lang="en-US" sz="1200" dirty="0"/>
              <a:t>The persons capacity granted to married persons after 16 y.o.; </a:t>
            </a:r>
          </a:p>
          <a:p>
            <a:pPr marL="228600" indent="-228600">
              <a:spcBef>
                <a:spcPts val="200"/>
              </a:spcBef>
              <a:spcAft>
                <a:spcPts val="200"/>
              </a:spcAft>
              <a:buAutoNum type="alphaLcParenR"/>
            </a:pPr>
            <a:r>
              <a:rPr lang="en-US" sz="1200" dirty="0"/>
              <a:t>The person’s ability to have rights and obligations (granted to each human being from the moment of birth or, by exception, from the moment of his conception); </a:t>
            </a:r>
          </a:p>
          <a:p>
            <a:pPr marL="228600" indent="-228600">
              <a:spcBef>
                <a:spcPts val="200"/>
              </a:spcBef>
              <a:spcAft>
                <a:spcPts val="200"/>
              </a:spcAft>
              <a:buAutoNum type="alphaLcParenR"/>
            </a:pPr>
            <a:r>
              <a:rPr lang="en-US" sz="1200" dirty="0"/>
              <a:t>The capacity granted to members of family enterprises. </a:t>
            </a:r>
          </a:p>
          <a:p>
            <a:pPr marL="0" indent="0">
              <a:spcBef>
                <a:spcPts val="200"/>
              </a:spcBef>
              <a:spcAft>
                <a:spcPts val="200"/>
              </a:spcAft>
              <a:buNone/>
            </a:pPr>
            <a:r>
              <a:rPr lang="en-US" sz="1200" dirty="0"/>
              <a:t>7. The following are merchants:</a:t>
            </a:r>
          </a:p>
          <a:p>
            <a:pPr marL="228600" indent="-228600">
              <a:spcBef>
                <a:spcPts val="200"/>
              </a:spcBef>
              <a:spcAft>
                <a:spcPts val="200"/>
              </a:spcAft>
              <a:buAutoNum type="alphaLcParenR"/>
            </a:pPr>
            <a:r>
              <a:rPr lang="en-US" sz="1200" dirty="0"/>
              <a:t>European interest groups; </a:t>
            </a:r>
          </a:p>
          <a:p>
            <a:pPr marL="228600" indent="-228600">
              <a:spcBef>
                <a:spcPts val="200"/>
              </a:spcBef>
              <a:spcAft>
                <a:spcPts val="200"/>
              </a:spcAft>
              <a:buAutoNum type="alphaLcParenR"/>
            </a:pPr>
            <a:r>
              <a:rPr lang="en-US" sz="1200" dirty="0"/>
              <a:t>Cooperative organizations; </a:t>
            </a:r>
          </a:p>
          <a:p>
            <a:pPr marL="228600" indent="-228600">
              <a:spcBef>
                <a:spcPts val="200"/>
              </a:spcBef>
              <a:spcAft>
                <a:spcPts val="200"/>
              </a:spcAft>
              <a:buAutoNum type="alphaLcParenR"/>
            </a:pPr>
            <a:r>
              <a:rPr lang="en-US" sz="1200" dirty="0"/>
              <a:t>Auxiliaries of trade; </a:t>
            </a:r>
          </a:p>
          <a:p>
            <a:pPr marL="228600" indent="-228600">
              <a:spcBef>
                <a:spcPts val="200"/>
              </a:spcBef>
              <a:spcAft>
                <a:spcPts val="200"/>
              </a:spcAft>
              <a:buAutoNum type="alphaLcParenR"/>
            </a:pPr>
            <a:r>
              <a:rPr lang="en-US" sz="1200" dirty="0"/>
              <a:t>Attorneys; </a:t>
            </a:r>
          </a:p>
          <a:p>
            <a:pPr marL="228600" indent="-228600">
              <a:spcBef>
                <a:spcPts val="200"/>
              </a:spcBef>
              <a:spcAft>
                <a:spcPts val="200"/>
              </a:spcAft>
              <a:buAutoNum type="alphaLcParenR"/>
            </a:pPr>
            <a:r>
              <a:rPr lang="en-US" sz="1200" dirty="0"/>
              <a:t>Deputies and senators; </a:t>
            </a:r>
          </a:p>
          <a:p>
            <a:pPr marL="228600" indent="-228600">
              <a:spcBef>
                <a:spcPts val="200"/>
              </a:spcBef>
              <a:spcAft>
                <a:spcPts val="200"/>
              </a:spcAft>
              <a:buAutoNum type="alphaLcParenR"/>
            </a:pPr>
            <a:r>
              <a:rPr lang="en-US" sz="1200" dirty="0"/>
              <a:t>None of the above. </a:t>
            </a:r>
          </a:p>
        </p:txBody>
      </p:sp>
      <p:sp>
        <p:nvSpPr>
          <p:cNvPr id="4" name="Content Placeholder 3">
            <a:extLst>
              <a:ext uri="{FF2B5EF4-FFF2-40B4-BE49-F238E27FC236}">
                <a16:creationId xmlns:a16="http://schemas.microsoft.com/office/drawing/2014/main" id="{5EDAF15C-1358-7E4C-AF49-3FBB97AAF594}"/>
              </a:ext>
            </a:extLst>
          </p:cNvPr>
          <p:cNvSpPr>
            <a:spLocks noGrp="1"/>
          </p:cNvSpPr>
          <p:nvPr>
            <p:ph sz="half" idx="2"/>
          </p:nvPr>
        </p:nvSpPr>
        <p:spPr>
          <a:xfrm>
            <a:off x="6181343" y="2434729"/>
            <a:ext cx="5232131" cy="3778784"/>
          </a:xfrm>
        </p:spPr>
        <p:txBody>
          <a:bodyPr>
            <a:normAutofit/>
          </a:bodyPr>
          <a:lstStyle/>
          <a:p>
            <a:pPr marL="0" indent="0">
              <a:spcAft>
                <a:spcPts val="300"/>
              </a:spcAft>
              <a:buNone/>
            </a:pPr>
            <a:r>
              <a:rPr lang="en-US" sz="1200" dirty="0"/>
              <a:t>9. The provisions of the civil Code apply: </a:t>
            </a:r>
          </a:p>
          <a:p>
            <a:pPr marL="457200" indent="-457200">
              <a:spcAft>
                <a:spcPts val="300"/>
              </a:spcAft>
              <a:buAutoNum type="alphaLcParenR"/>
            </a:pPr>
            <a:r>
              <a:rPr lang="en-US" sz="1200" dirty="0"/>
              <a:t>To legal relations between professionals; </a:t>
            </a:r>
          </a:p>
          <a:p>
            <a:pPr marL="457200" indent="-457200">
              <a:spcAft>
                <a:spcPts val="300"/>
              </a:spcAft>
              <a:buAutoNum type="alphaLcParenR"/>
            </a:pPr>
            <a:r>
              <a:rPr lang="en-US" sz="1200" dirty="0"/>
              <a:t>Only to legal relations between professionals; </a:t>
            </a:r>
          </a:p>
          <a:p>
            <a:pPr marL="457200" indent="-457200">
              <a:spcAft>
                <a:spcPts val="300"/>
              </a:spcAft>
              <a:buAutoNum type="alphaLcParenR"/>
            </a:pPr>
            <a:r>
              <a:rPr lang="en-US" sz="1200" dirty="0"/>
              <a:t>To legal relations between professionals and any other subjects. </a:t>
            </a:r>
          </a:p>
          <a:p>
            <a:pPr marL="228600" indent="-228600">
              <a:spcAft>
                <a:spcPts val="300"/>
              </a:spcAft>
              <a:buAutoNum type="arabicPeriod" startAt="10"/>
            </a:pPr>
            <a:r>
              <a:rPr lang="en-US" sz="1200" dirty="0"/>
              <a:t>According to the civil Code, the professionals are: </a:t>
            </a:r>
          </a:p>
          <a:p>
            <a:pPr marL="228600" indent="-228600">
              <a:spcAft>
                <a:spcPts val="300"/>
              </a:spcAft>
              <a:buAutoNum type="alphaLcParenR"/>
            </a:pPr>
            <a:r>
              <a:rPr lang="en-US" sz="1200" dirty="0"/>
              <a:t>Those who undergo commercial-economic activities; </a:t>
            </a:r>
          </a:p>
          <a:p>
            <a:pPr marL="228600" indent="-228600">
              <a:spcAft>
                <a:spcPts val="300"/>
              </a:spcAft>
              <a:buAutoNum type="alphaLcParenR"/>
            </a:pPr>
            <a:r>
              <a:rPr lang="en-US" sz="1200" dirty="0"/>
              <a:t>Those who exploit an enterprise; </a:t>
            </a:r>
          </a:p>
          <a:p>
            <a:pPr marL="228600" indent="-228600">
              <a:spcAft>
                <a:spcPts val="300"/>
              </a:spcAft>
              <a:buAutoNum type="alphaLcParenR"/>
            </a:pPr>
            <a:r>
              <a:rPr lang="en-US" sz="1200" dirty="0"/>
              <a:t>Only those who undergo economic activities, as they are regulated by the law. </a:t>
            </a:r>
          </a:p>
          <a:p>
            <a:pPr marL="0" indent="0">
              <a:spcAft>
                <a:spcPts val="300"/>
              </a:spcAft>
              <a:buNone/>
            </a:pPr>
            <a:r>
              <a:rPr lang="en-US" sz="1200" dirty="0"/>
              <a:t>11. Is a professional:</a:t>
            </a:r>
          </a:p>
          <a:p>
            <a:pPr marL="228600" indent="-228600">
              <a:spcAft>
                <a:spcPts val="300"/>
              </a:spcAft>
              <a:buAutoNum type="alphaLcParenR"/>
            </a:pPr>
            <a:r>
              <a:rPr lang="en-US" sz="1200" dirty="0"/>
              <a:t>The merchant, entrepreneur, economic operator or any other person that is authorized by the law to undergo economic or professional activities, as they are regulated by the law; </a:t>
            </a:r>
          </a:p>
          <a:p>
            <a:pPr marL="228600" indent="-228600">
              <a:spcAft>
                <a:spcPts val="300"/>
              </a:spcAft>
              <a:buAutoNum type="alphaLcParenR"/>
            </a:pPr>
            <a:r>
              <a:rPr lang="en-US" sz="1200" dirty="0"/>
              <a:t>Only the merchant, entrepreneur, economic operator that has a commercial activity; </a:t>
            </a:r>
          </a:p>
          <a:p>
            <a:pPr marL="228600" indent="-228600">
              <a:spcAft>
                <a:spcPts val="300"/>
              </a:spcAft>
              <a:buAutoNum type="alphaLcParenR"/>
            </a:pPr>
            <a:r>
              <a:rPr lang="en-US" sz="1200" dirty="0"/>
              <a:t>Only the merchant, entrepreneur, economic operator that has an economic activity. </a:t>
            </a:r>
          </a:p>
        </p:txBody>
      </p:sp>
    </p:spTree>
    <p:extLst>
      <p:ext uri="{BB962C8B-B14F-4D97-AF65-F5344CB8AC3E}">
        <p14:creationId xmlns:p14="http://schemas.microsoft.com/office/powerpoint/2010/main" val="4068756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438B-EBA9-CF42-9A51-144B4D7A1268}"/>
              </a:ext>
            </a:extLst>
          </p:cNvPr>
          <p:cNvSpPr>
            <a:spLocks noGrp="1"/>
          </p:cNvSpPr>
          <p:nvPr>
            <p:ph type="title"/>
          </p:nvPr>
        </p:nvSpPr>
        <p:spPr/>
        <p:txBody>
          <a:bodyPr/>
          <a:lstStyle/>
          <a:p>
            <a:r>
              <a:rPr lang="en-US" dirty="0"/>
              <a:t>MCQ</a:t>
            </a:r>
          </a:p>
        </p:txBody>
      </p:sp>
      <p:sp>
        <p:nvSpPr>
          <p:cNvPr id="3" name="Content Placeholder 2">
            <a:extLst>
              <a:ext uri="{FF2B5EF4-FFF2-40B4-BE49-F238E27FC236}">
                <a16:creationId xmlns:a16="http://schemas.microsoft.com/office/drawing/2014/main" id="{3A737161-2B89-354F-A6DB-2F31D1AE9329}"/>
              </a:ext>
            </a:extLst>
          </p:cNvPr>
          <p:cNvSpPr>
            <a:spLocks noGrp="1"/>
          </p:cNvSpPr>
          <p:nvPr>
            <p:ph sz="half" idx="1"/>
          </p:nvPr>
        </p:nvSpPr>
        <p:spPr>
          <a:xfrm>
            <a:off x="716096" y="2560320"/>
            <a:ext cx="5300656" cy="3565058"/>
          </a:xfrm>
        </p:spPr>
        <p:txBody>
          <a:bodyPr>
            <a:normAutofit/>
          </a:bodyPr>
          <a:lstStyle/>
          <a:p>
            <a:pPr marL="0" indent="0">
              <a:spcBef>
                <a:spcPts val="200"/>
              </a:spcBef>
              <a:spcAft>
                <a:spcPts val="200"/>
              </a:spcAft>
              <a:buNone/>
            </a:pPr>
            <a:r>
              <a:rPr lang="en-US" sz="1200" dirty="0"/>
              <a:t>12. The persons exercising a liberal activity: </a:t>
            </a:r>
          </a:p>
          <a:p>
            <a:pPr marL="457200" indent="-457200">
              <a:spcBef>
                <a:spcPts val="200"/>
              </a:spcBef>
              <a:spcAft>
                <a:spcPts val="200"/>
              </a:spcAft>
              <a:buAutoNum type="alphaLcParenR"/>
            </a:pPr>
            <a:r>
              <a:rPr lang="en-US" sz="1200" dirty="0"/>
              <a:t>Have the quality of professionals, but don’t have an economic/commercial activity; </a:t>
            </a:r>
          </a:p>
          <a:p>
            <a:pPr marL="457200" indent="-457200">
              <a:spcBef>
                <a:spcPts val="200"/>
              </a:spcBef>
              <a:spcAft>
                <a:spcPts val="200"/>
              </a:spcAft>
              <a:buAutoNum type="alphaLcParenR"/>
            </a:pPr>
            <a:r>
              <a:rPr lang="en-US" sz="1200" dirty="0"/>
              <a:t>Have the quality of professionals and undergo economic/commercial activities; </a:t>
            </a:r>
          </a:p>
          <a:p>
            <a:pPr marL="457200" indent="-457200">
              <a:spcBef>
                <a:spcPts val="200"/>
              </a:spcBef>
              <a:spcAft>
                <a:spcPts val="200"/>
              </a:spcAft>
              <a:buAutoNum type="alphaLcParenR"/>
            </a:pPr>
            <a:r>
              <a:rPr lang="en-US" sz="1200" dirty="0"/>
              <a:t>Despite their name, they are not considered professionals, but have the quality granted by their profession. </a:t>
            </a:r>
          </a:p>
          <a:p>
            <a:pPr marL="0" indent="0">
              <a:spcBef>
                <a:spcPts val="200"/>
              </a:spcBef>
              <a:spcAft>
                <a:spcPts val="200"/>
              </a:spcAft>
              <a:buNone/>
            </a:pPr>
            <a:r>
              <a:rPr lang="en-US" sz="1200" dirty="0"/>
              <a:t>13. Liberal professionals: </a:t>
            </a:r>
          </a:p>
          <a:p>
            <a:pPr marL="228600" indent="-228600">
              <a:spcBef>
                <a:spcPts val="200"/>
              </a:spcBef>
              <a:spcAft>
                <a:spcPts val="200"/>
              </a:spcAft>
              <a:buAutoNum type="alphaLcParenR"/>
            </a:pPr>
            <a:r>
              <a:rPr lang="en-US" sz="1200" dirty="0"/>
              <a:t>Undergo commercial activities in order to gain a honorarium(retainer); </a:t>
            </a:r>
          </a:p>
          <a:p>
            <a:pPr marL="228600" indent="-228600">
              <a:spcBef>
                <a:spcPts val="200"/>
              </a:spcBef>
              <a:spcAft>
                <a:spcPts val="200"/>
              </a:spcAft>
              <a:buAutoNum type="alphaLcParenR"/>
            </a:pPr>
            <a:r>
              <a:rPr lang="en-US" sz="1200" dirty="0"/>
              <a:t>Undergo civil activities in order to gain profit; </a:t>
            </a:r>
          </a:p>
          <a:p>
            <a:pPr marL="228600" indent="-228600">
              <a:spcBef>
                <a:spcPts val="200"/>
              </a:spcBef>
              <a:spcAft>
                <a:spcPts val="200"/>
              </a:spcAft>
              <a:buAutoNum type="alphaLcParenR"/>
            </a:pPr>
            <a:r>
              <a:rPr lang="en-US" sz="1200" dirty="0"/>
              <a:t>Undergo civil activities in order to obtain an honorarium. </a:t>
            </a:r>
          </a:p>
          <a:p>
            <a:pPr marL="0" indent="0">
              <a:spcBef>
                <a:spcPts val="200"/>
              </a:spcBef>
              <a:spcAft>
                <a:spcPts val="200"/>
              </a:spcAft>
              <a:buNone/>
            </a:pPr>
            <a:r>
              <a:rPr lang="en-US" sz="1200" dirty="0"/>
              <a:t>14. In order for an individual merchant to legally undergo his activity: </a:t>
            </a:r>
          </a:p>
          <a:p>
            <a:pPr marL="228600" indent="-228600">
              <a:spcBef>
                <a:spcPts val="200"/>
              </a:spcBef>
              <a:spcAft>
                <a:spcPts val="200"/>
              </a:spcAft>
              <a:buAutoNum type="alphaLcParenR"/>
            </a:pPr>
            <a:r>
              <a:rPr lang="en-US" sz="1200" dirty="0"/>
              <a:t>It must be registered in the Trade Registry; </a:t>
            </a:r>
          </a:p>
          <a:p>
            <a:pPr marL="228600" indent="-228600">
              <a:spcBef>
                <a:spcPts val="200"/>
              </a:spcBef>
              <a:spcAft>
                <a:spcPts val="200"/>
              </a:spcAft>
              <a:buAutoNum type="alphaLcParenR"/>
            </a:pPr>
            <a:r>
              <a:rPr lang="en-US" sz="1200" dirty="0"/>
              <a:t>It must be registered in the Population Registry: </a:t>
            </a:r>
          </a:p>
          <a:p>
            <a:pPr marL="228600" indent="-228600">
              <a:spcBef>
                <a:spcPts val="200"/>
              </a:spcBef>
              <a:spcAft>
                <a:spcPts val="200"/>
              </a:spcAft>
              <a:buAutoNum type="alphaLcParenR"/>
            </a:pPr>
            <a:r>
              <a:rPr lang="en-US" sz="1200" dirty="0"/>
              <a:t>It must be registered in the Shareholders Registry. </a:t>
            </a:r>
          </a:p>
        </p:txBody>
      </p:sp>
      <p:sp>
        <p:nvSpPr>
          <p:cNvPr id="4" name="Content Placeholder 3">
            <a:extLst>
              <a:ext uri="{FF2B5EF4-FFF2-40B4-BE49-F238E27FC236}">
                <a16:creationId xmlns:a16="http://schemas.microsoft.com/office/drawing/2014/main" id="{49CF3B07-9653-2F42-944F-26C4272A9FE8}"/>
              </a:ext>
            </a:extLst>
          </p:cNvPr>
          <p:cNvSpPr>
            <a:spLocks noGrp="1"/>
          </p:cNvSpPr>
          <p:nvPr>
            <p:ph sz="half" idx="2"/>
          </p:nvPr>
        </p:nvSpPr>
        <p:spPr>
          <a:xfrm>
            <a:off x="6181344" y="2560319"/>
            <a:ext cx="5066878" cy="3675227"/>
          </a:xfrm>
        </p:spPr>
        <p:txBody>
          <a:bodyPr>
            <a:noAutofit/>
          </a:bodyPr>
          <a:lstStyle/>
          <a:p>
            <a:pPr marL="0" indent="0">
              <a:buNone/>
            </a:pPr>
            <a:r>
              <a:rPr lang="en-GB" sz="1200" dirty="0"/>
              <a:t>15. A Romanian citizen can undergo activities as an individual merchant if: </a:t>
            </a:r>
          </a:p>
          <a:p>
            <a:pPr marL="228600" indent="-228600">
              <a:buAutoNum type="alphaLcParenR"/>
            </a:pPr>
            <a:r>
              <a:rPr lang="en-GB" sz="1200" dirty="0"/>
              <a:t>He is 18; </a:t>
            </a:r>
          </a:p>
          <a:p>
            <a:pPr marL="228600" indent="-228600">
              <a:buAutoNum type="alphaLcParenR"/>
            </a:pPr>
            <a:r>
              <a:rPr lang="en-GB" sz="1200" dirty="0"/>
              <a:t>He is 16 but he is married; </a:t>
            </a:r>
          </a:p>
          <a:p>
            <a:pPr marL="228600" indent="-228600">
              <a:buAutoNum type="alphaLcParenR"/>
            </a:pPr>
            <a:r>
              <a:rPr lang="en-GB" sz="1200" dirty="0"/>
              <a:t>He has gained (by any means) full concrete capacity. </a:t>
            </a:r>
          </a:p>
          <a:p>
            <a:pPr marL="0" indent="0">
              <a:buNone/>
            </a:pPr>
            <a:r>
              <a:rPr lang="en-GB" sz="1200" dirty="0"/>
              <a:t>16. A 16 y.o. minor that gained full concrete capacity by emancipation : </a:t>
            </a:r>
          </a:p>
          <a:p>
            <a:pPr marL="228600" indent="-228600">
              <a:buAutoNum type="alphaLcParenR"/>
            </a:pPr>
            <a:r>
              <a:rPr lang="en-GB" sz="1200" dirty="0"/>
              <a:t>Can undergo activities as an individual merchant; </a:t>
            </a:r>
          </a:p>
          <a:p>
            <a:pPr marL="228600" indent="-228600">
              <a:buAutoNum type="alphaLcParenR"/>
            </a:pPr>
            <a:r>
              <a:rPr lang="en-GB" sz="1200" dirty="0"/>
              <a:t>Can work as an employee for an individual merchant; </a:t>
            </a:r>
          </a:p>
          <a:p>
            <a:pPr marL="228600" indent="-228600">
              <a:buAutoNum type="alphaLcParenR"/>
            </a:pPr>
            <a:r>
              <a:rPr lang="en-GB" sz="1200" dirty="0"/>
              <a:t>Can’t participate in the activity of an individual merchant. </a:t>
            </a:r>
          </a:p>
          <a:p>
            <a:pPr marL="0" indent="0">
              <a:buNone/>
            </a:pPr>
            <a:r>
              <a:rPr lang="en-GB" sz="1200" dirty="0"/>
              <a:t>17. The natural person professional merchant: </a:t>
            </a:r>
          </a:p>
          <a:p>
            <a:pPr marL="228600" indent="-228600">
              <a:buAutoNum type="alphaLcParenR"/>
            </a:pPr>
            <a:r>
              <a:rPr lang="en-GB" sz="1200" dirty="0"/>
              <a:t>Can only exert this capacity as an individual merchant; </a:t>
            </a:r>
          </a:p>
          <a:p>
            <a:pPr marL="228600" indent="-228600">
              <a:buAutoNum type="alphaLcParenR"/>
            </a:pPr>
            <a:r>
              <a:rPr lang="en-GB" sz="1200" dirty="0"/>
              <a:t>Can only be a member of a family enterprise; </a:t>
            </a:r>
          </a:p>
          <a:p>
            <a:pPr marL="228600" indent="-228600">
              <a:buAutoNum type="alphaLcParenR"/>
            </a:pPr>
            <a:r>
              <a:rPr lang="en-GB" sz="1200" dirty="0"/>
              <a:t>Can exert this capacity in an individual enterprise. </a:t>
            </a:r>
          </a:p>
        </p:txBody>
      </p:sp>
    </p:spTree>
    <p:extLst>
      <p:ext uri="{BB962C8B-B14F-4D97-AF65-F5344CB8AC3E}">
        <p14:creationId xmlns:p14="http://schemas.microsoft.com/office/powerpoint/2010/main" val="3561730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F3388-97F7-264A-B22F-C50C490CE94E}"/>
              </a:ext>
            </a:extLst>
          </p:cNvPr>
          <p:cNvSpPr>
            <a:spLocks noGrp="1"/>
          </p:cNvSpPr>
          <p:nvPr>
            <p:ph type="title"/>
          </p:nvPr>
        </p:nvSpPr>
        <p:spPr/>
        <p:txBody>
          <a:bodyPr/>
          <a:lstStyle/>
          <a:p>
            <a:r>
              <a:rPr lang="en-US" dirty="0"/>
              <a:t>MCQ</a:t>
            </a:r>
          </a:p>
        </p:txBody>
      </p:sp>
      <p:sp>
        <p:nvSpPr>
          <p:cNvPr id="3" name="Content Placeholder 2">
            <a:extLst>
              <a:ext uri="{FF2B5EF4-FFF2-40B4-BE49-F238E27FC236}">
                <a16:creationId xmlns:a16="http://schemas.microsoft.com/office/drawing/2014/main" id="{48D1E1A2-3FAE-F544-8B7E-8AED2C89BF29}"/>
              </a:ext>
            </a:extLst>
          </p:cNvPr>
          <p:cNvSpPr>
            <a:spLocks noGrp="1"/>
          </p:cNvSpPr>
          <p:nvPr>
            <p:ph sz="half" idx="1"/>
          </p:nvPr>
        </p:nvSpPr>
        <p:spPr>
          <a:xfrm>
            <a:off x="721018" y="2560320"/>
            <a:ext cx="5289639" cy="3611880"/>
          </a:xfrm>
        </p:spPr>
        <p:txBody>
          <a:bodyPr>
            <a:normAutofit fontScale="85000" lnSpcReduction="20000"/>
          </a:bodyPr>
          <a:lstStyle/>
          <a:p>
            <a:pPr marL="0" indent="0">
              <a:buNone/>
            </a:pPr>
            <a:r>
              <a:rPr lang="en-US" sz="1200" dirty="0"/>
              <a:t>18. The natural person, professional merchant:</a:t>
            </a:r>
          </a:p>
          <a:p>
            <a:pPr marL="228600" indent="-228600">
              <a:buAutoNum type="alphaLcParenR"/>
            </a:pPr>
            <a:r>
              <a:rPr lang="en-US" sz="1200" dirty="0"/>
              <a:t>Is not subjected to registration in the Trade Registry, but in some express cases provided by the law; </a:t>
            </a:r>
          </a:p>
          <a:p>
            <a:pPr marL="228600" indent="-228600">
              <a:buAutoNum type="alphaLcParenR"/>
            </a:pPr>
            <a:r>
              <a:rPr lang="en-US" sz="1200" dirty="0"/>
              <a:t>Can only be a Romanian natural person; </a:t>
            </a:r>
          </a:p>
          <a:p>
            <a:pPr marL="228600" indent="-228600">
              <a:buAutoNum type="alphaLcParenR"/>
            </a:pPr>
            <a:r>
              <a:rPr lang="en-US" sz="1200" dirty="0"/>
              <a:t>Can be active in any domain, trades, occupations or professions that the law doesn’t forbid. </a:t>
            </a:r>
          </a:p>
          <a:p>
            <a:pPr marL="0" indent="0">
              <a:buNone/>
            </a:pPr>
            <a:r>
              <a:rPr lang="en-US" sz="1200" dirty="0"/>
              <a:t>19. Are considered to be professionals: </a:t>
            </a:r>
          </a:p>
          <a:p>
            <a:pPr marL="228600" indent="-228600">
              <a:buAutoNum type="alphaLcParenR"/>
            </a:pPr>
            <a:r>
              <a:rPr lang="en-US" sz="1200" dirty="0"/>
              <a:t>Attorneys at law; </a:t>
            </a:r>
          </a:p>
          <a:p>
            <a:pPr marL="228600" indent="-228600">
              <a:buAutoNum type="alphaLcParenR"/>
            </a:pPr>
            <a:r>
              <a:rPr lang="en-US" sz="1200" dirty="0"/>
              <a:t>Cooperative organizations; </a:t>
            </a:r>
          </a:p>
          <a:p>
            <a:pPr marL="228600" indent="-228600">
              <a:buAutoNum type="alphaLcParenR"/>
            </a:pPr>
            <a:r>
              <a:rPr lang="en-US" sz="1200" dirty="0"/>
              <a:t>European companies; </a:t>
            </a:r>
          </a:p>
          <a:p>
            <a:pPr marL="228600" indent="-228600">
              <a:buAutoNum type="alphaLcParenR"/>
            </a:pPr>
            <a:r>
              <a:rPr lang="en-US" sz="1200" dirty="0"/>
              <a:t>Underaged persons; </a:t>
            </a:r>
          </a:p>
          <a:p>
            <a:pPr marL="228600" indent="-228600">
              <a:buAutoNum type="alphaLcParenR"/>
            </a:pPr>
            <a:r>
              <a:rPr lang="en-US" sz="1200" dirty="0"/>
              <a:t>Members of the family enterprise; </a:t>
            </a:r>
          </a:p>
          <a:p>
            <a:pPr marL="228600" indent="-228600">
              <a:buAutoNum type="alphaLcParenR"/>
            </a:pPr>
            <a:r>
              <a:rPr lang="en-US" sz="1200" dirty="0"/>
              <a:t>All of the above. </a:t>
            </a:r>
          </a:p>
        </p:txBody>
      </p:sp>
      <p:sp>
        <p:nvSpPr>
          <p:cNvPr id="4" name="Content Placeholder 3">
            <a:extLst>
              <a:ext uri="{FF2B5EF4-FFF2-40B4-BE49-F238E27FC236}">
                <a16:creationId xmlns:a16="http://schemas.microsoft.com/office/drawing/2014/main" id="{1E900BAB-F4FC-664D-9550-3467CB313DCB}"/>
              </a:ext>
            </a:extLst>
          </p:cNvPr>
          <p:cNvSpPr>
            <a:spLocks noGrp="1"/>
          </p:cNvSpPr>
          <p:nvPr>
            <p:ph sz="half" idx="2"/>
          </p:nvPr>
        </p:nvSpPr>
        <p:spPr/>
        <p:txBody>
          <a:bodyPr>
            <a:normAutofit fontScale="85000" lnSpcReduction="20000"/>
          </a:bodyPr>
          <a:lstStyle/>
          <a:p>
            <a:pPr marL="0" indent="0">
              <a:buNone/>
            </a:pPr>
            <a:r>
              <a:rPr lang="en-US" dirty="0"/>
              <a:t>20. According to provisions of the law in force, the following have the obligation to request registration in the Trade Registry: </a:t>
            </a:r>
          </a:p>
          <a:p>
            <a:pPr marL="457200" indent="-457200">
              <a:buAutoNum type="alphaLcParenR"/>
            </a:pPr>
            <a:r>
              <a:rPr lang="en-US" dirty="0"/>
              <a:t>Individual merchants; </a:t>
            </a:r>
          </a:p>
          <a:p>
            <a:pPr marL="457200" indent="-457200">
              <a:buAutoNum type="alphaLcParenR"/>
            </a:pPr>
            <a:r>
              <a:rPr lang="en-US" dirty="0"/>
              <a:t>Individual enterprises; </a:t>
            </a:r>
          </a:p>
          <a:p>
            <a:pPr marL="457200" indent="-457200">
              <a:buAutoNum type="alphaLcParenR"/>
            </a:pPr>
            <a:r>
              <a:rPr lang="en-US" dirty="0"/>
              <a:t>Limited liability companies; </a:t>
            </a:r>
          </a:p>
          <a:p>
            <a:pPr marL="457200" indent="-457200">
              <a:buAutoNum type="alphaLcParenR"/>
            </a:pPr>
            <a:r>
              <a:rPr lang="en-US" dirty="0"/>
              <a:t>State companies; </a:t>
            </a:r>
          </a:p>
          <a:p>
            <a:pPr marL="457200" indent="-457200">
              <a:buAutoNum type="alphaLcParenR"/>
            </a:pPr>
            <a:r>
              <a:rPr lang="en-US" dirty="0"/>
              <a:t>Limited partnerships by shares; </a:t>
            </a:r>
          </a:p>
          <a:p>
            <a:pPr marL="457200" indent="-457200">
              <a:buAutoNum type="alphaLcParenR"/>
            </a:pPr>
            <a:r>
              <a:rPr lang="en-US" dirty="0"/>
              <a:t>The </a:t>
            </a:r>
            <a:r>
              <a:rPr lang="en-US"/>
              <a:t>fiscal administration. </a:t>
            </a:r>
            <a:endParaRPr lang="en-US" dirty="0"/>
          </a:p>
        </p:txBody>
      </p:sp>
    </p:spTree>
    <p:extLst>
      <p:ext uri="{BB962C8B-B14F-4D97-AF65-F5344CB8AC3E}">
        <p14:creationId xmlns:p14="http://schemas.microsoft.com/office/powerpoint/2010/main" val="152919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5470B-2C7D-6241-B689-1F537E933997}"/>
              </a:ext>
            </a:extLst>
          </p:cNvPr>
          <p:cNvSpPr>
            <a:spLocks noGrp="1"/>
          </p:cNvSpPr>
          <p:nvPr>
            <p:ph type="title"/>
          </p:nvPr>
        </p:nvSpPr>
        <p:spPr/>
        <p:txBody>
          <a:bodyPr/>
          <a:lstStyle/>
          <a:p>
            <a:r>
              <a:rPr lang="en-US" dirty="0"/>
              <a:t>History of regulation </a:t>
            </a:r>
          </a:p>
        </p:txBody>
      </p:sp>
      <p:sp>
        <p:nvSpPr>
          <p:cNvPr id="3" name="Content Placeholder 2">
            <a:extLst>
              <a:ext uri="{FF2B5EF4-FFF2-40B4-BE49-F238E27FC236}">
                <a16:creationId xmlns:a16="http://schemas.microsoft.com/office/drawing/2014/main" id="{32160437-8717-DE4C-9160-4A37D80036D4}"/>
              </a:ext>
            </a:extLst>
          </p:cNvPr>
          <p:cNvSpPr>
            <a:spLocks noGrp="1"/>
          </p:cNvSpPr>
          <p:nvPr>
            <p:ph idx="1"/>
          </p:nvPr>
        </p:nvSpPr>
        <p:spPr/>
        <p:txBody>
          <a:bodyPr>
            <a:normAutofit fontScale="92500" lnSpcReduction="20000"/>
          </a:bodyPr>
          <a:lstStyle/>
          <a:p>
            <a:r>
              <a:rPr lang="en-US" dirty="0"/>
              <a:t>Before the entry into force of the civil Code in 2011, that comprises the commercial code, the commercial obligations were regulated in a different Code, the commercial Code. </a:t>
            </a:r>
          </a:p>
          <a:p>
            <a:r>
              <a:rPr lang="en-US" dirty="0"/>
              <a:t>The current regulation replaced the concepts of „merchant” and „commercial facts” with the terms „professionals” and „enterprise”. Furthermore, all references to „commercial facts or acts” are to be replaced with „production activities, trade or services”. </a:t>
            </a:r>
          </a:p>
          <a:p>
            <a:r>
              <a:rPr lang="en-US" dirty="0"/>
              <a:t>As for the regulation in force, it defines as „professionals” all categories that fall under „merchants, entrepreneurs, economic operators, or other persons authorized for economic or professional activities”. </a:t>
            </a:r>
          </a:p>
        </p:txBody>
      </p:sp>
    </p:spTree>
    <p:extLst>
      <p:ext uri="{BB962C8B-B14F-4D97-AF65-F5344CB8AC3E}">
        <p14:creationId xmlns:p14="http://schemas.microsoft.com/office/powerpoint/2010/main" val="2171227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90DDA-24B2-4D47-999F-5C6229317D6C}"/>
              </a:ext>
            </a:extLst>
          </p:cNvPr>
          <p:cNvSpPr>
            <a:spLocks noGrp="1"/>
          </p:cNvSpPr>
          <p:nvPr>
            <p:ph type="title"/>
          </p:nvPr>
        </p:nvSpPr>
        <p:spPr/>
        <p:txBody>
          <a:bodyPr/>
          <a:lstStyle/>
          <a:p>
            <a:r>
              <a:rPr lang="en-US" dirty="0"/>
              <a:t>Regulation of the „professionals”</a:t>
            </a:r>
          </a:p>
        </p:txBody>
      </p:sp>
      <p:sp>
        <p:nvSpPr>
          <p:cNvPr id="3" name="Content Placeholder 2">
            <a:extLst>
              <a:ext uri="{FF2B5EF4-FFF2-40B4-BE49-F238E27FC236}">
                <a16:creationId xmlns:a16="http://schemas.microsoft.com/office/drawing/2014/main" id="{D139B064-40BF-A547-A11B-26C3E1BE1AE3}"/>
              </a:ext>
            </a:extLst>
          </p:cNvPr>
          <p:cNvSpPr>
            <a:spLocks noGrp="1"/>
          </p:cNvSpPr>
          <p:nvPr>
            <p:ph idx="1"/>
          </p:nvPr>
        </p:nvSpPr>
        <p:spPr/>
        <p:txBody>
          <a:bodyPr>
            <a:normAutofit fontScale="85000" lnSpcReduction="10000"/>
          </a:bodyPr>
          <a:lstStyle/>
          <a:p>
            <a:r>
              <a:rPr lang="en-US" dirty="0"/>
              <a:t>The civil Code defines as professionals all of the persons that „exploit an enterprise”. </a:t>
            </a:r>
          </a:p>
          <a:p>
            <a:r>
              <a:rPr lang="en-US" dirty="0"/>
              <a:t>According to the provisions in force, exploiting an enterprise means „the systematic exercise (pursuit), by one or more persons, of an organized activity that consists in the production, administration or alienation of goods or rendering services, regardless of its lucrative or non lucrative purpose”.  </a:t>
            </a:r>
          </a:p>
          <a:p>
            <a:r>
              <a:rPr lang="en-US" dirty="0"/>
              <a:t>This means that the civil Code includes in the category of professionals both commercial (merchants) and non-commercial (liberal) professions. </a:t>
            </a:r>
          </a:p>
          <a:p>
            <a:r>
              <a:rPr lang="en-US" dirty="0"/>
              <a:t>As examples of liberal professions, we may state: lawyers, doctors, architects, public notaries… it is important to note that these professions are NOT merchants and as such are subjected to particular rules that apply strictly to their professions. </a:t>
            </a:r>
          </a:p>
        </p:txBody>
      </p:sp>
    </p:spTree>
    <p:extLst>
      <p:ext uri="{BB962C8B-B14F-4D97-AF65-F5344CB8AC3E}">
        <p14:creationId xmlns:p14="http://schemas.microsoft.com/office/powerpoint/2010/main" val="122404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B4A87-D140-194F-99E7-9C8316EAD856}"/>
              </a:ext>
            </a:extLst>
          </p:cNvPr>
          <p:cNvSpPr>
            <a:spLocks noGrp="1"/>
          </p:cNvSpPr>
          <p:nvPr>
            <p:ph type="title"/>
          </p:nvPr>
        </p:nvSpPr>
        <p:spPr/>
        <p:txBody>
          <a:bodyPr/>
          <a:lstStyle/>
          <a:p>
            <a:r>
              <a:rPr lang="en-US" dirty="0"/>
              <a:t>Classification of professionals </a:t>
            </a:r>
          </a:p>
        </p:txBody>
      </p:sp>
      <p:sp>
        <p:nvSpPr>
          <p:cNvPr id="3" name="Content Placeholder 2">
            <a:extLst>
              <a:ext uri="{FF2B5EF4-FFF2-40B4-BE49-F238E27FC236}">
                <a16:creationId xmlns:a16="http://schemas.microsoft.com/office/drawing/2014/main" id="{C44DCB9E-BAF9-7246-912B-EA2EFF8F040E}"/>
              </a:ext>
            </a:extLst>
          </p:cNvPr>
          <p:cNvSpPr>
            <a:spLocks noGrp="1"/>
          </p:cNvSpPr>
          <p:nvPr>
            <p:ph idx="1"/>
          </p:nvPr>
        </p:nvSpPr>
        <p:spPr>
          <a:xfrm>
            <a:off x="925417" y="2556931"/>
            <a:ext cx="10333822" cy="3557429"/>
          </a:xfrm>
        </p:spPr>
        <p:txBody>
          <a:bodyPr>
            <a:normAutofit fontScale="85000" lnSpcReduction="20000"/>
          </a:bodyPr>
          <a:lstStyle/>
          <a:p>
            <a:r>
              <a:rPr lang="en-US" dirty="0"/>
              <a:t>The only professionals that fall under the regulation of commercial (business) law are the merchants. They are: </a:t>
            </a:r>
          </a:p>
          <a:p>
            <a:pPr lvl="1"/>
            <a:r>
              <a:rPr lang="en-US" dirty="0"/>
              <a:t>Companies (regulated by law 31/1990)</a:t>
            </a:r>
          </a:p>
          <a:p>
            <a:pPr lvl="1"/>
            <a:r>
              <a:rPr lang="en-US" dirty="0"/>
              <a:t>Individual merchants (regulated by GUO 44/2008)</a:t>
            </a:r>
          </a:p>
          <a:p>
            <a:pPr lvl="1"/>
            <a:r>
              <a:rPr lang="en-US" dirty="0"/>
              <a:t>Cooperative organizations (regulated by law 1/2005)</a:t>
            </a:r>
          </a:p>
          <a:p>
            <a:pPr lvl="1"/>
            <a:r>
              <a:rPr lang="en-US" dirty="0"/>
              <a:t>European companies, European economic interests groups, economic interest groups (law 161/2003 and law 31/1990 and Council Regulation 2157/2001)… </a:t>
            </a:r>
          </a:p>
          <a:p>
            <a:r>
              <a:rPr lang="en-US" dirty="0"/>
              <a:t>Other categories of professionals are: </a:t>
            </a:r>
          </a:p>
          <a:p>
            <a:pPr lvl="1"/>
            <a:r>
              <a:rPr lang="en-US" dirty="0"/>
              <a:t>Liberal professions </a:t>
            </a:r>
          </a:p>
          <a:p>
            <a:pPr lvl="1"/>
            <a:r>
              <a:rPr lang="en-US" dirty="0"/>
              <a:t>Foundations, associations and unions </a:t>
            </a:r>
          </a:p>
          <a:p>
            <a:pPr lvl="1"/>
            <a:r>
              <a:rPr lang="en-US" dirty="0"/>
              <a:t>Public institutions </a:t>
            </a:r>
          </a:p>
        </p:txBody>
      </p:sp>
    </p:spTree>
    <p:extLst>
      <p:ext uri="{BB962C8B-B14F-4D97-AF65-F5344CB8AC3E}">
        <p14:creationId xmlns:p14="http://schemas.microsoft.com/office/powerpoint/2010/main" val="385068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DC678-FC49-894A-B195-DA45B31DEBC8}"/>
              </a:ext>
            </a:extLst>
          </p:cNvPr>
          <p:cNvSpPr>
            <a:spLocks noGrp="1"/>
          </p:cNvSpPr>
          <p:nvPr>
            <p:ph type="title"/>
          </p:nvPr>
        </p:nvSpPr>
        <p:spPr/>
        <p:txBody>
          <a:bodyPr>
            <a:normAutofit fontScale="90000"/>
          </a:bodyPr>
          <a:lstStyle/>
          <a:p>
            <a:r>
              <a:rPr lang="en-US" dirty="0"/>
              <a:t>Requirements to be a professional-merchant</a:t>
            </a:r>
          </a:p>
        </p:txBody>
      </p:sp>
      <p:sp>
        <p:nvSpPr>
          <p:cNvPr id="3" name="Content Placeholder 2">
            <a:extLst>
              <a:ext uri="{FF2B5EF4-FFF2-40B4-BE49-F238E27FC236}">
                <a16:creationId xmlns:a16="http://schemas.microsoft.com/office/drawing/2014/main" id="{226215E0-1717-1F45-B0B3-33F5B3A833A2}"/>
              </a:ext>
            </a:extLst>
          </p:cNvPr>
          <p:cNvSpPr>
            <a:spLocks noGrp="1"/>
          </p:cNvSpPr>
          <p:nvPr>
            <p:ph idx="1"/>
          </p:nvPr>
        </p:nvSpPr>
        <p:spPr/>
        <p:txBody>
          <a:bodyPr/>
          <a:lstStyle/>
          <a:p>
            <a:r>
              <a:rPr lang="en-US" dirty="0"/>
              <a:t>In order to be able to exercise an economic activity as a merchant, one must fulfil the following conditions: </a:t>
            </a:r>
          </a:p>
          <a:p>
            <a:pPr marL="914400" lvl="1" indent="-457200">
              <a:buFont typeface="+mj-lt"/>
              <a:buAutoNum type="arabicPeriod"/>
            </a:pPr>
            <a:r>
              <a:rPr lang="en-US" dirty="0"/>
              <a:t>The legal capacity </a:t>
            </a:r>
          </a:p>
          <a:p>
            <a:pPr marL="914400" lvl="1" indent="-457200">
              <a:buFont typeface="+mj-lt"/>
              <a:buAutoNum type="arabicPeriod"/>
            </a:pPr>
            <a:r>
              <a:rPr lang="en-US" dirty="0"/>
              <a:t>Name and risk </a:t>
            </a:r>
          </a:p>
          <a:p>
            <a:pPr marL="914400" lvl="1" indent="-457200">
              <a:buFont typeface="+mj-lt"/>
              <a:buAutoNum type="arabicPeriod"/>
            </a:pPr>
            <a:r>
              <a:rPr lang="en-US" dirty="0"/>
              <a:t>Profitability of the activity </a:t>
            </a:r>
          </a:p>
          <a:p>
            <a:pPr marL="914400" lvl="1" indent="-457200">
              <a:buFont typeface="+mj-lt"/>
              <a:buAutoNum type="arabicPeriod"/>
            </a:pPr>
            <a:r>
              <a:rPr lang="en-US" dirty="0"/>
              <a:t>Authorization and registration </a:t>
            </a:r>
          </a:p>
        </p:txBody>
      </p:sp>
    </p:spTree>
    <p:extLst>
      <p:ext uri="{BB962C8B-B14F-4D97-AF65-F5344CB8AC3E}">
        <p14:creationId xmlns:p14="http://schemas.microsoft.com/office/powerpoint/2010/main" val="304809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197FB-0E13-A44B-8F9B-F83E22895133}"/>
              </a:ext>
            </a:extLst>
          </p:cNvPr>
          <p:cNvSpPr>
            <a:spLocks noGrp="1"/>
          </p:cNvSpPr>
          <p:nvPr>
            <p:ph type="title"/>
          </p:nvPr>
        </p:nvSpPr>
        <p:spPr/>
        <p:txBody>
          <a:bodyPr/>
          <a:lstStyle/>
          <a:p>
            <a:r>
              <a:rPr lang="en-US" dirty="0"/>
              <a:t>The legal capacity of the merchant </a:t>
            </a:r>
          </a:p>
        </p:txBody>
      </p:sp>
      <p:sp>
        <p:nvSpPr>
          <p:cNvPr id="3" name="Content Placeholder 2">
            <a:extLst>
              <a:ext uri="{FF2B5EF4-FFF2-40B4-BE49-F238E27FC236}">
                <a16:creationId xmlns:a16="http://schemas.microsoft.com/office/drawing/2014/main" id="{F336EA38-AFF6-354D-8692-4895E728ADAB}"/>
              </a:ext>
            </a:extLst>
          </p:cNvPr>
          <p:cNvSpPr>
            <a:spLocks noGrp="1"/>
          </p:cNvSpPr>
          <p:nvPr>
            <p:ph idx="1"/>
          </p:nvPr>
        </p:nvSpPr>
        <p:spPr>
          <a:xfrm>
            <a:off x="793214" y="2556932"/>
            <a:ext cx="10576193" cy="3667598"/>
          </a:xfrm>
        </p:spPr>
        <p:txBody>
          <a:bodyPr>
            <a:normAutofit fontScale="92500"/>
          </a:bodyPr>
          <a:lstStyle/>
          <a:p>
            <a:r>
              <a:rPr lang="en-US" dirty="0"/>
              <a:t>As seen before in order to enter into a legal relation a person (natural or legal) must have legal personality. The legal personality is obtained by the abstract and concrete capacity. </a:t>
            </a:r>
          </a:p>
          <a:p>
            <a:pPr lvl="1"/>
            <a:r>
              <a:rPr lang="en-US" dirty="0"/>
              <a:t>For natural persons, the abstract/concrete capacity is obtained… </a:t>
            </a:r>
          </a:p>
          <a:p>
            <a:pPr lvl="2"/>
            <a:r>
              <a:rPr lang="en-US" dirty="0"/>
              <a:t>For natural persons, we have 2 exceptions regulated by the law in which a natural person may obtain full concrete capacity at the age of 16. </a:t>
            </a:r>
          </a:p>
          <a:p>
            <a:pPr lvl="2"/>
            <a:r>
              <a:rPr lang="en-US" dirty="0"/>
              <a:t>A third one is regulated by GUO 44/2008, relating to the activity of individual merchants, that allows minors to work within a family enterprise. The minors can’t however represent the family enterprise. </a:t>
            </a:r>
          </a:p>
          <a:p>
            <a:pPr lvl="1"/>
            <a:r>
              <a:rPr lang="en-US" dirty="0"/>
              <a:t>For legal persons, the abstract/concrete capacity is obtained… </a:t>
            </a:r>
          </a:p>
          <a:p>
            <a:pPr lvl="2"/>
            <a:r>
              <a:rPr lang="en-US" dirty="0"/>
              <a:t>Exceptions: the specialization of the abstract capacity for legal persons that don’t perform economic activities. </a:t>
            </a:r>
          </a:p>
          <a:p>
            <a:pPr lvl="1"/>
            <a:endParaRPr lang="en-US" dirty="0"/>
          </a:p>
        </p:txBody>
      </p:sp>
    </p:spTree>
    <p:extLst>
      <p:ext uri="{BB962C8B-B14F-4D97-AF65-F5344CB8AC3E}">
        <p14:creationId xmlns:p14="http://schemas.microsoft.com/office/powerpoint/2010/main" val="1458738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7D10-C328-674C-A0B9-FEDC53AB4683}"/>
              </a:ext>
            </a:extLst>
          </p:cNvPr>
          <p:cNvSpPr>
            <a:spLocks noGrp="1"/>
          </p:cNvSpPr>
          <p:nvPr>
            <p:ph type="title"/>
          </p:nvPr>
        </p:nvSpPr>
        <p:spPr/>
        <p:txBody>
          <a:bodyPr/>
          <a:lstStyle/>
          <a:p>
            <a:r>
              <a:rPr lang="en-US" dirty="0"/>
              <a:t>Incompatibilities, declines and interdictions</a:t>
            </a:r>
          </a:p>
        </p:txBody>
      </p:sp>
      <p:sp>
        <p:nvSpPr>
          <p:cNvPr id="3" name="Content Placeholder 2">
            <a:extLst>
              <a:ext uri="{FF2B5EF4-FFF2-40B4-BE49-F238E27FC236}">
                <a16:creationId xmlns:a16="http://schemas.microsoft.com/office/drawing/2014/main" id="{995ED528-CA1D-714B-9595-122234B00FCB}"/>
              </a:ext>
            </a:extLst>
          </p:cNvPr>
          <p:cNvSpPr>
            <a:spLocks noGrp="1"/>
          </p:cNvSpPr>
          <p:nvPr>
            <p:ph idx="1"/>
          </p:nvPr>
        </p:nvSpPr>
        <p:spPr>
          <a:xfrm>
            <a:off x="903383" y="2556931"/>
            <a:ext cx="10543142" cy="3821835"/>
          </a:xfrm>
        </p:spPr>
        <p:txBody>
          <a:bodyPr>
            <a:normAutofit fontScale="77500" lnSpcReduction="20000"/>
          </a:bodyPr>
          <a:lstStyle/>
          <a:p>
            <a:r>
              <a:rPr lang="en-US" dirty="0"/>
              <a:t>Some categories of persons are submitted to incompatibilities, declines or interdictions. </a:t>
            </a:r>
          </a:p>
          <a:p>
            <a:pPr marL="457200" indent="-457200">
              <a:buFont typeface="+mj-lt"/>
              <a:buAutoNum type="arabicPeriod"/>
            </a:pPr>
            <a:r>
              <a:rPr lang="en-US" dirty="0"/>
              <a:t>Incompatibilities – because of the speculative character of the commercial activity some categories of persons are not allowed to undergo such operations. Usually, these persons are employed in the public sector (ex. Judges, deputies, senators, prosecutors, doctors…) </a:t>
            </a:r>
          </a:p>
          <a:p>
            <a:pPr marL="457200" indent="-457200">
              <a:buFont typeface="+mj-lt"/>
              <a:buAutoNum type="arabicPeriod"/>
            </a:pPr>
            <a:r>
              <a:rPr lang="en-US" dirty="0"/>
              <a:t>Declines – in order to maintain the reputation of the profession, merchants can’t be involved in actions that are deemed illegal or harmful for this reputation. As such, a person who has been definitely convicted of a criminal act that is incompatible with the commercial activity, can’t act as a merchant (ex. For money laundering, tax evasion, fiscal fraud…). The same provisions apply to the managers (administrators) of the company. </a:t>
            </a:r>
          </a:p>
          <a:p>
            <a:pPr marL="457200" indent="-457200">
              <a:buFont typeface="+mj-lt"/>
              <a:buAutoNum type="arabicPeriod"/>
            </a:pPr>
            <a:r>
              <a:rPr lang="en-US" dirty="0"/>
              <a:t>Interdictions – in order to protect the integrity of the society, some activities can only be performed by the sate (ex. Fabrication of heavy artillery, special types of medicine/drugs, oil exploitation…)</a:t>
            </a:r>
          </a:p>
          <a:p>
            <a:pPr marL="914400" lvl="1" indent="-457200">
              <a:buFont typeface="+mj-lt"/>
              <a:buAutoNum type="alphaLcParenR"/>
            </a:pPr>
            <a:r>
              <a:rPr lang="en-US" dirty="0"/>
              <a:t>Legal interdictions – imposed by the state in domains in which it has a monopoly; </a:t>
            </a:r>
          </a:p>
          <a:p>
            <a:pPr marL="914400" lvl="1" indent="-457200">
              <a:buFont typeface="+mj-lt"/>
              <a:buAutoNum type="alphaLcParenR"/>
            </a:pPr>
            <a:r>
              <a:rPr lang="en-US" dirty="0"/>
              <a:t>Conventional interdictions – imposed by parties by means of a contract </a:t>
            </a:r>
          </a:p>
        </p:txBody>
      </p:sp>
    </p:spTree>
    <p:extLst>
      <p:ext uri="{BB962C8B-B14F-4D97-AF65-F5344CB8AC3E}">
        <p14:creationId xmlns:p14="http://schemas.microsoft.com/office/powerpoint/2010/main" val="2600583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C566-C536-8944-9BCC-495F632DF7CD}"/>
              </a:ext>
            </a:extLst>
          </p:cNvPr>
          <p:cNvSpPr>
            <a:spLocks noGrp="1"/>
          </p:cNvSpPr>
          <p:nvPr>
            <p:ph type="title"/>
          </p:nvPr>
        </p:nvSpPr>
        <p:spPr/>
        <p:txBody>
          <a:bodyPr>
            <a:normAutofit fontScale="90000"/>
          </a:bodyPr>
          <a:lstStyle/>
          <a:p>
            <a:r>
              <a:rPr lang="en-US" dirty="0"/>
              <a:t>Other requirements for professional merchants</a:t>
            </a:r>
          </a:p>
        </p:txBody>
      </p:sp>
      <p:sp>
        <p:nvSpPr>
          <p:cNvPr id="3" name="Content Placeholder 2">
            <a:extLst>
              <a:ext uri="{FF2B5EF4-FFF2-40B4-BE49-F238E27FC236}">
                <a16:creationId xmlns:a16="http://schemas.microsoft.com/office/drawing/2014/main" id="{282A6667-DE0E-F74C-BE6A-A5FEF872AAF7}"/>
              </a:ext>
            </a:extLst>
          </p:cNvPr>
          <p:cNvSpPr>
            <a:spLocks noGrp="1"/>
          </p:cNvSpPr>
          <p:nvPr>
            <p:ph idx="1"/>
          </p:nvPr>
        </p:nvSpPr>
        <p:spPr/>
        <p:txBody>
          <a:bodyPr>
            <a:normAutofit fontScale="92500" lnSpcReduction="20000"/>
          </a:bodyPr>
          <a:lstStyle/>
          <a:p>
            <a:pPr marL="457200" indent="-457200">
              <a:buFont typeface="+mj-lt"/>
              <a:buAutoNum type="arabicPeriod" startAt="2"/>
            </a:pPr>
            <a:r>
              <a:rPr lang="en-US" dirty="0"/>
              <a:t>Name and risk – the name of the company is the firm, the designation of the company. The risk is assumed by the merchant as he is usually liable with the entirety of his patrimony (for natural persons if they are individual merchants/enterprises/family enterprises or moral persons with their social capital). </a:t>
            </a:r>
          </a:p>
          <a:p>
            <a:pPr marL="457200" indent="-457200">
              <a:buFont typeface="+mj-lt"/>
              <a:buAutoNum type="arabicPeriod" startAt="2"/>
            </a:pPr>
            <a:r>
              <a:rPr lang="en-US" dirty="0"/>
              <a:t>Profitability of the activity – in order to qualify as a merchant, the person must seek through his activity to obtain a profit! </a:t>
            </a:r>
          </a:p>
          <a:p>
            <a:pPr marL="457200" indent="-457200">
              <a:buFont typeface="+mj-lt"/>
              <a:buAutoNum type="arabicPeriod" startAt="2"/>
            </a:pPr>
            <a:r>
              <a:rPr lang="en-US" dirty="0"/>
              <a:t>Authorization and registration – according to the provisions in force, all merchants are subjected to registration in the Trade Registry, following which they obtain the authorization to function. </a:t>
            </a:r>
          </a:p>
        </p:txBody>
      </p:sp>
    </p:spTree>
    <p:extLst>
      <p:ext uri="{BB962C8B-B14F-4D97-AF65-F5344CB8AC3E}">
        <p14:creationId xmlns:p14="http://schemas.microsoft.com/office/powerpoint/2010/main" val="295820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A7A3-3B0F-4846-A646-B34D9481DD6E}"/>
              </a:ext>
            </a:extLst>
          </p:cNvPr>
          <p:cNvSpPr>
            <a:spLocks noGrp="1"/>
          </p:cNvSpPr>
          <p:nvPr>
            <p:ph type="title"/>
          </p:nvPr>
        </p:nvSpPr>
        <p:spPr/>
        <p:txBody>
          <a:bodyPr/>
          <a:lstStyle/>
          <a:p>
            <a:r>
              <a:rPr lang="en-US" dirty="0"/>
              <a:t>Obligations of merchants </a:t>
            </a:r>
          </a:p>
        </p:txBody>
      </p:sp>
      <p:sp>
        <p:nvSpPr>
          <p:cNvPr id="3" name="Content Placeholder 2">
            <a:extLst>
              <a:ext uri="{FF2B5EF4-FFF2-40B4-BE49-F238E27FC236}">
                <a16:creationId xmlns:a16="http://schemas.microsoft.com/office/drawing/2014/main" id="{524D018B-5713-FA42-AA7C-6F66977BFC5E}"/>
              </a:ext>
            </a:extLst>
          </p:cNvPr>
          <p:cNvSpPr>
            <a:spLocks noGrp="1"/>
          </p:cNvSpPr>
          <p:nvPr>
            <p:ph idx="1"/>
          </p:nvPr>
        </p:nvSpPr>
        <p:spPr/>
        <p:txBody>
          <a:bodyPr/>
          <a:lstStyle/>
          <a:p>
            <a:r>
              <a:rPr lang="en-US" dirty="0"/>
              <a:t>Obligations can be regrouped in 3 categories: </a:t>
            </a:r>
          </a:p>
          <a:p>
            <a:pPr marL="457200" indent="-457200">
              <a:buFont typeface="+mj-lt"/>
              <a:buAutoNum type="arabicPeriod"/>
            </a:pPr>
            <a:r>
              <a:rPr lang="en-US" dirty="0"/>
              <a:t>Registration in the Trade Registry (see next slide)</a:t>
            </a:r>
          </a:p>
          <a:p>
            <a:pPr marL="457200" indent="-457200">
              <a:buFont typeface="+mj-lt"/>
              <a:buAutoNum type="arabicPeriod"/>
            </a:pPr>
            <a:r>
              <a:rPr lang="en-US" dirty="0"/>
              <a:t>Keep specific books – a journal ledger (where all economical and juridical operations are recorded), an inventory ledger, general ledger. </a:t>
            </a:r>
          </a:p>
          <a:p>
            <a:pPr marL="457200" indent="-457200">
              <a:buFont typeface="+mj-lt"/>
              <a:buAutoNum type="arabicPeriod"/>
            </a:pPr>
            <a:r>
              <a:rPr lang="en-US" dirty="0"/>
              <a:t>Organize and manage their accounting – financial statements, accounting books, inventories… </a:t>
            </a:r>
          </a:p>
        </p:txBody>
      </p:sp>
    </p:spTree>
    <p:extLst>
      <p:ext uri="{BB962C8B-B14F-4D97-AF65-F5344CB8AC3E}">
        <p14:creationId xmlns:p14="http://schemas.microsoft.com/office/powerpoint/2010/main" val="31160229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245</TotalTime>
  <Words>1966</Words>
  <Application>Microsoft Macintosh PowerPoint</Application>
  <PresentationFormat>Widescreen</PresentationFormat>
  <Paragraphs>152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Organic</vt:lpstr>
      <vt:lpstr>Business law seminary </vt:lpstr>
      <vt:lpstr>History of regulation </vt:lpstr>
      <vt:lpstr>Regulation of the „professionals”</vt:lpstr>
      <vt:lpstr>Classification of professionals </vt:lpstr>
      <vt:lpstr>Requirements to be a professional-merchant</vt:lpstr>
      <vt:lpstr>The legal capacity of the merchant </vt:lpstr>
      <vt:lpstr>Incompatibilities, declines and interdictions</vt:lpstr>
      <vt:lpstr>Other requirements for professional merchants</vt:lpstr>
      <vt:lpstr>Obligations of merchants </vt:lpstr>
      <vt:lpstr>The Trade Registry </vt:lpstr>
      <vt:lpstr>MCQ</vt:lpstr>
      <vt:lpstr>MCQ</vt:lpstr>
      <vt:lpstr>MCQ</vt:lpstr>
      <vt:lpstr>MCQ</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law seminary </dc:title>
  <dc:creator>Roxana Chirieac</dc:creator>
  <cp:lastModifiedBy>Roxana Chirieac</cp:lastModifiedBy>
  <cp:revision>16</cp:revision>
  <dcterms:created xsi:type="dcterms:W3CDTF">2020-10-20T17:02:50Z</dcterms:created>
  <dcterms:modified xsi:type="dcterms:W3CDTF">2020-10-22T06:24:16Z</dcterms:modified>
</cp:coreProperties>
</file>