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9" r:id="rId3"/>
    <p:sldId id="270" r:id="rId4"/>
    <p:sldId id="271" r:id="rId5"/>
    <p:sldId id="272" r:id="rId6"/>
    <p:sldId id="273" r:id="rId7"/>
    <p:sldId id="274" r:id="rId8"/>
    <p:sldId id="275" r:id="rId9"/>
    <p:sldId id="281" r:id="rId10"/>
    <p:sldId id="282" r:id="rId11"/>
    <p:sldId id="284" r:id="rId12"/>
    <p:sldId id="285" r:id="rId13"/>
    <p:sldId id="286" r:id="rId14"/>
    <p:sldId id="288" r:id="rId15"/>
    <p:sldId id="289" r:id="rId16"/>
    <p:sldId id="290" r:id="rId17"/>
    <p:sldId id="287" r:id="rId18"/>
    <p:sldId id="291" r:id="rId19"/>
    <p:sldId id="292" r:id="rId20"/>
    <p:sldId id="293" r:id="rId21"/>
    <p:sldId id="294" r:id="rId22"/>
    <p:sldId id="296" r:id="rId23"/>
    <p:sldId id="297" r:id="rId24"/>
    <p:sldId id="300" r:id="rId25"/>
    <p:sldId id="276" r:id="rId26"/>
    <p:sldId id="277" r:id="rId27"/>
    <p:sldId id="299" r:id="rId28"/>
    <p:sldId id="303" r:id="rId29"/>
    <p:sldId id="304" r:id="rId30"/>
    <p:sldId id="305" r:id="rId31"/>
    <p:sldId id="306" r:id="rId32"/>
    <p:sldId id="307" r:id="rId33"/>
    <p:sldId id="308" r:id="rId34"/>
    <p:sldId id="309" r:id="rId35"/>
    <p:sldId id="310" r:id="rId36"/>
    <p:sldId id="311" r:id="rId37"/>
    <p:sldId id="312" r:id="rId38"/>
    <p:sldId id="313" r:id="rId39"/>
    <p:sldId id="278" r:id="rId40"/>
    <p:sldId id="279" r:id="rId41"/>
    <p:sldId id="28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13759C-79DC-4A42-BD59-5A5849CA0F73}" type="datetimeFigureOut">
              <a:rPr lang="en-US" smtClean="0"/>
              <a:t>3/25/2025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BDECE07-14DA-476A-A345-C510A587D14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715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3759C-79DC-4A42-BD59-5A5849CA0F73}"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ECE07-14DA-476A-A345-C510A587D14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168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3759C-79DC-4A42-BD59-5A5849CA0F73}"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ECE07-14DA-476A-A345-C510A587D14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994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3759C-79DC-4A42-BD59-5A5849CA0F73}"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ECE07-14DA-476A-A345-C510A587D14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513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3759C-79DC-4A42-BD59-5A5849CA0F73}"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DECE07-14DA-476A-A345-C510A587D14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621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13759C-79DC-4A42-BD59-5A5849CA0F73}"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ECE07-14DA-476A-A345-C510A587D14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721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13759C-79DC-4A42-BD59-5A5849CA0F73}"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DECE07-14DA-476A-A345-C510A587D14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104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13759C-79DC-4A42-BD59-5A5849CA0F73}"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DECE07-14DA-476A-A345-C510A587D14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2109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3759C-79DC-4A42-BD59-5A5849CA0F73}"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DECE07-14DA-476A-A345-C510A587D14C}" type="slidenum">
              <a:rPr lang="en-US" smtClean="0"/>
              <a:t>‹#›</a:t>
            </a:fld>
            <a:endParaRPr lang="en-US"/>
          </a:p>
        </p:txBody>
      </p:sp>
    </p:spTree>
    <p:extLst>
      <p:ext uri="{BB962C8B-B14F-4D97-AF65-F5344CB8AC3E}">
        <p14:creationId xmlns:p14="http://schemas.microsoft.com/office/powerpoint/2010/main" val="207782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13759C-79DC-4A42-BD59-5A5849CA0F73}"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DECE07-14DA-476A-A345-C510A587D14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4182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213759C-79DC-4A42-BD59-5A5849CA0F73}" type="datetimeFigureOut">
              <a:rPr lang="en-US" smtClean="0"/>
              <a:t>3/25/2025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BDECE07-14DA-476A-A345-C510A587D14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883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213759C-79DC-4A42-BD59-5A5849CA0F73}" type="datetimeFigureOut">
              <a:rPr lang="en-US" smtClean="0"/>
              <a:t>3/25/2025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DECE07-14DA-476A-A345-C510A587D14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889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953E-A004-C746-A5A8-1A24F01B8477}"/>
              </a:ext>
            </a:extLst>
          </p:cNvPr>
          <p:cNvSpPr>
            <a:spLocks noGrp="1"/>
          </p:cNvSpPr>
          <p:nvPr>
            <p:ph type="title"/>
          </p:nvPr>
        </p:nvSpPr>
        <p:spPr/>
        <p:txBody>
          <a:bodyPr/>
          <a:lstStyle/>
          <a:p>
            <a:r>
              <a:rPr lang="en-US" b="1" i="0" dirty="0">
                <a:solidFill>
                  <a:srgbClr val="000000"/>
                </a:solidFill>
                <a:effectLst/>
                <a:latin typeface="Times New Roman" panose="02020603050405020304" pitchFamily="18" charset="0"/>
              </a:rPr>
              <a:t>The legal act</a:t>
            </a:r>
            <a:br>
              <a:rPr lang="en-US" b="1" i="0" dirty="0">
                <a:solidFill>
                  <a:srgbClr val="000000"/>
                </a:solidFill>
                <a:effectLst/>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B9A237F-E464-4A4C-B5FB-2598CCB9EB93}"/>
              </a:ext>
            </a:extLst>
          </p:cNvPr>
          <p:cNvSpPr>
            <a:spLocks noGrp="1"/>
          </p:cNvSpPr>
          <p:nvPr>
            <p:ph idx="1"/>
          </p:nvPr>
        </p:nvSpPr>
        <p:spPr>
          <a:xfrm>
            <a:off x="1451579" y="1899687"/>
            <a:ext cx="9603275" cy="3450613"/>
          </a:xfrm>
        </p:spPr>
        <p:txBody>
          <a:bodyPr>
            <a:norm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The legal act represent the expression of will made  with the intention to produce legal effects.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Legal acts can be classified as:</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Unilateral legal acts – implies the expression of a single person’s will</a:t>
            </a:r>
          </a:p>
          <a:p>
            <a:pPr marL="1600200" lvl="3"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Ex. The  testament, acceptance of an offer</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Bilateral or multilateral legal acts - agreements of will between two or more persons to conclude a legal act</a:t>
            </a:r>
          </a:p>
          <a:p>
            <a:pPr marL="1600200" lvl="3"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Ex. contracts</a:t>
            </a:r>
          </a:p>
        </p:txBody>
      </p:sp>
    </p:spTree>
    <p:extLst>
      <p:ext uri="{BB962C8B-B14F-4D97-AF65-F5344CB8AC3E}">
        <p14:creationId xmlns:p14="http://schemas.microsoft.com/office/powerpoint/2010/main" val="49813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5984-8834-41CF-A58C-5EA474FE2A59}"/>
              </a:ext>
            </a:extLst>
          </p:cNvPr>
          <p:cNvSpPr>
            <a:spLocks noGrp="1"/>
          </p:cNvSpPr>
          <p:nvPr>
            <p:ph type="title"/>
          </p:nvPr>
        </p:nvSpPr>
        <p:spPr/>
        <p:txBody>
          <a:bodyPr/>
          <a:lstStyle/>
          <a:p>
            <a:r>
              <a:rPr lang="en-US" dirty="0"/>
              <a:t>The OFFER</a:t>
            </a:r>
          </a:p>
        </p:txBody>
      </p:sp>
      <p:sp>
        <p:nvSpPr>
          <p:cNvPr id="3" name="Content Placeholder 2">
            <a:extLst>
              <a:ext uri="{FF2B5EF4-FFF2-40B4-BE49-F238E27FC236}">
                <a16:creationId xmlns:a16="http://schemas.microsoft.com/office/drawing/2014/main" id="{7AC5FE24-7E72-4273-89D1-D3516BD195A2}"/>
              </a:ext>
            </a:extLst>
          </p:cNvPr>
          <p:cNvSpPr>
            <a:spLocks noGrp="1"/>
          </p:cNvSpPr>
          <p:nvPr>
            <p:ph idx="1"/>
          </p:nvPr>
        </p:nvSpPr>
        <p:spPr/>
        <p:txBody>
          <a:bodyPr/>
          <a:lstStyle/>
          <a:p>
            <a:r>
              <a:rPr lang="en-US" dirty="0"/>
              <a:t>The person’s intention to propose the conclusion of a certain contract under certain determined conditions. </a:t>
            </a:r>
          </a:p>
          <a:p>
            <a:r>
              <a:rPr lang="en-US" dirty="0"/>
              <a:t>In order to have a valid offer, it needs to:</a:t>
            </a:r>
          </a:p>
          <a:p>
            <a:r>
              <a:rPr lang="en-US" dirty="0"/>
              <a:t>-  fulfil the validity conditions of consent.  </a:t>
            </a:r>
            <a:r>
              <a:rPr lang="en-US" dirty="0">
                <a:solidFill>
                  <a:srgbClr val="FF0000"/>
                </a:solidFill>
              </a:rPr>
              <a:t>Which are ?</a:t>
            </a:r>
          </a:p>
          <a:p>
            <a:r>
              <a:rPr lang="en-US" dirty="0">
                <a:solidFill>
                  <a:schemeClr val="tx2"/>
                </a:solidFill>
              </a:rPr>
              <a:t>- to be firm presented, without any reserves and it has to be complete, therefore to contain the minimum fundamental elements to contract</a:t>
            </a:r>
          </a:p>
          <a:p>
            <a:r>
              <a:rPr lang="en-US" dirty="0"/>
              <a:t>-  the offer can be express or implicit</a:t>
            </a:r>
          </a:p>
        </p:txBody>
      </p:sp>
    </p:spTree>
    <p:extLst>
      <p:ext uri="{BB962C8B-B14F-4D97-AF65-F5344CB8AC3E}">
        <p14:creationId xmlns:p14="http://schemas.microsoft.com/office/powerpoint/2010/main" val="31236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6154-2361-4176-B23C-716DDFB274FE}"/>
              </a:ext>
            </a:extLst>
          </p:cNvPr>
          <p:cNvSpPr>
            <a:spLocks noGrp="1"/>
          </p:cNvSpPr>
          <p:nvPr>
            <p:ph type="title"/>
          </p:nvPr>
        </p:nvSpPr>
        <p:spPr/>
        <p:txBody>
          <a:bodyPr/>
          <a:lstStyle/>
          <a:p>
            <a:r>
              <a:rPr lang="en-US" b="1" i="0" dirty="0">
                <a:solidFill>
                  <a:srgbClr val="000000"/>
                </a:solidFill>
                <a:effectLst/>
                <a:latin typeface="Times New Roman" panose="02020603050405020304" pitchFamily="18" charset="0"/>
              </a:rPr>
              <a:t>Validity conditions</a:t>
            </a:r>
            <a:br>
              <a:rPr lang="en-US" b="1" i="0" dirty="0">
                <a:solidFill>
                  <a:srgbClr val="000000"/>
                </a:solidFill>
                <a:effectLst/>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A53192C-7D58-44E6-8515-45EC22DE422C}"/>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000000"/>
                </a:solidFill>
                <a:effectLst/>
                <a:latin typeface="Times New Roman" panose="02020603050405020304" pitchFamily="18" charset="0"/>
              </a:rPr>
              <a:t>The assent - Consent of the parties: </a:t>
            </a:r>
          </a:p>
          <a:p>
            <a:pPr marL="0" indent="0" algn="l">
              <a:buNone/>
            </a:pPr>
            <a:r>
              <a:rPr lang="en-US" dirty="0">
                <a:solidFill>
                  <a:srgbClr val="000000"/>
                </a:solidFill>
                <a:latin typeface="Times New Roman" panose="02020603050405020304" pitchFamily="18" charset="0"/>
              </a:rPr>
              <a:t>- it has to be expressed by a capable person</a:t>
            </a:r>
          </a:p>
          <a:p>
            <a:pPr algn="l">
              <a:buFontTx/>
              <a:buChar char="-"/>
            </a:pPr>
            <a:r>
              <a:rPr lang="en-US" b="0" i="0" dirty="0">
                <a:solidFill>
                  <a:srgbClr val="000000"/>
                </a:solidFill>
                <a:effectLst/>
                <a:latin typeface="Times New Roman" panose="02020603050405020304" pitchFamily="18" charset="0"/>
              </a:rPr>
              <a:t>The person who expresses it needs to have the intention to produce legal effects</a:t>
            </a:r>
          </a:p>
          <a:p>
            <a:pPr algn="l">
              <a:buFontTx/>
              <a:buChar char="-"/>
            </a:pPr>
            <a:r>
              <a:rPr lang="en-US" b="0" i="0" dirty="0">
                <a:solidFill>
                  <a:srgbClr val="000000"/>
                </a:solidFill>
                <a:effectLst/>
                <a:latin typeface="Times New Roman" panose="02020603050405020304" pitchFamily="18" charset="0"/>
              </a:rPr>
              <a:t>It must be externalized</a:t>
            </a:r>
          </a:p>
          <a:p>
            <a:pPr>
              <a:buFontTx/>
              <a:buChar char="-"/>
            </a:pPr>
            <a:r>
              <a:rPr lang="en-US" b="0" i="0" dirty="0">
                <a:solidFill>
                  <a:srgbClr val="000000"/>
                </a:solidFill>
                <a:effectLst/>
                <a:latin typeface="Times New Roman" panose="02020603050405020304" pitchFamily="18" charset="0"/>
              </a:rPr>
              <a:t>It needs to be genuine </a:t>
            </a:r>
            <a:r>
              <a:rPr lang="en-US" b="1"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(must not be affected by vices)</a:t>
            </a:r>
          </a:p>
          <a:p>
            <a:pPr marL="0" indent="0">
              <a:buNone/>
            </a:pPr>
            <a:endParaRPr lang="en-US" dirty="0"/>
          </a:p>
        </p:txBody>
      </p:sp>
    </p:spTree>
    <p:extLst>
      <p:ext uri="{BB962C8B-B14F-4D97-AF65-F5344CB8AC3E}">
        <p14:creationId xmlns:p14="http://schemas.microsoft.com/office/powerpoint/2010/main" val="338011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B93B-03BC-496D-B14A-D7D48F441DA9}"/>
              </a:ext>
            </a:extLst>
          </p:cNvPr>
          <p:cNvSpPr>
            <a:spLocks noGrp="1"/>
          </p:cNvSpPr>
          <p:nvPr>
            <p:ph type="title"/>
          </p:nvPr>
        </p:nvSpPr>
        <p:spPr/>
        <p:txBody>
          <a:bodyPr/>
          <a:lstStyle/>
          <a:p>
            <a:r>
              <a:rPr lang="en-US" dirty="0"/>
              <a:t>The acceptance of the offer</a:t>
            </a:r>
          </a:p>
        </p:txBody>
      </p:sp>
      <p:sp>
        <p:nvSpPr>
          <p:cNvPr id="3" name="Content Placeholder 2">
            <a:extLst>
              <a:ext uri="{FF2B5EF4-FFF2-40B4-BE49-F238E27FC236}">
                <a16:creationId xmlns:a16="http://schemas.microsoft.com/office/drawing/2014/main" id="{945313A5-D1AB-442C-B3AE-7C64754EDF53}"/>
              </a:ext>
            </a:extLst>
          </p:cNvPr>
          <p:cNvSpPr>
            <a:spLocks noGrp="1"/>
          </p:cNvSpPr>
          <p:nvPr>
            <p:ph idx="1"/>
          </p:nvPr>
        </p:nvSpPr>
        <p:spPr/>
        <p:txBody>
          <a:bodyPr>
            <a:normAutofit fontScale="85000" lnSpcReduction="10000"/>
          </a:bodyPr>
          <a:lstStyle/>
          <a:p>
            <a:r>
              <a:rPr lang="en-US" dirty="0"/>
              <a:t>- is the person’s clear intention to accept the  conclusion of a certain contract under the proposed conditions</a:t>
            </a:r>
          </a:p>
          <a:p>
            <a:r>
              <a:rPr lang="en-US" dirty="0"/>
              <a:t>It needs to fulfil all the validity conditions of consent</a:t>
            </a:r>
          </a:p>
          <a:p>
            <a:pPr>
              <a:buFontTx/>
              <a:buChar char="-"/>
            </a:pPr>
            <a:r>
              <a:rPr lang="en-US" dirty="0"/>
              <a:t>It has to be pure an simple, so that the receiver is able to accept it without doubts</a:t>
            </a:r>
          </a:p>
          <a:p>
            <a:pPr>
              <a:buFontTx/>
              <a:buChar char="-"/>
            </a:pPr>
            <a:r>
              <a:rPr lang="en-US" dirty="0"/>
              <a:t>It has to be clear, to express the obvious intentions to accept the offer and conclude the contract</a:t>
            </a:r>
          </a:p>
          <a:p>
            <a:pPr>
              <a:buFontTx/>
              <a:buChar char="-"/>
            </a:pPr>
            <a:r>
              <a:rPr lang="en-US" dirty="0"/>
              <a:t>It needs to be delivered on time to the other party</a:t>
            </a:r>
          </a:p>
          <a:p>
            <a:pPr>
              <a:buFontTx/>
              <a:buChar char="-"/>
            </a:pPr>
            <a:r>
              <a:rPr lang="en-US" dirty="0"/>
              <a:t>It needs to have the required form</a:t>
            </a:r>
          </a:p>
          <a:p>
            <a:pPr>
              <a:buFontTx/>
              <a:buChar char="-"/>
            </a:pPr>
            <a:r>
              <a:rPr lang="en-US" dirty="0"/>
              <a:t>The acceptance can also be express or implicit</a:t>
            </a:r>
          </a:p>
        </p:txBody>
      </p:sp>
    </p:spTree>
    <p:extLst>
      <p:ext uri="{BB962C8B-B14F-4D97-AF65-F5344CB8AC3E}">
        <p14:creationId xmlns:p14="http://schemas.microsoft.com/office/powerpoint/2010/main" val="414082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66B6-1020-4A97-B846-99246ACC8F15}"/>
              </a:ext>
            </a:extLst>
          </p:cNvPr>
          <p:cNvSpPr>
            <a:spLocks noGrp="1"/>
          </p:cNvSpPr>
          <p:nvPr>
            <p:ph type="title"/>
          </p:nvPr>
        </p:nvSpPr>
        <p:spPr/>
        <p:txBody>
          <a:bodyPr/>
          <a:lstStyle/>
          <a:p>
            <a:r>
              <a:rPr lang="en-US" dirty="0"/>
              <a:t>CONSENT - </a:t>
            </a:r>
            <a:r>
              <a:rPr lang="en-US" dirty="0" err="1"/>
              <a:t>SILence</a:t>
            </a:r>
            <a:endParaRPr lang="en-US" dirty="0"/>
          </a:p>
        </p:txBody>
      </p:sp>
      <p:sp>
        <p:nvSpPr>
          <p:cNvPr id="3" name="Content Placeholder 2">
            <a:extLst>
              <a:ext uri="{FF2B5EF4-FFF2-40B4-BE49-F238E27FC236}">
                <a16:creationId xmlns:a16="http://schemas.microsoft.com/office/drawing/2014/main" id="{57C008E3-A042-4090-822D-54685B02E817}"/>
              </a:ext>
            </a:extLst>
          </p:cNvPr>
          <p:cNvSpPr>
            <a:spLocks noGrp="1"/>
          </p:cNvSpPr>
          <p:nvPr>
            <p:ph idx="1"/>
          </p:nvPr>
        </p:nvSpPr>
        <p:spPr>
          <a:xfrm>
            <a:off x="1451579" y="2015732"/>
            <a:ext cx="9603275" cy="3883623"/>
          </a:xfrm>
        </p:spPr>
        <p:txBody>
          <a:bodyPr>
            <a:noAutofit/>
          </a:bodyPr>
          <a:lstStyle/>
          <a:p>
            <a:pPr algn="just" defTabSz="457200">
              <a:lnSpc>
                <a:spcPct val="120000"/>
              </a:lnSpc>
              <a:tabLst>
                <a:tab pos="355600" algn="l"/>
              </a:tabLst>
              <a:defRPr sz="4300">
                <a:solidFill>
                  <a:srgbClr val="000000"/>
                </a:solidFill>
                <a:uFill>
                  <a:solidFill>
                    <a:srgbClr val="000000"/>
                  </a:solidFill>
                </a:uFill>
                <a:latin typeface="Cambria"/>
                <a:ea typeface="Cambria"/>
                <a:cs typeface="Cambria"/>
                <a:sym typeface="Cambria"/>
              </a:defRPr>
            </a:pPr>
            <a:r>
              <a:rPr lang="en-US" sz="1600" dirty="0">
                <a:latin typeface="Gill Sans"/>
                <a:ea typeface="Gill Sans"/>
                <a:cs typeface="Gill Sans"/>
                <a:sym typeface="Gill Sans"/>
              </a:rPr>
              <a:t>The assent externalizes the party’s intent to conclude a juridical act. </a:t>
            </a:r>
          </a:p>
          <a:p>
            <a:pPr algn="just" defTabSz="457200">
              <a:lnSpc>
                <a:spcPct val="120000"/>
              </a:lnSpc>
              <a:tabLst>
                <a:tab pos="355600" algn="l"/>
              </a:tabLst>
              <a:defRPr sz="4300">
                <a:solidFill>
                  <a:srgbClr val="000000"/>
                </a:solidFill>
                <a:uFill>
                  <a:solidFill>
                    <a:srgbClr val="000000"/>
                  </a:solidFill>
                </a:uFill>
                <a:latin typeface="Cambria"/>
                <a:ea typeface="Cambria"/>
                <a:cs typeface="Cambria"/>
                <a:sym typeface="Cambria"/>
              </a:defRPr>
            </a:pPr>
            <a:r>
              <a:rPr lang="en-US" sz="1600" dirty="0">
                <a:latin typeface="Gill Sans"/>
                <a:ea typeface="Gill Sans"/>
                <a:cs typeface="Gill Sans"/>
                <a:sym typeface="Gill Sans"/>
              </a:rPr>
              <a:t>	For being the basis of a valid act, the assent has to fulfill several conditions, as follows:</a:t>
            </a:r>
          </a:p>
          <a:p>
            <a:pPr algn="just" defTabSz="457200">
              <a:lnSpc>
                <a:spcPct val="120000"/>
              </a:lnSpc>
              <a:tabLst>
                <a:tab pos="355600" algn="l"/>
              </a:tabLst>
              <a:defRPr sz="4300">
                <a:solidFill>
                  <a:srgbClr val="000000"/>
                </a:solidFill>
                <a:uFill>
                  <a:solidFill>
                    <a:srgbClr val="000000"/>
                  </a:solidFill>
                </a:uFill>
                <a:latin typeface="Cambria"/>
                <a:ea typeface="Cambria"/>
                <a:cs typeface="Cambria"/>
                <a:sym typeface="Cambria"/>
              </a:defRPr>
            </a:pPr>
            <a:r>
              <a:rPr lang="en-US" sz="1600" dirty="0">
                <a:latin typeface="Gill Sans"/>
                <a:ea typeface="Gill Sans"/>
                <a:cs typeface="Gill Sans"/>
                <a:sym typeface="Gill Sans"/>
              </a:rPr>
              <a:t>	1) It </a:t>
            </a:r>
            <a:r>
              <a:rPr lang="en-US" sz="1600" b="1" dirty="0">
                <a:latin typeface="Gill Sans"/>
                <a:ea typeface="Gill Sans"/>
                <a:cs typeface="Gill Sans"/>
                <a:sym typeface="Gill Sans"/>
              </a:rPr>
              <a:t>has to exist</a:t>
            </a:r>
            <a:r>
              <a:rPr lang="en-US" sz="1600" dirty="0">
                <a:latin typeface="Gill Sans"/>
                <a:ea typeface="Gill Sans"/>
                <a:cs typeface="Gill Sans"/>
                <a:sym typeface="Gill Sans"/>
              </a:rPr>
              <a:t>. Any act concluded in the absence of the assent will be declared null and void;</a:t>
            </a:r>
          </a:p>
          <a:p>
            <a:pPr algn="just" defTabSz="457200">
              <a:lnSpc>
                <a:spcPct val="120000"/>
              </a:lnSpc>
              <a:tabLst>
                <a:tab pos="355600" algn="l"/>
              </a:tabLst>
              <a:defRPr sz="4300">
                <a:solidFill>
                  <a:srgbClr val="000000"/>
                </a:solidFill>
                <a:uFill>
                  <a:solidFill>
                    <a:srgbClr val="000000"/>
                  </a:solidFill>
                </a:uFill>
                <a:latin typeface="Cambria"/>
                <a:ea typeface="Cambria"/>
                <a:cs typeface="Cambria"/>
                <a:sym typeface="Cambria"/>
              </a:defRPr>
            </a:pPr>
            <a:r>
              <a:rPr lang="en-US" sz="1600" dirty="0">
                <a:latin typeface="Gill Sans"/>
                <a:ea typeface="Gill Sans"/>
                <a:cs typeface="Gill Sans"/>
                <a:sym typeface="Gill Sans"/>
              </a:rPr>
              <a:t>	2) It </a:t>
            </a:r>
            <a:r>
              <a:rPr lang="en-US" sz="1600" b="1" dirty="0">
                <a:latin typeface="Gill Sans"/>
                <a:ea typeface="Gill Sans"/>
                <a:cs typeface="Gill Sans"/>
                <a:sym typeface="Gill Sans"/>
              </a:rPr>
              <a:t>has to be unambiguously externalized</a:t>
            </a:r>
            <a:r>
              <a:rPr lang="en-US" sz="1600" dirty="0">
                <a:latin typeface="Gill Sans"/>
                <a:ea typeface="Gill Sans"/>
                <a:cs typeface="Gill Sans"/>
                <a:sym typeface="Gill Sans"/>
              </a:rPr>
              <a:t>. It means to result from the words of the parties, either orally or written expressed, or even derived from their actions.</a:t>
            </a:r>
          </a:p>
          <a:p>
            <a:pPr marL="0" indent="0" algn="just" defTabSz="457200">
              <a:lnSpc>
                <a:spcPct val="120000"/>
              </a:lnSpc>
              <a:buNone/>
              <a:tabLst>
                <a:tab pos="355600" algn="l"/>
              </a:tabLst>
              <a:defRPr sz="4300">
                <a:solidFill>
                  <a:srgbClr val="000000"/>
                </a:solidFill>
                <a:uFill>
                  <a:solidFill>
                    <a:srgbClr val="000000"/>
                  </a:solidFill>
                </a:uFill>
                <a:latin typeface="Cambria"/>
                <a:ea typeface="Cambria"/>
                <a:cs typeface="Cambria"/>
                <a:sym typeface="Cambria"/>
              </a:defRPr>
            </a:pPr>
            <a:r>
              <a:rPr lang="en-US" sz="1600" b="1" dirty="0">
                <a:solidFill>
                  <a:srgbClr val="00B050"/>
                </a:solidFill>
                <a:latin typeface="Gill Sans"/>
                <a:ea typeface="Gill Sans"/>
                <a:cs typeface="Gill Sans"/>
                <a:sym typeface="Gill Sans"/>
              </a:rPr>
              <a:t>The consent can be expressed verbally, in writing or through a behavior that, according to the law, the convention of the parties, the practices established between them or the customs, leaves no doubt on the intention to produce the corresponding legal effects (art. 1240 Civil Code).</a:t>
            </a:r>
          </a:p>
        </p:txBody>
      </p:sp>
    </p:spTree>
    <p:extLst>
      <p:ext uri="{BB962C8B-B14F-4D97-AF65-F5344CB8AC3E}">
        <p14:creationId xmlns:p14="http://schemas.microsoft.com/office/powerpoint/2010/main" val="1810526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23D1-B868-4621-9A74-FD211B69D1A4}"/>
              </a:ext>
            </a:extLst>
          </p:cNvPr>
          <p:cNvSpPr>
            <a:spLocks noGrp="1"/>
          </p:cNvSpPr>
          <p:nvPr>
            <p:ph type="title"/>
          </p:nvPr>
        </p:nvSpPr>
        <p:spPr/>
        <p:txBody>
          <a:bodyPr/>
          <a:lstStyle/>
          <a:p>
            <a:r>
              <a:rPr lang="en-US" sz="3200" dirty="0">
                <a:solidFill>
                  <a:srgbClr val="FF0000"/>
                </a:solidFill>
                <a:latin typeface="Gill Sans"/>
                <a:ea typeface="Gill Sans"/>
                <a:cs typeface="Gill Sans"/>
                <a:sym typeface="Gill Sans"/>
              </a:rPr>
              <a:t>Does silence have any juridical value? </a:t>
            </a:r>
            <a:br>
              <a:rPr lang="en-US" sz="3200" dirty="0">
                <a:solidFill>
                  <a:srgbClr val="FF0000"/>
                </a:solidFill>
                <a:latin typeface="Gill Sans"/>
                <a:ea typeface="Gill Sans"/>
                <a:cs typeface="Gill Sans"/>
                <a:sym typeface="Gill Sans"/>
              </a:rPr>
            </a:br>
            <a:endParaRPr lang="en-US" dirty="0"/>
          </a:p>
        </p:txBody>
      </p:sp>
      <p:sp>
        <p:nvSpPr>
          <p:cNvPr id="3" name="Content Placeholder 2">
            <a:extLst>
              <a:ext uri="{FF2B5EF4-FFF2-40B4-BE49-F238E27FC236}">
                <a16:creationId xmlns:a16="http://schemas.microsoft.com/office/drawing/2014/main" id="{ABAB07FB-F2F5-4DE4-8A82-35F4BC4E57A0}"/>
              </a:ext>
            </a:extLst>
          </p:cNvPr>
          <p:cNvSpPr>
            <a:spLocks noGrp="1"/>
          </p:cNvSpPr>
          <p:nvPr>
            <p:ph idx="1"/>
          </p:nvPr>
        </p:nvSpPr>
        <p:spPr>
          <a:xfrm>
            <a:off x="1451579" y="2015732"/>
            <a:ext cx="9603275" cy="3775468"/>
          </a:xfrm>
        </p:spPr>
        <p:txBody>
          <a:bodyPr>
            <a:noAutofit/>
          </a:bodyPr>
          <a:lstStyle/>
          <a:p>
            <a:pPr algn="just" defTabSz="457200">
              <a:lnSpc>
                <a:spcPct val="120000"/>
              </a:lnSpc>
              <a:tabLst>
                <a:tab pos="355600" algn="l"/>
              </a:tabLst>
              <a:defRPr sz="4300">
                <a:solidFill>
                  <a:srgbClr val="000000"/>
                </a:solidFill>
                <a:uFill>
                  <a:solidFill>
                    <a:srgbClr val="000000"/>
                  </a:solidFill>
                </a:uFill>
                <a:latin typeface="Cambria"/>
                <a:ea typeface="Cambria"/>
                <a:cs typeface="Cambria"/>
                <a:sym typeface="Cambria"/>
              </a:defRPr>
            </a:pPr>
            <a:r>
              <a:rPr lang="en-US" sz="1600" b="1" dirty="0">
                <a:solidFill>
                  <a:srgbClr val="FF0000"/>
                </a:solidFill>
                <a:latin typeface="Gill Sans"/>
                <a:ea typeface="Gill Sans"/>
                <a:cs typeface="Gill Sans"/>
                <a:sym typeface="Gill Sans"/>
              </a:rPr>
              <a:t>Rule</a:t>
            </a:r>
            <a:r>
              <a:rPr lang="en-US" sz="1600" dirty="0">
                <a:solidFill>
                  <a:srgbClr val="FF0000"/>
                </a:solidFill>
                <a:latin typeface="Gill Sans"/>
                <a:ea typeface="Gill Sans"/>
                <a:cs typeface="Gill Sans"/>
                <a:sym typeface="Gill Sans"/>
              </a:rPr>
              <a:t>: Generally speaking, the assent cannot be implied, and in case of silence it is considered that </a:t>
            </a:r>
            <a:r>
              <a:rPr lang="en-US" sz="1600" b="1" dirty="0">
                <a:solidFill>
                  <a:srgbClr val="FF0000"/>
                </a:solidFill>
                <a:latin typeface="Gill Sans"/>
                <a:ea typeface="Gill Sans"/>
                <a:cs typeface="Gill Sans"/>
                <a:sym typeface="Gill Sans"/>
              </a:rPr>
              <a:t>it is no assent</a:t>
            </a:r>
            <a:r>
              <a:rPr lang="en-US" sz="1600" dirty="0">
                <a:solidFill>
                  <a:srgbClr val="FF0000"/>
                </a:solidFill>
                <a:latin typeface="Gill Sans"/>
                <a:ea typeface="Gill Sans"/>
                <a:cs typeface="Gill Sans"/>
                <a:sym typeface="Gill Sans"/>
              </a:rPr>
              <a:t>. Mere inaction and silence are usually not regarded as manifestations of intention to agree over a contract. </a:t>
            </a:r>
          </a:p>
          <a:p>
            <a:pPr algn="just" defTabSz="457200">
              <a:lnSpc>
                <a:spcPct val="120000"/>
              </a:lnSpc>
              <a:tabLst>
                <a:tab pos="355600" algn="l"/>
              </a:tabLst>
              <a:defRPr sz="4300">
                <a:solidFill>
                  <a:srgbClr val="000000"/>
                </a:solidFill>
                <a:uFill>
                  <a:solidFill>
                    <a:srgbClr val="000000"/>
                  </a:solidFill>
                </a:uFill>
                <a:latin typeface="Cambria"/>
                <a:ea typeface="Cambria"/>
                <a:cs typeface="Cambria"/>
                <a:sym typeface="Cambria"/>
              </a:defRPr>
            </a:pPr>
            <a:r>
              <a:rPr lang="en-US" sz="1200" b="1" dirty="0">
                <a:latin typeface="Gill Sans"/>
                <a:ea typeface="Gill Sans"/>
                <a:cs typeface="Gill Sans"/>
                <a:sym typeface="Gill Sans"/>
              </a:rPr>
              <a:t>Exceptions</a:t>
            </a:r>
            <a:r>
              <a:rPr lang="en-US" sz="1200" dirty="0">
                <a:latin typeface="Gill Sans"/>
                <a:ea typeface="Gill Sans"/>
                <a:cs typeface="Gill Sans"/>
                <a:sym typeface="Gill Sans"/>
              </a:rPr>
              <a:t>: the </a:t>
            </a:r>
            <a:r>
              <a:rPr lang="en-US" sz="1200" b="1" dirty="0">
                <a:latin typeface="Gill Sans"/>
                <a:ea typeface="Gill Sans"/>
                <a:cs typeface="Gill Sans"/>
                <a:sym typeface="Gill Sans"/>
              </a:rPr>
              <a:t>rent</a:t>
            </a:r>
            <a:r>
              <a:rPr lang="en-US" sz="1200" dirty="0">
                <a:latin typeface="Gill Sans"/>
                <a:ea typeface="Gill Sans"/>
                <a:cs typeface="Gill Sans"/>
                <a:sym typeface="Gill Sans"/>
              </a:rPr>
              <a:t> contract is considered restored in force if, after the term of the contract has been fulfilled, the parties silently continue to perform it., </a:t>
            </a:r>
            <a:r>
              <a:rPr lang="en-US" sz="1200" b="1" dirty="0">
                <a:latin typeface="Gill Sans"/>
                <a:ea typeface="Gill Sans"/>
                <a:cs typeface="Gill Sans"/>
                <a:sym typeface="Gill Sans"/>
              </a:rPr>
              <a:t>heir conducts himself like an acceptant</a:t>
            </a:r>
            <a:r>
              <a:rPr lang="en-US" sz="1200" dirty="0">
                <a:latin typeface="Gill Sans"/>
                <a:ea typeface="Gill Sans"/>
                <a:cs typeface="Gill Sans"/>
                <a:sym typeface="Gill Sans"/>
              </a:rPr>
              <a:t> of an inheritance, law considers that he has performed a tacit acceptance</a:t>
            </a:r>
            <a:endParaRPr lang="en-US" sz="1200" dirty="0"/>
          </a:p>
          <a:p>
            <a:r>
              <a:rPr lang="en-US" sz="1200" dirty="0"/>
              <a:t>In connection with the externalization of consent, the question of the legal value of silence also arises, namely whether the </a:t>
            </a:r>
            <a:r>
              <a:rPr lang="en-US" sz="1200" i="1" dirty="0"/>
              <a:t>adagio qui tacit </a:t>
            </a:r>
            <a:r>
              <a:rPr lang="en-US" sz="1200" i="1" dirty="0" err="1"/>
              <a:t>consentire</a:t>
            </a:r>
            <a:r>
              <a:rPr lang="en-US" sz="1200" i="1" dirty="0"/>
              <a:t> </a:t>
            </a:r>
            <a:r>
              <a:rPr lang="en-US" sz="1200" i="1" dirty="0" err="1"/>
              <a:t>videtur</a:t>
            </a:r>
            <a:r>
              <a:rPr lang="en-US" sz="1200" dirty="0"/>
              <a:t> is applicable in civil law. In principle, the answer is no, so silence is not worth outside consent.</a:t>
            </a:r>
          </a:p>
          <a:p>
            <a:r>
              <a:rPr lang="en-US" sz="1200" dirty="0"/>
              <a:t>By way of exception, silence is valid in the following cases:</a:t>
            </a:r>
          </a:p>
          <a:p>
            <a:r>
              <a:rPr lang="en-US" sz="1200" dirty="0"/>
              <a:t>- when the law expressly provides for this (for example, art. 1810 Civil Code);</a:t>
            </a:r>
          </a:p>
          <a:p>
            <a:r>
              <a:rPr lang="en-US" sz="1200" dirty="0"/>
              <a:t>- whether, by the express will of the parties, a certain legal significance is attributed to the silence (for example, in the case of determining the manner of renewal or denunciation of a convention);</a:t>
            </a:r>
          </a:p>
          <a:p>
            <a:r>
              <a:rPr lang="en-US" sz="1200" dirty="0"/>
              <a:t>- when the silence has the value of consent according to the custom.</a:t>
            </a:r>
          </a:p>
        </p:txBody>
      </p:sp>
    </p:spTree>
    <p:extLst>
      <p:ext uri="{BB962C8B-B14F-4D97-AF65-F5344CB8AC3E}">
        <p14:creationId xmlns:p14="http://schemas.microsoft.com/office/powerpoint/2010/main" val="94810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0458-DAA3-4349-9206-AAF08F0D8981}"/>
              </a:ext>
            </a:extLst>
          </p:cNvPr>
          <p:cNvSpPr>
            <a:spLocks noGrp="1"/>
          </p:cNvSpPr>
          <p:nvPr>
            <p:ph type="title"/>
          </p:nvPr>
        </p:nvSpPr>
        <p:spPr/>
        <p:txBody>
          <a:bodyPr/>
          <a:lstStyle/>
          <a:p>
            <a:r>
              <a:rPr lang="en-US" dirty="0"/>
              <a:t>The Counter offer</a:t>
            </a:r>
          </a:p>
        </p:txBody>
      </p:sp>
      <p:sp>
        <p:nvSpPr>
          <p:cNvPr id="3" name="Content Placeholder 2">
            <a:extLst>
              <a:ext uri="{FF2B5EF4-FFF2-40B4-BE49-F238E27FC236}">
                <a16:creationId xmlns:a16="http://schemas.microsoft.com/office/drawing/2014/main" id="{59D5C683-A1BF-4041-8C38-942C7C1D7AE3}"/>
              </a:ext>
            </a:extLst>
          </p:cNvPr>
          <p:cNvSpPr>
            <a:spLocks noGrp="1"/>
          </p:cNvSpPr>
          <p:nvPr>
            <p:ph idx="1"/>
          </p:nvPr>
        </p:nvSpPr>
        <p:spPr/>
        <p:txBody>
          <a:bodyPr>
            <a:normAutofit fontScale="62500" lnSpcReduction="20000"/>
          </a:bodyPr>
          <a:lstStyle/>
          <a:p>
            <a:r>
              <a:rPr lang="en-US" dirty="0"/>
              <a:t>According to art. 1197 para. 1 The new Civil Code, the recipient's response does not constitute acceptance when: it contains amendments or completions, does not comply with the form specifically requested by the bidder or reaches the bidder after the bid has expired.</a:t>
            </a:r>
          </a:p>
          <a:p>
            <a:r>
              <a:rPr lang="en-US" dirty="0"/>
              <a:t>in the above case, “the recipient's response may, however, be considered, depending on the circumstances, as a counter-offer” (art. 1197 paragraph 2 of the New Civil Code).</a:t>
            </a:r>
          </a:p>
          <a:p>
            <a:r>
              <a:rPr lang="en-US" dirty="0"/>
              <a:t>Late acceptance takes effect only if the author of the offer immediately notifies the acceptor of the conclusion of the contract.</a:t>
            </a:r>
          </a:p>
          <a:p>
            <a:r>
              <a:rPr lang="en-US" dirty="0"/>
              <a:t>The acceptance made in time, but reached the bidder after the expiration of the term, for reasons not imputable to the acceptor, produces effects if the bidder does not notify him immediately (art. 1198 paragraph 2 of the New Civil Code).</a:t>
            </a:r>
          </a:p>
          <a:p>
            <a:r>
              <a:rPr lang="en-US" dirty="0"/>
              <a:t>The communication of acceptance must be made by means at least as fast as those used by the bidder, if by law, by agreement of the parties, by established practices between them or from other such circumstances the opposite does not result (art. 1200 paragraph 2 of the New Civil Code).</a:t>
            </a:r>
          </a:p>
          <a:p>
            <a:r>
              <a:rPr lang="en-US" dirty="0"/>
              <a:t>The offer or acceptance may be withdrawn, if the withdrawal reaches the recipient before or at the same time as the offer or, as the case may be, with the acceptance.</a:t>
            </a:r>
          </a:p>
        </p:txBody>
      </p:sp>
    </p:spTree>
    <p:extLst>
      <p:ext uri="{BB962C8B-B14F-4D97-AF65-F5344CB8AC3E}">
        <p14:creationId xmlns:p14="http://schemas.microsoft.com/office/powerpoint/2010/main" val="2975502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7ED2-93CE-436F-B63F-9528FA5AFCEF}"/>
              </a:ext>
            </a:extLst>
          </p:cNvPr>
          <p:cNvSpPr>
            <a:spLocks noGrp="1"/>
          </p:cNvSpPr>
          <p:nvPr>
            <p:ph type="title"/>
          </p:nvPr>
        </p:nvSpPr>
        <p:spPr>
          <a:xfrm>
            <a:off x="1356853" y="804519"/>
            <a:ext cx="9698002" cy="817804"/>
          </a:xfrm>
        </p:spPr>
        <p:txBody>
          <a:bodyPr/>
          <a:lstStyle/>
          <a:p>
            <a:r>
              <a:rPr lang="en-US" dirty="0"/>
              <a:t>Importance of Moment and place</a:t>
            </a:r>
          </a:p>
        </p:txBody>
      </p:sp>
      <p:sp>
        <p:nvSpPr>
          <p:cNvPr id="3" name="Content Placeholder 2">
            <a:extLst>
              <a:ext uri="{FF2B5EF4-FFF2-40B4-BE49-F238E27FC236}">
                <a16:creationId xmlns:a16="http://schemas.microsoft.com/office/drawing/2014/main" id="{9141C8BF-FEBE-469F-83E1-EBB06D468F65}"/>
              </a:ext>
            </a:extLst>
          </p:cNvPr>
          <p:cNvSpPr>
            <a:spLocks noGrp="1"/>
          </p:cNvSpPr>
          <p:nvPr>
            <p:ph idx="1"/>
          </p:nvPr>
        </p:nvSpPr>
        <p:spPr>
          <a:xfrm>
            <a:off x="1451579" y="1750142"/>
            <a:ext cx="9603275" cy="3972232"/>
          </a:xfrm>
        </p:spPr>
        <p:txBody>
          <a:bodyPr>
            <a:noAutofit/>
          </a:bodyPr>
          <a:lstStyle/>
          <a:p>
            <a:r>
              <a:rPr lang="en-US" sz="1400" dirty="0"/>
              <a:t>The determination of the moment of concluding the contract is of practical interest for the following reasons:</a:t>
            </a:r>
          </a:p>
          <a:p>
            <a:r>
              <a:rPr lang="en-US" sz="1400" dirty="0"/>
              <a:t>a) from the moment of concluding the contract, the principle of its binding force operates and the offer cannot be revoked; also, the acceptance cannot be withdrawn or revoked;</a:t>
            </a:r>
          </a:p>
          <a:p>
            <a:r>
              <a:rPr lang="en-US" sz="1400" dirty="0"/>
              <a:t>b) the capacity of the parties to contract is assessed depending on the moment of concluding the contract; In general, all elements of the validity of the contract are assessed according to this moment (consent, object and cause, in addition to capacity, in which case, the moment of conclusion is of immediate relevance); consequently, by reporting at this time, the causes of nullity of the contract can be ascertained;</a:t>
            </a:r>
          </a:p>
          <a:p>
            <a:r>
              <a:rPr lang="en-US" sz="1400" dirty="0"/>
              <a:t>c) in case of conflict of laws in time, the moment of concluding the contract is sometimes the criterion according to which the applicable civil law or the applicable conflict norm in private international law will be established;</a:t>
            </a:r>
          </a:p>
          <a:p>
            <a:r>
              <a:rPr lang="en-US" sz="1400" dirty="0"/>
              <a:t>d) the moment of concluding the contract constitutes the moment from which certain legal and conventional terms start to run, such as: the term of extinctive prescription and the suspensive or extinctive term of execution of the contract;</a:t>
            </a:r>
          </a:p>
          <a:p>
            <a:r>
              <a:rPr lang="en-US" sz="1400" dirty="0"/>
              <a:t>e) in the transfer contracts having as object movable goods, the moment of concluding the contract marks the transfer of the property right or of other real rights;</a:t>
            </a:r>
          </a:p>
        </p:txBody>
      </p:sp>
    </p:spTree>
    <p:extLst>
      <p:ext uri="{BB962C8B-B14F-4D97-AF65-F5344CB8AC3E}">
        <p14:creationId xmlns:p14="http://schemas.microsoft.com/office/powerpoint/2010/main" val="63798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BEF5F-1A48-4C2E-AD37-34CB4928B735}"/>
              </a:ext>
            </a:extLst>
          </p:cNvPr>
          <p:cNvSpPr>
            <a:spLocks noGrp="1"/>
          </p:cNvSpPr>
          <p:nvPr>
            <p:ph type="title"/>
          </p:nvPr>
        </p:nvSpPr>
        <p:spPr/>
        <p:txBody>
          <a:bodyPr/>
          <a:lstStyle/>
          <a:p>
            <a:r>
              <a:rPr lang="en-US" dirty="0"/>
              <a:t>The moment and place of concluding the contracts</a:t>
            </a:r>
          </a:p>
        </p:txBody>
      </p:sp>
      <p:sp>
        <p:nvSpPr>
          <p:cNvPr id="3" name="Content Placeholder 2">
            <a:extLst>
              <a:ext uri="{FF2B5EF4-FFF2-40B4-BE49-F238E27FC236}">
                <a16:creationId xmlns:a16="http://schemas.microsoft.com/office/drawing/2014/main" id="{D9F79393-BF55-43E2-B628-1FCC2C92C2EC}"/>
              </a:ext>
            </a:extLst>
          </p:cNvPr>
          <p:cNvSpPr>
            <a:spLocks noGrp="1"/>
          </p:cNvSpPr>
          <p:nvPr>
            <p:ph idx="1"/>
          </p:nvPr>
        </p:nvSpPr>
        <p:spPr/>
        <p:txBody>
          <a:bodyPr>
            <a:normAutofit fontScale="25000" lnSpcReduction="20000"/>
          </a:bodyPr>
          <a:lstStyle/>
          <a:p>
            <a:pPr marL="0" indent="0" algn="l" defTabSz="457200">
              <a:lnSpc>
                <a:spcPct val="120000"/>
              </a:lnSpc>
              <a:buSzPct val="100000"/>
              <a:buNone/>
              <a:defRPr sz="4300">
                <a:solidFill>
                  <a:srgbClr val="000000"/>
                </a:solidFill>
                <a:uFill>
                  <a:solidFill>
                    <a:srgbClr val="000000">
                      <a:alpha val="0"/>
                    </a:srgbClr>
                  </a:solidFill>
                </a:uFill>
                <a:latin typeface="Helvetica"/>
                <a:ea typeface="Helvetica"/>
                <a:cs typeface="Helvetica"/>
                <a:sym typeface="Helvetica"/>
              </a:defRPr>
            </a:pPr>
            <a:r>
              <a:rPr lang="en-US" b="1" i="1" dirty="0"/>
              <a:t>A. </a:t>
            </a:r>
            <a:r>
              <a:rPr lang="en-US" sz="6400" b="1" i="1" dirty="0"/>
              <a:t>the</a:t>
            </a:r>
            <a:r>
              <a:rPr lang="en-US" b="1" i="1" dirty="0"/>
              <a:t> </a:t>
            </a:r>
            <a:r>
              <a:rPr lang="en-US" sz="7200" b="1" i="1" dirty="0"/>
              <a:t>conclusion of the contract between present parties</a:t>
            </a:r>
          </a:p>
          <a:p>
            <a:pPr indent="457200" algn="just" defTabSz="457200">
              <a:lnSpc>
                <a:spcPct val="120000"/>
              </a:lnSpc>
              <a:defRPr sz="3800">
                <a:solidFill>
                  <a:srgbClr val="000000"/>
                </a:solidFill>
                <a:uFill>
                  <a:solidFill>
                    <a:srgbClr val="000000"/>
                  </a:solidFill>
                </a:uFill>
                <a:latin typeface="Helvetica"/>
                <a:ea typeface="Helvetica"/>
                <a:cs typeface="Helvetica"/>
                <a:sym typeface="Helvetica"/>
              </a:defRPr>
            </a:pPr>
            <a:r>
              <a:rPr lang="en-US" dirty="0"/>
              <a:t>The place of the conclusion of the contract is the place where the negotiations have been carried out and the agreement of the parties has been reached.</a:t>
            </a:r>
          </a:p>
          <a:p>
            <a:pPr indent="457200" algn="just" defTabSz="457200">
              <a:lnSpc>
                <a:spcPct val="120000"/>
              </a:lnSpc>
              <a:defRPr sz="3800">
                <a:solidFill>
                  <a:srgbClr val="000000"/>
                </a:solidFill>
                <a:uFill>
                  <a:solidFill>
                    <a:srgbClr val="000000"/>
                  </a:solidFill>
                </a:uFill>
                <a:latin typeface="Helvetica"/>
                <a:ea typeface="Helvetica"/>
                <a:cs typeface="Helvetica"/>
                <a:sym typeface="Helvetica"/>
              </a:defRPr>
            </a:pPr>
            <a:endParaRPr lang="en-US" dirty="0"/>
          </a:p>
          <a:p>
            <a:pPr marL="0" indent="0" algn="l" defTabSz="457200">
              <a:lnSpc>
                <a:spcPct val="120000"/>
              </a:lnSpc>
              <a:buNone/>
              <a:defRPr sz="4300">
                <a:solidFill>
                  <a:srgbClr val="000000"/>
                </a:solidFill>
                <a:latin typeface="Helvetica"/>
                <a:ea typeface="Helvetica"/>
                <a:cs typeface="Helvetica"/>
                <a:sym typeface="Helvetica"/>
              </a:defRPr>
            </a:pPr>
            <a:r>
              <a:rPr lang="en-US" sz="6400" b="1" i="1" dirty="0"/>
              <a:t>B. the conclusion of the contract between absent parties.</a:t>
            </a:r>
          </a:p>
          <a:p>
            <a:pPr algn="l" defTabSz="457200">
              <a:lnSpc>
                <a:spcPct val="120000"/>
              </a:lnSpc>
              <a:defRPr sz="4300">
                <a:solidFill>
                  <a:srgbClr val="000000"/>
                </a:solidFill>
                <a:latin typeface="Helvetica"/>
                <a:ea typeface="Helvetica"/>
                <a:cs typeface="Helvetica"/>
                <a:sym typeface="Helvetica"/>
              </a:defRPr>
            </a:pPr>
            <a:r>
              <a:rPr lang="en-US" sz="4800" i="1" dirty="0"/>
              <a:t>- persons who are in different geographical locations, the moment of the conclusion of the contract is more difficult</a:t>
            </a:r>
          </a:p>
          <a:p>
            <a:pPr indent="0" algn="just" defTabSz="457200">
              <a:lnSpc>
                <a:spcPct val="120000"/>
              </a:lnSpc>
              <a:buNone/>
              <a:defRPr sz="4000">
                <a:solidFill>
                  <a:srgbClr val="000000"/>
                </a:solidFill>
                <a:uFill>
                  <a:solidFill>
                    <a:srgbClr val="000000"/>
                  </a:solidFill>
                </a:uFill>
                <a:latin typeface="Helvetica"/>
                <a:ea typeface="Helvetica"/>
                <a:cs typeface="Helvetica"/>
                <a:sym typeface="Helvetica"/>
              </a:defRPr>
            </a:pPr>
            <a:r>
              <a:rPr lang="en-US" sz="5600" b="1" i="1" dirty="0"/>
              <a:t>1. contracts concluded by phone </a:t>
            </a:r>
          </a:p>
          <a:p>
            <a:pPr indent="457200" algn="just" defTabSz="457200">
              <a:lnSpc>
                <a:spcPct val="120000"/>
              </a:lnSpc>
              <a:defRPr sz="4000">
                <a:solidFill>
                  <a:srgbClr val="000000"/>
                </a:solidFill>
                <a:uFill>
                  <a:solidFill>
                    <a:srgbClr val="000000"/>
                  </a:solidFill>
                </a:uFill>
                <a:latin typeface="Helvetica"/>
                <a:ea typeface="Helvetica"/>
                <a:cs typeface="Helvetica"/>
                <a:sym typeface="Helvetica"/>
              </a:defRPr>
            </a:pPr>
            <a:r>
              <a:rPr lang="en-US" sz="4800" dirty="0"/>
              <a:t>Concerning the contracts concluded by phone, the moment of concluding the contract is the moment when the parties speak over the phone and their agreement is reached. </a:t>
            </a:r>
          </a:p>
          <a:p>
            <a:pPr indent="457200" algn="just" defTabSz="457200">
              <a:lnSpc>
                <a:spcPct val="120000"/>
              </a:lnSpc>
              <a:defRPr sz="4000">
                <a:solidFill>
                  <a:srgbClr val="000000"/>
                </a:solidFill>
                <a:uFill>
                  <a:solidFill>
                    <a:srgbClr val="000000"/>
                  </a:solidFill>
                </a:uFill>
                <a:latin typeface="Helvetica"/>
                <a:ea typeface="Helvetica"/>
                <a:cs typeface="Helvetica"/>
                <a:sym typeface="Helvetica"/>
              </a:defRPr>
            </a:pPr>
            <a:r>
              <a:rPr lang="en-US" sz="4800" dirty="0"/>
              <a:t>Place? Two theories:</a:t>
            </a:r>
          </a:p>
          <a:p>
            <a:pPr indent="457200" algn="just" defTabSz="457200">
              <a:lnSpc>
                <a:spcPct val="120000"/>
              </a:lnSpc>
              <a:defRPr sz="4000">
                <a:solidFill>
                  <a:srgbClr val="000000"/>
                </a:solidFill>
                <a:uFill>
                  <a:solidFill>
                    <a:srgbClr val="000000"/>
                  </a:solidFill>
                </a:uFill>
                <a:latin typeface="Helvetica"/>
                <a:ea typeface="Helvetica"/>
                <a:cs typeface="Helvetica"/>
                <a:sym typeface="Helvetica"/>
              </a:defRPr>
            </a:pPr>
            <a:r>
              <a:rPr lang="en-US" sz="4800" i="1" dirty="0"/>
              <a:t>a. in Anglo-Saxon systems of law, it is the place of headquarters of the party who receives the call.</a:t>
            </a:r>
          </a:p>
          <a:p>
            <a:pPr indent="457200" algn="just" defTabSz="457200">
              <a:lnSpc>
                <a:spcPct val="120000"/>
              </a:lnSpc>
              <a:defRPr sz="4000">
                <a:solidFill>
                  <a:srgbClr val="000000"/>
                </a:solidFill>
                <a:uFill>
                  <a:solidFill>
                    <a:srgbClr val="000000"/>
                  </a:solidFill>
                </a:uFill>
                <a:latin typeface="Helvetica"/>
                <a:ea typeface="Helvetica"/>
                <a:cs typeface="Helvetica"/>
                <a:sym typeface="Helvetica"/>
              </a:defRPr>
            </a:pPr>
            <a:r>
              <a:rPr lang="en-US" sz="4800" i="1" dirty="0"/>
              <a:t>b. in continental systems of law, it is the place of headquarters of the party who makes the call.</a:t>
            </a:r>
          </a:p>
          <a:p>
            <a:pPr algn="l"/>
            <a:endParaRPr lang="en-US" dirty="0"/>
          </a:p>
        </p:txBody>
      </p:sp>
    </p:spTree>
    <p:extLst>
      <p:ext uri="{BB962C8B-B14F-4D97-AF65-F5344CB8AC3E}">
        <p14:creationId xmlns:p14="http://schemas.microsoft.com/office/powerpoint/2010/main" val="763635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BA4E-DE9E-4DFF-920B-993033156169}"/>
              </a:ext>
            </a:extLst>
          </p:cNvPr>
          <p:cNvSpPr>
            <a:spLocks noGrp="1"/>
          </p:cNvSpPr>
          <p:nvPr>
            <p:ph type="title"/>
          </p:nvPr>
        </p:nvSpPr>
        <p:spPr/>
        <p:txBody>
          <a:bodyPr/>
          <a:lstStyle/>
          <a:p>
            <a:r>
              <a:rPr lang="en-US" dirty="0"/>
              <a:t>Absent parties – Mail and other electronic ways</a:t>
            </a:r>
          </a:p>
        </p:txBody>
      </p:sp>
      <p:sp>
        <p:nvSpPr>
          <p:cNvPr id="3" name="Content Placeholder 2">
            <a:extLst>
              <a:ext uri="{FF2B5EF4-FFF2-40B4-BE49-F238E27FC236}">
                <a16:creationId xmlns:a16="http://schemas.microsoft.com/office/drawing/2014/main" id="{A4E72E8A-F6D7-4E15-B078-C0AAF77DCC06}"/>
              </a:ext>
            </a:extLst>
          </p:cNvPr>
          <p:cNvSpPr>
            <a:spLocks noGrp="1"/>
          </p:cNvSpPr>
          <p:nvPr>
            <p:ph idx="1"/>
          </p:nvPr>
        </p:nvSpPr>
        <p:spPr/>
        <p:txBody>
          <a:bodyPr>
            <a:normAutofit fontScale="32500" lnSpcReduction="20000"/>
          </a:bodyPr>
          <a:lstStyle/>
          <a:p>
            <a:pPr indent="0" algn="just" defTabSz="457200">
              <a:lnSpc>
                <a:spcPct val="120000"/>
              </a:lnSpc>
              <a:buNone/>
              <a:defRPr sz="4300">
                <a:solidFill>
                  <a:srgbClr val="000000"/>
                </a:solidFill>
                <a:uFill>
                  <a:solidFill>
                    <a:srgbClr val="000000"/>
                  </a:solidFill>
                </a:uFill>
                <a:latin typeface="Helvetica"/>
                <a:ea typeface="Helvetica"/>
                <a:cs typeface="Helvetica"/>
                <a:sym typeface="Helvetica"/>
              </a:defRPr>
            </a:pPr>
            <a:r>
              <a:rPr lang="en-US" i="1" dirty="0">
                <a:solidFill>
                  <a:srgbClr val="0433FF"/>
                </a:solidFill>
              </a:rPr>
              <a:t>a. </a:t>
            </a:r>
            <a:r>
              <a:rPr lang="en-US" b="1" i="1" dirty="0">
                <a:solidFill>
                  <a:srgbClr val="0433FF"/>
                </a:solidFill>
              </a:rPr>
              <a:t>the sending (forwarding) theory</a:t>
            </a:r>
            <a:r>
              <a:rPr lang="en-US" i="1" dirty="0"/>
              <a:t>, that is used mainly in the Anglo-Saxon systems of law. </a:t>
            </a:r>
          </a:p>
          <a:p>
            <a:pPr indent="457200" algn="just" defTabSz="457200">
              <a:lnSpc>
                <a:spcPct val="120000"/>
              </a:lnSpc>
              <a:defRPr sz="4300">
                <a:solidFill>
                  <a:srgbClr val="000000"/>
                </a:solidFill>
                <a:uFill>
                  <a:solidFill>
                    <a:srgbClr val="000000"/>
                  </a:solidFill>
                </a:uFill>
                <a:latin typeface="Helvetica"/>
                <a:ea typeface="Helvetica"/>
                <a:cs typeface="Helvetica"/>
                <a:sym typeface="Helvetica"/>
              </a:defRPr>
            </a:pPr>
            <a:r>
              <a:rPr lang="en-US" dirty="0"/>
              <a:t>According to this theory, the contract is concluded at the date when the party who accepts the offer sends the letter of acceptance to the other party.</a:t>
            </a:r>
          </a:p>
          <a:p>
            <a:pPr indent="0" algn="just" defTabSz="457200">
              <a:lnSpc>
                <a:spcPct val="120000"/>
              </a:lnSpc>
              <a:buNone/>
              <a:defRPr sz="4300">
                <a:solidFill>
                  <a:srgbClr val="000000"/>
                </a:solidFill>
                <a:uFill>
                  <a:solidFill>
                    <a:srgbClr val="000000"/>
                  </a:solidFill>
                </a:uFill>
                <a:latin typeface="Helvetica"/>
                <a:ea typeface="Helvetica"/>
                <a:cs typeface="Helvetica"/>
                <a:sym typeface="Helvetica"/>
              </a:defRPr>
            </a:pPr>
            <a:r>
              <a:rPr lang="en-US" b="1" i="1" dirty="0">
                <a:solidFill>
                  <a:srgbClr val="FF0000"/>
                </a:solidFill>
              </a:rPr>
              <a:t>b. the receiving theory</a:t>
            </a:r>
            <a:r>
              <a:rPr lang="en-US" i="1" dirty="0">
                <a:solidFill>
                  <a:srgbClr val="FF0000"/>
                </a:solidFill>
              </a:rPr>
              <a:t>, that is used in more recent legislations (Romanian Civil Code )</a:t>
            </a:r>
          </a:p>
          <a:p>
            <a:pPr indent="457200" algn="just" defTabSz="457200">
              <a:lnSpc>
                <a:spcPct val="120000"/>
              </a:lnSpc>
              <a:defRPr sz="4300">
                <a:solidFill>
                  <a:srgbClr val="000000"/>
                </a:solidFill>
                <a:uFill>
                  <a:solidFill>
                    <a:srgbClr val="000000"/>
                  </a:solidFill>
                </a:uFill>
                <a:latin typeface="Helvetica"/>
                <a:ea typeface="Helvetica"/>
                <a:cs typeface="Helvetica"/>
                <a:sym typeface="Helvetica"/>
              </a:defRPr>
            </a:pPr>
            <a:r>
              <a:rPr lang="en-US" dirty="0">
                <a:solidFill>
                  <a:srgbClr val="FF0000"/>
                </a:solidFill>
              </a:rPr>
              <a:t>According to this theory, the contract is concluded when the party who made the offer receives the letter of acceptance of the other party.</a:t>
            </a:r>
          </a:p>
          <a:p>
            <a:pPr indent="0" algn="just" defTabSz="457200">
              <a:lnSpc>
                <a:spcPct val="120000"/>
              </a:lnSpc>
              <a:buNone/>
              <a:defRPr sz="4300" b="1">
                <a:solidFill>
                  <a:srgbClr val="0433FF"/>
                </a:solidFill>
                <a:uFill>
                  <a:solidFill>
                    <a:srgbClr val="000000"/>
                  </a:solidFill>
                </a:uFill>
                <a:latin typeface="Helvetica"/>
                <a:ea typeface="Helvetica"/>
                <a:cs typeface="Helvetica"/>
                <a:sym typeface="Helvetica"/>
              </a:defRPr>
            </a:pPr>
            <a:r>
              <a:rPr lang="en-US" i="1" dirty="0"/>
              <a:t>c. the information theory</a:t>
            </a:r>
          </a:p>
          <a:p>
            <a:pPr indent="457200" algn="just" defTabSz="457200">
              <a:lnSpc>
                <a:spcPct val="120000"/>
              </a:lnSpc>
              <a:defRPr sz="4300">
                <a:solidFill>
                  <a:srgbClr val="000000"/>
                </a:solidFill>
                <a:uFill>
                  <a:solidFill>
                    <a:srgbClr val="000000"/>
                  </a:solidFill>
                </a:uFill>
                <a:latin typeface="Helvetica"/>
                <a:ea typeface="Helvetica"/>
                <a:cs typeface="Helvetica"/>
                <a:sym typeface="Helvetica"/>
              </a:defRPr>
            </a:pPr>
            <a:r>
              <a:rPr lang="en-US" dirty="0"/>
              <a:t>In accordance to this theory, the contract is concluded when the party who has made the offer is informed by any means of the other party’s acceptance.</a:t>
            </a:r>
          </a:p>
          <a:p>
            <a:pPr indent="457200" algn="just" defTabSz="457200">
              <a:lnSpc>
                <a:spcPct val="120000"/>
              </a:lnSpc>
              <a:defRPr sz="4300">
                <a:solidFill>
                  <a:srgbClr val="000000"/>
                </a:solidFill>
                <a:uFill>
                  <a:solidFill>
                    <a:srgbClr val="000000"/>
                  </a:solidFill>
                </a:uFill>
                <a:latin typeface="Helvetica"/>
                <a:ea typeface="Helvetica"/>
                <a:cs typeface="Helvetica"/>
                <a:sym typeface="Helvetica"/>
              </a:defRPr>
            </a:pPr>
            <a:endParaRPr lang="en-US" dirty="0"/>
          </a:p>
          <a:p>
            <a:pPr indent="457200" algn="just" defTabSz="457200">
              <a:lnSpc>
                <a:spcPct val="120000"/>
              </a:lnSpc>
              <a:defRPr sz="4300">
                <a:solidFill>
                  <a:srgbClr val="000000"/>
                </a:solidFill>
                <a:uFill>
                  <a:solidFill>
                    <a:srgbClr val="000000"/>
                  </a:solidFill>
                </a:uFill>
                <a:latin typeface="Helvetica"/>
                <a:ea typeface="Helvetica"/>
                <a:cs typeface="Helvetica"/>
                <a:sym typeface="Helvetica"/>
              </a:defRPr>
            </a:pPr>
            <a:r>
              <a:rPr lang="en-US" b="1" dirty="0"/>
              <a:t>The place of the conclusion</a:t>
            </a:r>
            <a:r>
              <a:rPr lang="en-US" dirty="0"/>
              <a:t> is the place where the offeror received the acceptance.</a:t>
            </a:r>
          </a:p>
          <a:p>
            <a:endParaRPr lang="en-US" dirty="0"/>
          </a:p>
        </p:txBody>
      </p:sp>
    </p:spTree>
    <p:extLst>
      <p:ext uri="{BB962C8B-B14F-4D97-AF65-F5344CB8AC3E}">
        <p14:creationId xmlns:p14="http://schemas.microsoft.com/office/powerpoint/2010/main" val="4089221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E050A-3C23-4D87-BED7-42AC3450B09D}"/>
              </a:ext>
            </a:extLst>
          </p:cNvPr>
          <p:cNvSpPr>
            <a:spLocks noGrp="1"/>
          </p:cNvSpPr>
          <p:nvPr>
            <p:ph type="title"/>
          </p:nvPr>
        </p:nvSpPr>
        <p:spPr/>
        <p:txBody>
          <a:bodyPr/>
          <a:lstStyle/>
          <a:p>
            <a:r>
              <a:rPr lang="en-US" dirty="0"/>
              <a:t>REVOCATION AND WITHDRAW OF THE OFFER</a:t>
            </a:r>
            <a:br>
              <a:rPr lang="en-US" dirty="0"/>
            </a:br>
            <a:endParaRPr lang="en-US" dirty="0"/>
          </a:p>
        </p:txBody>
      </p:sp>
      <p:sp>
        <p:nvSpPr>
          <p:cNvPr id="3" name="Content Placeholder 2">
            <a:extLst>
              <a:ext uri="{FF2B5EF4-FFF2-40B4-BE49-F238E27FC236}">
                <a16:creationId xmlns:a16="http://schemas.microsoft.com/office/drawing/2014/main" id="{BB40FADA-BD38-48F2-AAE7-3F60F8A67A26}"/>
              </a:ext>
            </a:extLst>
          </p:cNvPr>
          <p:cNvSpPr>
            <a:spLocks noGrp="1"/>
          </p:cNvSpPr>
          <p:nvPr>
            <p:ph idx="1"/>
          </p:nvPr>
        </p:nvSpPr>
        <p:spPr/>
        <p:txBody>
          <a:bodyPr>
            <a:normAutofit fontScale="47500" lnSpcReduction="20000"/>
          </a:bodyPr>
          <a:lstStyle/>
          <a:p>
            <a:pPr algn="l" defTabSz="457200">
              <a:defRPr sz="4300">
                <a:solidFill>
                  <a:srgbClr val="000000"/>
                </a:solidFill>
                <a:latin typeface="Verdana"/>
                <a:ea typeface="Verdana"/>
                <a:cs typeface="Verdana"/>
                <a:sym typeface="Verdana"/>
              </a:defRPr>
            </a:pPr>
            <a:r>
              <a:rPr lang="en-US" b="1" dirty="0"/>
              <a:t>Withdraw</a:t>
            </a:r>
            <a:r>
              <a:rPr lang="en-US" dirty="0"/>
              <a:t> of the offer, addressed to a present or absent person, can be launched freely any time till the offer gets to the accepter.</a:t>
            </a:r>
          </a:p>
          <a:p>
            <a:pPr algn="l" defTabSz="457200">
              <a:defRPr sz="4300">
                <a:solidFill>
                  <a:srgbClr val="000000"/>
                </a:solidFill>
                <a:latin typeface="Verdana"/>
                <a:ea typeface="Verdana"/>
                <a:cs typeface="Verdana"/>
                <a:sym typeface="Verdana"/>
              </a:defRPr>
            </a:pPr>
            <a:r>
              <a:rPr lang="en-US" dirty="0"/>
              <a:t>(art. 1199 New Romanian Civil Code)</a:t>
            </a:r>
          </a:p>
          <a:p>
            <a:pPr algn="l" defTabSz="457200">
              <a:defRPr sz="4300">
                <a:solidFill>
                  <a:srgbClr val="000000"/>
                </a:solidFill>
                <a:latin typeface="Verdana"/>
                <a:ea typeface="Verdana"/>
                <a:cs typeface="Verdana"/>
                <a:sym typeface="Verdana"/>
              </a:defRPr>
            </a:pPr>
            <a:endParaRPr lang="en-US" dirty="0"/>
          </a:p>
          <a:p>
            <a:pPr algn="l" defTabSz="457200">
              <a:defRPr sz="4300">
                <a:solidFill>
                  <a:srgbClr val="000000"/>
                </a:solidFill>
                <a:latin typeface="Verdana"/>
                <a:ea typeface="Verdana"/>
                <a:cs typeface="Verdana"/>
                <a:sym typeface="Verdana"/>
              </a:defRPr>
            </a:pPr>
            <a:r>
              <a:rPr lang="en-US" b="1" dirty="0"/>
              <a:t>Revocation</a:t>
            </a:r>
            <a:r>
              <a:rPr lang="en-US" dirty="0"/>
              <a:t> is related to the existence of a term or not.</a:t>
            </a:r>
          </a:p>
          <a:p>
            <a:pPr algn="l" defTabSz="457200">
              <a:defRPr sz="4300">
                <a:solidFill>
                  <a:srgbClr val="000000"/>
                </a:solidFill>
                <a:latin typeface="Verdana"/>
                <a:ea typeface="Verdana"/>
                <a:cs typeface="Verdana"/>
                <a:sym typeface="Verdana"/>
              </a:defRPr>
            </a:pPr>
            <a:endParaRPr lang="en-US" dirty="0"/>
          </a:p>
          <a:p>
            <a:pPr algn="l" defTabSz="457200">
              <a:defRPr sz="4300">
                <a:solidFill>
                  <a:srgbClr val="000000"/>
                </a:solidFill>
                <a:latin typeface="Verdana"/>
                <a:ea typeface="Verdana"/>
                <a:cs typeface="Verdana"/>
                <a:sym typeface="Verdana"/>
              </a:defRPr>
            </a:pPr>
            <a:r>
              <a:rPr lang="en-US" dirty="0"/>
              <a:t>If we do not have a term, we may speak about a revocation if it gets to the offered person before the acceptance</a:t>
            </a:r>
          </a:p>
          <a:p>
            <a:endParaRPr lang="en-US" dirty="0"/>
          </a:p>
        </p:txBody>
      </p:sp>
    </p:spTree>
    <p:extLst>
      <p:ext uri="{BB962C8B-B14F-4D97-AF65-F5344CB8AC3E}">
        <p14:creationId xmlns:p14="http://schemas.microsoft.com/office/powerpoint/2010/main" val="182170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7C5F-FD4B-0B43-BF1F-88CB804A6CAA}"/>
              </a:ext>
            </a:extLst>
          </p:cNvPr>
          <p:cNvSpPr>
            <a:spLocks noGrp="1"/>
          </p:cNvSpPr>
          <p:nvPr>
            <p:ph type="title"/>
          </p:nvPr>
        </p:nvSpPr>
        <p:spPr/>
        <p:txBody>
          <a:bodyPr/>
          <a:lstStyle/>
          <a:p>
            <a:pPr algn="l"/>
            <a:r>
              <a:rPr lang="ro-RO" b="1" i="0" dirty="0" err="1">
                <a:solidFill>
                  <a:srgbClr val="000000"/>
                </a:solidFill>
                <a:effectLst/>
                <a:latin typeface="Times New Roman" panose="02020603050405020304" pitchFamily="18" charset="0"/>
              </a:rPr>
              <a:t>Contracts</a:t>
            </a:r>
            <a:r>
              <a:rPr lang="ro-RO" b="1" i="0" dirty="0">
                <a:solidFill>
                  <a:srgbClr val="000000"/>
                </a:solidFill>
                <a:effectLst/>
                <a:latin typeface="Times New Roman" panose="02020603050405020304" pitchFamily="18" charset="0"/>
              </a:rPr>
              <a:t> - </a:t>
            </a:r>
            <a:r>
              <a:rPr lang="ro-RO" b="1" i="0" dirty="0" err="1">
                <a:solidFill>
                  <a:srgbClr val="000000"/>
                </a:solidFill>
                <a:effectLst/>
                <a:latin typeface="Times New Roman" panose="02020603050405020304" pitchFamily="18" charset="0"/>
              </a:rPr>
              <a:t>definitions</a:t>
            </a:r>
            <a:r>
              <a:rPr lang="ro-RO" b="1" i="0" dirty="0">
                <a:solidFill>
                  <a:srgbClr val="000000"/>
                </a:solidFill>
                <a:effectLst/>
                <a:latin typeface="Times New Roman" panose="02020603050405020304" pitchFamily="18" charset="0"/>
              </a:rPr>
              <a:t> </a:t>
            </a:r>
            <a:r>
              <a:rPr lang="ro-RO" b="1" i="0" dirty="0" err="1">
                <a:solidFill>
                  <a:srgbClr val="000000"/>
                </a:solidFill>
                <a:effectLst/>
                <a:latin typeface="Times New Roman" panose="02020603050405020304" pitchFamily="18" charset="0"/>
              </a:rPr>
              <a:t>and</a:t>
            </a:r>
            <a:r>
              <a:rPr lang="ro-RO" b="1" i="0" dirty="0">
                <a:solidFill>
                  <a:srgbClr val="000000"/>
                </a:solidFill>
                <a:effectLst/>
                <a:latin typeface="Times New Roman" panose="02020603050405020304" pitchFamily="18" charset="0"/>
              </a:rPr>
              <a:t> </a:t>
            </a:r>
            <a:r>
              <a:rPr lang="ro-RO" b="1" i="0" dirty="0" err="1">
                <a:solidFill>
                  <a:srgbClr val="000000"/>
                </a:solidFill>
                <a:effectLst/>
                <a:latin typeface="Times New Roman" panose="02020603050405020304" pitchFamily="18" charset="0"/>
              </a:rPr>
              <a:t>classifications</a:t>
            </a:r>
            <a:endParaRPr lang="ro-RO" b="1" i="0" dirty="0">
              <a:solidFill>
                <a:srgbClr val="000000"/>
              </a:solidFill>
              <a:effectLst/>
              <a:latin typeface="Times New Roman" panose="02020603050405020304" pitchFamily="18" charset="0"/>
            </a:endParaRPr>
          </a:p>
        </p:txBody>
      </p:sp>
      <p:sp>
        <p:nvSpPr>
          <p:cNvPr id="3" name="Content Placeholder 2">
            <a:extLst>
              <a:ext uri="{FF2B5EF4-FFF2-40B4-BE49-F238E27FC236}">
                <a16:creationId xmlns:a16="http://schemas.microsoft.com/office/drawing/2014/main" id="{63DEFA1C-A576-2247-9C4C-013FE4A5A7A3}"/>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A contract is an agreement between two or more persons with the intention of establishing, amending or terminating a legal relationship. (art. 1166 Civil Code)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Contracts have the same legal force regardless of whether they are made verbally or in writing !!!</a:t>
            </a:r>
          </a:p>
          <a:p>
            <a:pPr marL="0" indent="0" algn="l">
              <a:buNone/>
            </a:pPr>
            <a:r>
              <a:rPr lang="en-US" dirty="0">
                <a:solidFill>
                  <a:srgbClr val="000000"/>
                </a:solidFill>
                <a:latin typeface="Times New Roman" panose="02020603050405020304" pitchFamily="18" charset="0"/>
              </a:rPr>
              <a:t>1. </a:t>
            </a:r>
            <a:r>
              <a:rPr lang="en-US" b="0" i="0" dirty="0">
                <a:solidFill>
                  <a:srgbClr val="000000"/>
                </a:solidFill>
                <a:effectLst/>
                <a:latin typeface="Times New Roman" panose="02020603050405020304" pitchFamily="18" charset="0"/>
              </a:rPr>
              <a:t>Depending on their effect, the contracts are:</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Unilateral - where only one party has obligations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donation)</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Bilateral - where both parties have rights and obligations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sale and purchase)</a:t>
            </a:r>
          </a:p>
          <a:p>
            <a:pPr marL="1371600" lvl="2" indent="-457200">
              <a:buFont typeface="+mj-lt"/>
              <a:buAutoNum type="alphaLcParenR"/>
            </a:pPr>
            <a:endParaRPr lang="en-US" dirty="0"/>
          </a:p>
        </p:txBody>
      </p:sp>
    </p:spTree>
    <p:extLst>
      <p:ext uri="{BB962C8B-B14F-4D97-AF65-F5344CB8AC3E}">
        <p14:creationId xmlns:p14="http://schemas.microsoft.com/office/powerpoint/2010/main" val="1430176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AA27-3FFC-4A40-B34A-3AA03CF3F16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CEB9944-3C65-4786-B870-67BD3CE29FAD}"/>
              </a:ext>
            </a:extLst>
          </p:cNvPr>
          <p:cNvSpPr>
            <a:spLocks noGrp="1"/>
          </p:cNvSpPr>
          <p:nvPr>
            <p:ph idx="1"/>
          </p:nvPr>
        </p:nvSpPr>
        <p:spPr/>
        <p:txBody>
          <a:bodyPr>
            <a:normAutofit fontScale="92500"/>
          </a:bodyPr>
          <a:lstStyle/>
          <a:p>
            <a:pPr marL="457200" indent="-457200">
              <a:buAutoNum type="arabicPeriod"/>
            </a:pPr>
            <a:r>
              <a:rPr lang="en-US" dirty="0"/>
              <a:t>The law provides that in case of an offer which has a clear term for acceptance, once it got to the receiver, it may not be </a:t>
            </a:r>
            <a:r>
              <a:rPr lang="en-US" dirty="0" err="1"/>
              <a:t>revocated</a:t>
            </a:r>
            <a:r>
              <a:rPr lang="en-US" dirty="0"/>
              <a:t> for that indicated term, the offeror having to keep it for the time he assumed in the offer.</a:t>
            </a:r>
          </a:p>
          <a:p>
            <a:pPr marL="457200" indent="-457200">
              <a:buAutoNum type="arabicPeriod"/>
            </a:pPr>
            <a:r>
              <a:rPr lang="en-US" dirty="0"/>
              <a:t>The circumstance in which we deal with a revocation of an offer that does not have a clear indicated term of acceptance</a:t>
            </a:r>
          </a:p>
          <a:p>
            <a:r>
              <a:rPr lang="en-US" dirty="0"/>
              <a:t>- the offer addressed to a present person will be ineffective if it is not immediately accepted</a:t>
            </a:r>
          </a:p>
          <a:p>
            <a:r>
              <a:rPr lang="en-US" dirty="0"/>
              <a:t>-the offer addressed to an absent party must be kept within a reasonable time, given the circumstances, for the recipient to receive, analyze and send the acceptance</a:t>
            </a:r>
          </a:p>
        </p:txBody>
      </p:sp>
    </p:spTree>
    <p:extLst>
      <p:ext uri="{BB962C8B-B14F-4D97-AF65-F5344CB8AC3E}">
        <p14:creationId xmlns:p14="http://schemas.microsoft.com/office/powerpoint/2010/main" val="423599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F9BF-AB7E-4D4A-B894-36D4587161D6}"/>
              </a:ext>
            </a:extLst>
          </p:cNvPr>
          <p:cNvSpPr>
            <a:spLocks noGrp="1"/>
          </p:cNvSpPr>
          <p:nvPr>
            <p:ph type="title"/>
          </p:nvPr>
        </p:nvSpPr>
        <p:spPr/>
        <p:txBody>
          <a:bodyPr/>
          <a:lstStyle/>
          <a:p>
            <a:r>
              <a:rPr lang="en-US" dirty="0"/>
              <a:t>NEGOTIATION</a:t>
            </a:r>
          </a:p>
        </p:txBody>
      </p:sp>
      <p:sp>
        <p:nvSpPr>
          <p:cNvPr id="3" name="Content Placeholder 2">
            <a:extLst>
              <a:ext uri="{FF2B5EF4-FFF2-40B4-BE49-F238E27FC236}">
                <a16:creationId xmlns:a16="http://schemas.microsoft.com/office/drawing/2014/main" id="{6D3F308B-7DA1-463D-8FA7-B7DD78514F47}"/>
              </a:ext>
            </a:extLst>
          </p:cNvPr>
          <p:cNvSpPr>
            <a:spLocks noGrp="1"/>
          </p:cNvSpPr>
          <p:nvPr>
            <p:ph idx="1"/>
          </p:nvPr>
        </p:nvSpPr>
        <p:spPr/>
        <p:txBody>
          <a:bodyPr/>
          <a:lstStyle/>
          <a:p>
            <a:r>
              <a:rPr lang="en-US" dirty="0"/>
              <a:t>- it may be formal or informal</a:t>
            </a:r>
          </a:p>
          <a:p>
            <a:r>
              <a:rPr lang="en-US" dirty="0"/>
              <a:t>- it is characterized by many preparatory acts</a:t>
            </a:r>
          </a:p>
          <a:p>
            <a:pPr>
              <a:buFontTx/>
              <a:buChar char="-"/>
            </a:pPr>
            <a:r>
              <a:rPr lang="en-US" dirty="0"/>
              <a:t>Is governed by the principle of freedom of negotiation</a:t>
            </a:r>
          </a:p>
          <a:p>
            <a:pPr>
              <a:buFontTx/>
              <a:buChar char="-"/>
            </a:pPr>
            <a:r>
              <a:rPr lang="en-US" dirty="0"/>
              <a:t>It is sufficient for the parties to agree on the essential elements of the contract</a:t>
            </a:r>
          </a:p>
          <a:p>
            <a:pPr>
              <a:buFontTx/>
              <a:buChar char="-"/>
            </a:pPr>
            <a:r>
              <a:rPr lang="en-US" dirty="0"/>
              <a:t>The parties have the freedom to initiate, conduct and break negotiations and cannot be responsible for their failure</a:t>
            </a:r>
          </a:p>
          <a:p>
            <a:pPr>
              <a:buFontTx/>
              <a:buChar char="-"/>
            </a:pPr>
            <a:r>
              <a:rPr lang="en-US" dirty="0"/>
              <a:t>They have to negotiate in good faith </a:t>
            </a:r>
          </a:p>
        </p:txBody>
      </p:sp>
    </p:spTree>
    <p:extLst>
      <p:ext uri="{BB962C8B-B14F-4D97-AF65-F5344CB8AC3E}">
        <p14:creationId xmlns:p14="http://schemas.microsoft.com/office/powerpoint/2010/main" val="1986467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 name="Picture 1" descr="Picture 1"/>
          <p:cNvPicPr>
            <a:picLocks noChangeAspect="1"/>
          </p:cNvPicPr>
          <p:nvPr/>
        </p:nvPicPr>
        <p:blipFill>
          <a:blip r:embed="rId2"/>
          <a:stretch>
            <a:fillRect/>
          </a:stretch>
        </p:blipFill>
        <p:spPr>
          <a:xfrm>
            <a:off x="384206" y="998012"/>
            <a:ext cx="11121930" cy="8341447"/>
          </a:xfrm>
          <a:prstGeom prst="rect">
            <a:avLst/>
          </a:prstGeom>
          <a:ln w="12700">
            <a:miter lim="400000"/>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Picture 1" descr="Picture 1"/>
          <p:cNvPicPr>
            <a:picLocks noChangeAspect="1"/>
          </p:cNvPicPr>
          <p:nvPr/>
        </p:nvPicPr>
        <p:blipFill>
          <a:blip r:embed="rId2"/>
          <a:stretch>
            <a:fillRect/>
          </a:stretch>
        </p:blipFill>
        <p:spPr>
          <a:xfrm>
            <a:off x="543190" y="728133"/>
            <a:ext cx="11105621" cy="8329216"/>
          </a:xfrm>
          <a:prstGeom prst="rect">
            <a:avLst/>
          </a:prstGeom>
          <a:ln w="12700">
            <a:miter lim="400000"/>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2" name="Picture 1" descr="Picture 1"/>
          <p:cNvPicPr>
            <a:picLocks noChangeAspect="1"/>
          </p:cNvPicPr>
          <p:nvPr/>
        </p:nvPicPr>
        <p:blipFill>
          <a:blip r:embed="rId2"/>
          <a:stretch>
            <a:fillRect/>
          </a:stretch>
        </p:blipFill>
        <p:spPr>
          <a:xfrm>
            <a:off x="626533" y="677333"/>
            <a:ext cx="11160528" cy="8370396"/>
          </a:xfrm>
          <a:prstGeom prst="rect">
            <a:avLst/>
          </a:prstGeom>
          <a:ln w="12700">
            <a:miter lim="400000"/>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7AF8-28AA-AC41-AF5F-5ED0E4BDE8AC}"/>
              </a:ext>
            </a:extLst>
          </p:cNvPr>
          <p:cNvSpPr>
            <a:spLocks noGrp="1"/>
          </p:cNvSpPr>
          <p:nvPr>
            <p:ph type="title"/>
          </p:nvPr>
        </p:nvSpPr>
        <p:spPr/>
        <p:txBody>
          <a:bodyPr/>
          <a:lstStyle/>
          <a:p>
            <a:pPr algn="l"/>
            <a:r>
              <a:rPr lang="en-US" b="1" i="0" dirty="0">
                <a:solidFill>
                  <a:srgbClr val="000000"/>
                </a:solidFill>
                <a:effectLst/>
                <a:latin typeface="Times New Roman" panose="02020603050405020304" pitchFamily="18" charset="0"/>
              </a:rPr>
              <a:t>The effects of the contract between the parties</a:t>
            </a:r>
          </a:p>
        </p:txBody>
      </p:sp>
      <p:sp>
        <p:nvSpPr>
          <p:cNvPr id="3" name="Content Placeholder 2">
            <a:extLst>
              <a:ext uri="{FF2B5EF4-FFF2-40B4-BE49-F238E27FC236}">
                <a16:creationId xmlns:a16="http://schemas.microsoft.com/office/drawing/2014/main" id="{DA8D0EE4-2DBB-FC47-8F88-C6DFE1D4881F}"/>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1" dirty="0">
                <a:solidFill>
                  <a:srgbClr val="000000"/>
                </a:solidFill>
                <a:effectLst/>
                <a:latin typeface="Times New Roman" panose="02020603050405020304" pitchFamily="18" charset="0"/>
              </a:rPr>
              <a:t>Pacta sunt </a:t>
            </a:r>
            <a:r>
              <a:rPr lang="en-US" b="0" i="1" dirty="0" err="1">
                <a:solidFill>
                  <a:srgbClr val="000000"/>
                </a:solidFill>
                <a:effectLst/>
                <a:latin typeface="Times New Roman" panose="02020603050405020304" pitchFamily="18" charset="0"/>
              </a:rPr>
              <a:t>servanda</a:t>
            </a:r>
            <a:r>
              <a:rPr lang="en-US" b="0" i="1"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 the valid contract concluded between the parties has the force of law.</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The principle of irrevocability of the act - </a:t>
            </a:r>
            <a:r>
              <a:rPr lang="en-US" b="0" i="0" dirty="0">
                <a:solidFill>
                  <a:srgbClr val="000000"/>
                </a:solidFill>
                <a:effectLst/>
                <a:latin typeface="Times New Roman" panose="02020603050405020304" pitchFamily="18" charset="0"/>
              </a:rPr>
              <a:t>one of the parties may not revoke or amend the contract unilaterally. There are exceptions to this rule regulated by the legislator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revocation of the donation between spouses which can only take place during marriage, in case of termination of the contract concluded for an indefinite period, it will end by notification, the testament that can be revoked ...)</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There are three institutions in Romanian law that can remove or modify the effects of the contract:</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Major force</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The fortuitous case</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Unpredictability</a:t>
            </a:r>
          </a:p>
          <a:p>
            <a:pPr marL="1257300" lvl="2" indent="-342900">
              <a:buFont typeface="+mj-lt"/>
              <a:buAutoNum type="alphaLcParenR"/>
            </a:pPr>
            <a:endParaRPr lang="en-US" dirty="0"/>
          </a:p>
        </p:txBody>
      </p:sp>
    </p:spTree>
    <p:extLst>
      <p:ext uri="{BB962C8B-B14F-4D97-AF65-F5344CB8AC3E}">
        <p14:creationId xmlns:p14="http://schemas.microsoft.com/office/powerpoint/2010/main" val="677435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805C-CBF9-3941-9F85-76527C3D6D63}"/>
              </a:ext>
            </a:extLst>
          </p:cNvPr>
          <p:cNvSpPr>
            <a:spLocks noGrp="1"/>
          </p:cNvSpPr>
          <p:nvPr>
            <p:ph type="title"/>
          </p:nvPr>
        </p:nvSpPr>
        <p:spPr/>
        <p:txBody>
          <a:bodyPr/>
          <a:lstStyle/>
          <a:p>
            <a:pPr algn="l"/>
            <a:r>
              <a:rPr lang="en-US" b="1" i="0" dirty="0">
                <a:solidFill>
                  <a:srgbClr val="000000"/>
                </a:solidFill>
                <a:effectLst/>
                <a:latin typeface="Times New Roman" panose="02020603050405020304" pitchFamily="18" charset="0"/>
              </a:rPr>
              <a:t>The effects of the contract towards third parties</a:t>
            </a:r>
          </a:p>
        </p:txBody>
      </p:sp>
      <p:sp>
        <p:nvSpPr>
          <p:cNvPr id="3" name="Content Placeholder 2">
            <a:extLst>
              <a:ext uri="{FF2B5EF4-FFF2-40B4-BE49-F238E27FC236}">
                <a16:creationId xmlns:a16="http://schemas.microsoft.com/office/drawing/2014/main" id="{61F1F2C6-F5C8-BE47-95E2-0A1FA1FCBF6D}"/>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The principle of relativity of the legal act - the effects of the contract will occur between the party who concluded the contract. Through contractual parties we need to understand the natural and legal person who directly and personally or through a representative, expressed their consent for the conclusion of the contract.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Opposability to third parties - which may not affect the rights and obligations arising from the contract. Third parties may avail themselves of the effects of the contract, but without having the right to demand its execution, except in cases provided by law.</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Exceptions: representation, stipulation for another ...</a:t>
            </a:r>
          </a:p>
        </p:txBody>
      </p:sp>
    </p:spTree>
    <p:extLst>
      <p:ext uri="{BB962C8B-B14F-4D97-AF65-F5344CB8AC3E}">
        <p14:creationId xmlns:p14="http://schemas.microsoft.com/office/powerpoint/2010/main" val="3199915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40D3-BC86-41B0-8531-58F1AD614B0C}"/>
              </a:ext>
            </a:extLst>
          </p:cNvPr>
          <p:cNvSpPr>
            <a:spLocks noGrp="1"/>
          </p:cNvSpPr>
          <p:nvPr>
            <p:ph type="title"/>
          </p:nvPr>
        </p:nvSpPr>
        <p:spPr/>
        <p:txBody>
          <a:bodyPr/>
          <a:lstStyle/>
          <a:p>
            <a:r>
              <a:rPr lang="en-US" dirty="0"/>
              <a:t>INTERNATIONAL SALE</a:t>
            </a:r>
          </a:p>
        </p:txBody>
      </p:sp>
      <p:sp>
        <p:nvSpPr>
          <p:cNvPr id="3" name="Content Placeholder 2">
            <a:extLst>
              <a:ext uri="{FF2B5EF4-FFF2-40B4-BE49-F238E27FC236}">
                <a16:creationId xmlns:a16="http://schemas.microsoft.com/office/drawing/2014/main" id="{C8C8C711-3B52-42B7-8838-FC178B8420DF}"/>
              </a:ext>
            </a:extLst>
          </p:cNvPr>
          <p:cNvSpPr>
            <a:spLocks noGrp="1"/>
          </p:cNvSpPr>
          <p:nvPr>
            <p:ph idx="1"/>
          </p:nvPr>
        </p:nvSpPr>
        <p:spPr/>
        <p:txBody>
          <a:bodyPr>
            <a:normAutofit fontScale="70000" lnSpcReduction="20000"/>
          </a:bodyPr>
          <a:lstStyle/>
          <a:p>
            <a:pPr marL="571500" indent="-571500">
              <a:lnSpc>
                <a:spcPct val="90000"/>
              </a:lnSpc>
              <a:spcBef>
                <a:spcPts val="1000"/>
              </a:spcBef>
              <a:defRPr sz="4400"/>
            </a:pPr>
            <a:r>
              <a:rPr lang="en-US" dirty="0"/>
              <a:t>Transactions with an international (foreign) or cross border element are transactions that fall under the regulation of the international private law branch. In almost all cases, these transactions are based on a contract. </a:t>
            </a:r>
          </a:p>
          <a:p>
            <a:pPr marL="1308100" lvl="1" indent="-571500">
              <a:lnSpc>
                <a:spcPct val="90000"/>
              </a:lnSpc>
              <a:spcBef>
                <a:spcPts val="800"/>
              </a:spcBef>
              <a:defRPr sz="3600"/>
            </a:pPr>
            <a:r>
              <a:rPr lang="en-US" dirty="0"/>
              <a:t>Subjective criteria</a:t>
            </a:r>
          </a:p>
          <a:p>
            <a:pPr marL="1308100" lvl="1" indent="-571500">
              <a:lnSpc>
                <a:spcPct val="90000"/>
              </a:lnSpc>
              <a:spcBef>
                <a:spcPts val="800"/>
              </a:spcBef>
              <a:defRPr sz="3600"/>
            </a:pPr>
            <a:r>
              <a:rPr lang="en-US" dirty="0"/>
              <a:t>Objective criteria </a:t>
            </a:r>
          </a:p>
          <a:p>
            <a:pPr marL="571500" indent="-571500">
              <a:lnSpc>
                <a:spcPct val="90000"/>
              </a:lnSpc>
              <a:spcBef>
                <a:spcPts val="1000"/>
              </a:spcBef>
              <a:defRPr sz="4400"/>
            </a:pPr>
            <a:r>
              <a:rPr lang="en-US" dirty="0"/>
              <a:t>International organizations who play a role</a:t>
            </a:r>
          </a:p>
          <a:p>
            <a:pPr marL="0" indent="0">
              <a:lnSpc>
                <a:spcPct val="90000"/>
              </a:lnSpc>
              <a:spcBef>
                <a:spcPts val="1000"/>
              </a:spcBef>
              <a:buSzTx/>
              <a:buNone/>
              <a:defRPr sz="4400"/>
            </a:pPr>
            <a:r>
              <a:rPr lang="en-US" dirty="0"/>
              <a:t>	in regulating international sales:  UN, UNIDROIT, EU. </a:t>
            </a:r>
          </a:p>
          <a:p>
            <a:endParaRPr lang="en-US" dirty="0"/>
          </a:p>
        </p:txBody>
      </p:sp>
    </p:spTree>
    <p:extLst>
      <p:ext uri="{BB962C8B-B14F-4D97-AF65-F5344CB8AC3E}">
        <p14:creationId xmlns:p14="http://schemas.microsoft.com/office/powerpoint/2010/main" val="3199863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5917-A8D1-45DA-8921-9918ECEA06AB}"/>
              </a:ext>
            </a:extLst>
          </p:cNvPr>
          <p:cNvSpPr>
            <a:spLocks noGrp="1"/>
          </p:cNvSpPr>
          <p:nvPr>
            <p:ph type="title"/>
          </p:nvPr>
        </p:nvSpPr>
        <p:spPr/>
        <p:txBody>
          <a:bodyPr/>
          <a:lstStyle/>
          <a:p>
            <a:r>
              <a:rPr lang="en-US" dirty="0"/>
              <a:t>UN Convention on Contracts for the International Sale of Goods (CISG)</a:t>
            </a:r>
          </a:p>
        </p:txBody>
      </p:sp>
      <p:sp>
        <p:nvSpPr>
          <p:cNvPr id="3" name="Content Placeholder 2">
            <a:extLst>
              <a:ext uri="{FF2B5EF4-FFF2-40B4-BE49-F238E27FC236}">
                <a16:creationId xmlns:a16="http://schemas.microsoft.com/office/drawing/2014/main" id="{7CF531F9-0C41-480C-AA6B-7F6795EB3F6D}"/>
              </a:ext>
            </a:extLst>
          </p:cNvPr>
          <p:cNvSpPr>
            <a:spLocks noGrp="1"/>
          </p:cNvSpPr>
          <p:nvPr>
            <p:ph idx="1"/>
          </p:nvPr>
        </p:nvSpPr>
        <p:spPr/>
        <p:txBody>
          <a:bodyPr/>
          <a:lstStyle/>
          <a:p>
            <a:r>
              <a:rPr lang="en-US" dirty="0"/>
              <a:t>Concluded in Vienna in 1980</a:t>
            </a:r>
          </a:p>
          <a:p>
            <a:r>
              <a:rPr lang="en-US" dirty="0"/>
              <a:t>CISG has a residual application</a:t>
            </a:r>
          </a:p>
          <a:p>
            <a:pPr marL="1887537" lvl="2" indent="-414337">
              <a:spcBef>
                <a:spcPts val="800"/>
              </a:spcBef>
              <a:defRPr sz="3600"/>
            </a:pPr>
            <a:r>
              <a:rPr lang="en-US" dirty="0"/>
              <a:t>explicitly or implicitly to derogate </a:t>
            </a:r>
          </a:p>
          <a:p>
            <a:pPr marL="1887537" lvl="2" indent="-414337">
              <a:spcBef>
                <a:spcPts val="800"/>
              </a:spcBef>
              <a:defRPr sz="3600"/>
            </a:pPr>
            <a:r>
              <a:rPr lang="en-US" dirty="0"/>
              <a:t>derogation can be total or partial</a:t>
            </a:r>
          </a:p>
          <a:p>
            <a:endParaRPr lang="en-US" dirty="0"/>
          </a:p>
        </p:txBody>
      </p:sp>
    </p:spTree>
    <p:extLst>
      <p:ext uri="{BB962C8B-B14F-4D97-AF65-F5344CB8AC3E}">
        <p14:creationId xmlns:p14="http://schemas.microsoft.com/office/powerpoint/2010/main" val="2089720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842C-392A-46EC-AE46-B4A22E449671}"/>
              </a:ext>
            </a:extLst>
          </p:cNvPr>
          <p:cNvSpPr>
            <a:spLocks noGrp="1"/>
          </p:cNvSpPr>
          <p:nvPr>
            <p:ph type="title"/>
          </p:nvPr>
        </p:nvSpPr>
        <p:spPr/>
        <p:txBody>
          <a:bodyPr/>
          <a:lstStyle/>
          <a:p>
            <a:r>
              <a:rPr lang="en-US" dirty="0"/>
              <a:t>CISG</a:t>
            </a:r>
          </a:p>
        </p:txBody>
      </p:sp>
      <p:sp>
        <p:nvSpPr>
          <p:cNvPr id="3" name="Content Placeholder 2">
            <a:extLst>
              <a:ext uri="{FF2B5EF4-FFF2-40B4-BE49-F238E27FC236}">
                <a16:creationId xmlns:a16="http://schemas.microsoft.com/office/drawing/2014/main" id="{2C35E381-BDF7-48D1-B523-E76E20A553BE}"/>
              </a:ext>
            </a:extLst>
          </p:cNvPr>
          <p:cNvSpPr>
            <a:spLocks noGrp="1"/>
          </p:cNvSpPr>
          <p:nvPr>
            <p:ph idx="1"/>
          </p:nvPr>
        </p:nvSpPr>
        <p:spPr/>
        <p:txBody>
          <a:bodyPr>
            <a:normAutofit lnSpcReduction="10000"/>
          </a:bodyPr>
          <a:lstStyle/>
          <a:p>
            <a:endParaRPr lang="en-US" sz="1800" b="0" i="0" u="none" strike="noStrike" baseline="0" dirty="0">
              <a:solidFill>
                <a:srgbClr val="000000"/>
              </a:solidFill>
              <a:latin typeface="EPJEA I+ ITC Franklin Gothic Std"/>
            </a:endParaRPr>
          </a:p>
          <a:p>
            <a:r>
              <a:rPr lang="en-US" sz="1800" b="0" i="0" u="none" strike="noStrike" baseline="0" dirty="0">
                <a:solidFill>
                  <a:srgbClr val="000000"/>
                </a:solidFill>
                <a:latin typeface="EPJEA I+ ITC Franklin Gothic Std"/>
              </a:rPr>
              <a:t>In order to be able to apply the CISG to a contract of sale, any court of law that has jurisdiction has to check whether the requirements of Art. 1, 1CISG have been met.</a:t>
            </a:r>
          </a:p>
          <a:p>
            <a:r>
              <a:rPr lang="en-US" sz="1800" b="0" i="0" u="none" strike="noStrike" baseline="0" dirty="0">
                <a:solidFill>
                  <a:srgbClr val="000000"/>
                </a:solidFill>
                <a:latin typeface="EPJEA I+ ITC Franklin Gothic Std"/>
              </a:rPr>
              <a:t>According to Art. 1, this treaty is about contracts </a:t>
            </a:r>
            <a:r>
              <a:rPr lang="en-US" sz="1800" b="1" i="0" u="none" strike="noStrike" baseline="0" dirty="0">
                <a:solidFill>
                  <a:srgbClr val="000000"/>
                </a:solidFill>
                <a:latin typeface="EPJEA I+ ITC Franklin Gothic Std"/>
              </a:rPr>
              <a:t>concerning the sale of goods (</a:t>
            </a:r>
            <a:r>
              <a:rPr lang="en-US" sz="1800" b="0" i="0" u="none" strike="noStrike" baseline="0" dirty="0">
                <a:solidFill>
                  <a:srgbClr val="000000"/>
                </a:solidFill>
                <a:latin typeface="EPJEA I+ ITC Franklin Gothic Std"/>
              </a:rPr>
              <a:t>so not ‘services’), which are international contracts closed between undertakings (‘places of business are in different States’) and the CISG can be used only:</a:t>
            </a:r>
          </a:p>
          <a:p>
            <a:r>
              <a:rPr lang="en-US" sz="1800" b="0" i="0" u="none" strike="noStrike" baseline="0" dirty="0">
                <a:solidFill>
                  <a:srgbClr val="000000"/>
                </a:solidFill>
                <a:latin typeface="EPJEA I+ ITC Franklin Gothic Std"/>
              </a:rPr>
              <a:t>a when the States (of the contracting parties) are Contracting States; or</a:t>
            </a:r>
          </a:p>
          <a:p>
            <a:r>
              <a:rPr lang="en-US" sz="1800" b="0" i="0" u="none" strike="noStrike" baseline="0" dirty="0">
                <a:solidFill>
                  <a:srgbClr val="000000"/>
                </a:solidFill>
                <a:latin typeface="EPJEA I+ ITC Franklin Gothic Std"/>
              </a:rPr>
              <a:t>b when the rules of international private law lead to the application of the law of a Contracting State. </a:t>
            </a:r>
            <a:endParaRPr lang="en-US" dirty="0"/>
          </a:p>
        </p:txBody>
      </p:sp>
    </p:spTree>
    <p:extLst>
      <p:ext uri="{BB962C8B-B14F-4D97-AF65-F5344CB8AC3E}">
        <p14:creationId xmlns:p14="http://schemas.microsoft.com/office/powerpoint/2010/main" val="358598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ED50-BBFE-AA42-9DAA-583CD1AD03C8}"/>
              </a:ext>
            </a:extLst>
          </p:cNvPr>
          <p:cNvSpPr>
            <a:spLocks noGrp="1"/>
          </p:cNvSpPr>
          <p:nvPr>
            <p:ph type="title"/>
          </p:nvPr>
        </p:nvSpPr>
        <p:spPr/>
        <p:txBody>
          <a:bodyPr/>
          <a:lstStyle/>
          <a:p>
            <a:pPr algn="l"/>
            <a:r>
              <a:rPr lang="ro-RO" b="1" i="0" dirty="0" err="1">
                <a:solidFill>
                  <a:srgbClr val="000000"/>
                </a:solidFill>
                <a:effectLst/>
                <a:latin typeface="Times New Roman" panose="02020603050405020304" pitchFamily="18" charset="0"/>
              </a:rPr>
              <a:t>Classification</a:t>
            </a:r>
            <a:r>
              <a:rPr lang="ro-RO" b="1" i="0" dirty="0">
                <a:solidFill>
                  <a:srgbClr val="000000"/>
                </a:solidFill>
                <a:effectLst/>
                <a:latin typeface="Times New Roman" panose="02020603050405020304" pitchFamily="18" charset="0"/>
              </a:rPr>
              <a:t> of </a:t>
            </a:r>
            <a:r>
              <a:rPr lang="ro-RO" b="1" i="0" dirty="0" err="1">
                <a:solidFill>
                  <a:srgbClr val="000000"/>
                </a:solidFill>
                <a:effectLst/>
                <a:latin typeface="Times New Roman" panose="02020603050405020304" pitchFamily="18" charset="0"/>
              </a:rPr>
              <a:t>contracts</a:t>
            </a:r>
            <a:endParaRPr lang="ro-RO" b="1" i="0" dirty="0">
              <a:solidFill>
                <a:srgbClr val="000000"/>
              </a:solidFill>
              <a:effectLst/>
              <a:latin typeface="Times New Roman" panose="02020603050405020304" pitchFamily="18" charset="0"/>
            </a:endParaRPr>
          </a:p>
        </p:txBody>
      </p:sp>
      <p:sp>
        <p:nvSpPr>
          <p:cNvPr id="3" name="Content Placeholder 2">
            <a:extLst>
              <a:ext uri="{FF2B5EF4-FFF2-40B4-BE49-F238E27FC236}">
                <a16:creationId xmlns:a16="http://schemas.microsoft.com/office/drawing/2014/main" id="{A99B5328-1C7F-DC4F-9D68-2E1E20C9C828}"/>
              </a:ext>
            </a:extLst>
          </p:cNvPr>
          <p:cNvSpPr>
            <a:spLocks noGrp="1"/>
          </p:cNvSpPr>
          <p:nvPr>
            <p:ph idx="1"/>
          </p:nvPr>
        </p:nvSpPr>
        <p:spPr/>
        <p:txBody>
          <a:bodyPr>
            <a:normAutofit fontScale="92500" lnSpcReduction="10000"/>
          </a:bodyPr>
          <a:lstStyle/>
          <a:p>
            <a:pPr marL="0" indent="0" algn="l">
              <a:buNone/>
            </a:pPr>
            <a:r>
              <a:rPr lang="en-US" dirty="0">
                <a:solidFill>
                  <a:srgbClr val="000000"/>
                </a:solidFill>
                <a:latin typeface="Times New Roman" panose="02020603050405020304" pitchFamily="18" charset="0"/>
              </a:rPr>
              <a:t>2. </a:t>
            </a:r>
            <a:r>
              <a:rPr lang="en-US" b="0" i="0" dirty="0">
                <a:solidFill>
                  <a:srgbClr val="000000"/>
                </a:solidFill>
                <a:effectLst/>
                <a:latin typeface="Times New Roman" panose="02020603050405020304" pitchFamily="18" charset="0"/>
              </a:rPr>
              <a:t> Depending on the purpose pursued by the parties: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Onerous title - </a:t>
            </a:r>
            <a:r>
              <a:rPr lang="en-US" b="1" i="0" dirty="0">
                <a:solidFill>
                  <a:srgbClr val="000000"/>
                </a:solidFill>
                <a:effectLst/>
                <a:latin typeface="Times New Roman" panose="02020603050405020304" pitchFamily="18" charset="0"/>
              </a:rPr>
              <a:t>both parties </a:t>
            </a:r>
            <a:r>
              <a:rPr lang="en-US" b="0" i="0" dirty="0">
                <a:solidFill>
                  <a:srgbClr val="000000"/>
                </a:solidFill>
                <a:effectLst/>
                <a:latin typeface="Times New Roman" panose="02020603050405020304" pitchFamily="18" charset="0"/>
              </a:rPr>
              <a:t>pursue an economic gain</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Commutative - the parties know the extent of the rights and obligations at the time of concluding the contract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sale-purchase)</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Aleatory - the parties do not know the extent of the rights and obligations at the time of concluding the contract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games and bets, insurance ...) </a:t>
            </a:r>
            <a:r>
              <a:rPr lang="en-US" b="0" i="1" dirty="0" err="1">
                <a:solidFill>
                  <a:srgbClr val="000000"/>
                </a:solidFill>
                <a:effectLst/>
                <a:latin typeface="Times New Roman" panose="02020603050405020304" pitchFamily="18" charset="0"/>
              </a:rPr>
              <a:t>alea</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lat</a:t>
            </a:r>
            <a:r>
              <a:rPr lang="en-US" b="0" i="0" dirty="0">
                <a:solidFill>
                  <a:srgbClr val="000000"/>
                </a:solidFill>
                <a:effectLst/>
                <a:latin typeface="Times New Roman" panose="02020603050405020304" pitchFamily="18" charset="0"/>
              </a:rPr>
              <a:t>)</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Gratuitous title - one person pursues an economic goal</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Grants - one party diminishes its patrimony and the other party does not give  anything in return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donation)</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Acts of benevolence - the party assuming the obligation does not receive anything in return but does not diminish his patrimony while executing it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mandate)</a:t>
            </a:r>
          </a:p>
        </p:txBody>
      </p:sp>
    </p:spTree>
    <p:extLst>
      <p:ext uri="{BB962C8B-B14F-4D97-AF65-F5344CB8AC3E}">
        <p14:creationId xmlns:p14="http://schemas.microsoft.com/office/powerpoint/2010/main" val="3294960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DF68-623A-4FCD-9D88-08136DABDB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53E2A9-A200-4387-ACE3-C034BD8BEBCF}"/>
              </a:ext>
            </a:extLst>
          </p:cNvPr>
          <p:cNvSpPr>
            <a:spLocks noGrp="1"/>
          </p:cNvSpPr>
          <p:nvPr>
            <p:ph idx="1"/>
          </p:nvPr>
        </p:nvSpPr>
        <p:spPr/>
        <p:txBody>
          <a:bodyPr/>
          <a:lstStyle/>
          <a:p>
            <a:pPr marL="571500" indent="-571500">
              <a:lnSpc>
                <a:spcPct val="80000"/>
              </a:lnSpc>
              <a:spcBef>
                <a:spcPts val="900"/>
              </a:spcBef>
              <a:defRPr sz="4100" b="1">
                <a:solidFill>
                  <a:srgbClr val="000000"/>
                </a:solidFill>
                <a:latin typeface="Gill Sans"/>
                <a:ea typeface="Gill Sans"/>
                <a:cs typeface="Gill Sans"/>
                <a:sym typeface="Gill Sans"/>
              </a:defRPr>
            </a:pPr>
            <a:r>
              <a:rPr lang="en-US" dirty="0"/>
              <a:t>The Convention only applies as far as the formation of the contract and the parties obligations </a:t>
            </a:r>
          </a:p>
          <a:p>
            <a:pPr marL="571500" indent="-571500">
              <a:lnSpc>
                <a:spcPct val="80000"/>
              </a:lnSpc>
              <a:spcBef>
                <a:spcPts val="900"/>
              </a:spcBef>
              <a:defRPr sz="4100" b="1">
                <a:solidFill>
                  <a:srgbClr val="000000"/>
                </a:solidFill>
                <a:latin typeface="Gill Sans"/>
                <a:ea typeface="Gill Sans"/>
                <a:cs typeface="Gill Sans"/>
                <a:sym typeface="Gill Sans"/>
              </a:defRPr>
            </a:pPr>
            <a:r>
              <a:rPr lang="en-US" dirty="0"/>
              <a:t>The parties can derogate from the Convention </a:t>
            </a:r>
          </a:p>
          <a:p>
            <a:endParaRPr lang="en-US" dirty="0"/>
          </a:p>
        </p:txBody>
      </p:sp>
    </p:spTree>
    <p:extLst>
      <p:ext uri="{BB962C8B-B14F-4D97-AF65-F5344CB8AC3E}">
        <p14:creationId xmlns:p14="http://schemas.microsoft.com/office/powerpoint/2010/main" val="3307301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13A6-06F9-44A8-8940-AE4EE2E4A4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609323-3288-415E-90AF-0B5CB9316B14}"/>
              </a:ext>
            </a:extLst>
          </p:cNvPr>
          <p:cNvSpPr>
            <a:spLocks noGrp="1"/>
          </p:cNvSpPr>
          <p:nvPr>
            <p:ph idx="1"/>
          </p:nvPr>
        </p:nvSpPr>
        <p:spPr/>
        <p:txBody>
          <a:bodyPr>
            <a:normAutofit fontScale="70000" lnSpcReduction="20000"/>
          </a:bodyPr>
          <a:lstStyle/>
          <a:p>
            <a:pPr marL="0" indent="0">
              <a:lnSpc>
                <a:spcPct val="90000"/>
              </a:lnSpc>
              <a:spcBef>
                <a:spcPts val="600"/>
              </a:spcBef>
              <a:buSzTx/>
              <a:buNone/>
              <a:defRPr sz="4300"/>
            </a:pPr>
            <a:r>
              <a:rPr lang="en-US" dirty="0"/>
              <a:t>The international sale agreements mustn't be concluded in writing either for their validity nor in order for them to be proven. One can prove a contract with any means they see fit, even with witnesses. </a:t>
            </a:r>
          </a:p>
          <a:p>
            <a:pPr marL="0" indent="0">
              <a:lnSpc>
                <a:spcPct val="90000"/>
              </a:lnSpc>
              <a:spcBef>
                <a:spcPts val="600"/>
              </a:spcBef>
              <a:buSzTx/>
              <a:buNone/>
              <a:defRPr sz="4300"/>
            </a:pPr>
            <a:endParaRPr lang="en-US" dirty="0"/>
          </a:p>
          <a:p>
            <a:pPr marL="0" indent="0">
              <a:lnSpc>
                <a:spcPct val="90000"/>
              </a:lnSpc>
              <a:spcBef>
                <a:spcPts val="600"/>
              </a:spcBef>
              <a:buSzTx/>
              <a:buNone/>
              <a:defRPr sz="4300"/>
            </a:pPr>
            <a:r>
              <a:rPr lang="en-US" dirty="0"/>
              <a:t>At the moment of ratification/acceptance/approval/accession, the participating states can impose a specific rule for the form of the contract – in this case, the parties must respect it. </a:t>
            </a:r>
          </a:p>
          <a:p>
            <a:endParaRPr lang="en-US" dirty="0"/>
          </a:p>
        </p:txBody>
      </p:sp>
    </p:spTree>
    <p:extLst>
      <p:ext uri="{BB962C8B-B14F-4D97-AF65-F5344CB8AC3E}">
        <p14:creationId xmlns:p14="http://schemas.microsoft.com/office/powerpoint/2010/main" val="1995266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FFFE-35CD-4825-8E8D-58EF053526F4}"/>
              </a:ext>
            </a:extLst>
          </p:cNvPr>
          <p:cNvSpPr>
            <a:spLocks noGrp="1"/>
          </p:cNvSpPr>
          <p:nvPr>
            <p:ph type="title"/>
          </p:nvPr>
        </p:nvSpPr>
        <p:spPr/>
        <p:txBody>
          <a:bodyPr/>
          <a:lstStyle/>
          <a:p>
            <a:r>
              <a:rPr lang="en-US" dirty="0"/>
              <a:t>Case </a:t>
            </a:r>
            <a:r>
              <a:rPr lang="en-US" dirty="0" err="1"/>
              <a:t>LAw</a:t>
            </a:r>
            <a:endParaRPr lang="en-US" dirty="0"/>
          </a:p>
        </p:txBody>
      </p:sp>
      <p:sp>
        <p:nvSpPr>
          <p:cNvPr id="3" name="Content Placeholder 2">
            <a:extLst>
              <a:ext uri="{FF2B5EF4-FFF2-40B4-BE49-F238E27FC236}">
                <a16:creationId xmlns:a16="http://schemas.microsoft.com/office/drawing/2014/main" id="{053C5C93-F8DE-458D-85DC-044CBAE005E7}"/>
              </a:ext>
            </a:extLst>
          </p:cNvPr>
          <p:cNvSpPr>
            <a:spLocks noGrp="1"/>
          </p:cNvSpPr>
          <p:nvPr>
            <p:ph idx="1"/>
          </p:nvPr>
        </p:nvSpPr>
        <p:spPr/>
        <p:txBody>
          <a:bodyPr/>
          <a:lstStyle/>
          <a:p>
            <a:endParaRPr lang="en-US" sz="1800" b="0" i="0" u="none" strike="noStrike" baseline="0" dirty="0">
              <a:solidFill>
                <a:srgbClr val="000000"/>
              </a:solidFill>
              <a:latin typeface="EPJEA I+ ITC Franklin Gothic Std"/>
            </a:endParaRPr>
          </a:p>
          <a:p>
            <a:r>
              <a:rPr lang="en-US" sz="1800" b="0" i="0" u="none" strike="noStrike" baseline="0" dirty="0" err="1">
                <a:solidFill>
                  <a:srgbClr val="000000"/>
                </a:solidFill>
                <a:latin typeface="EPJEA I+ ITC Franklin Gothic Std"/>
              </a:rPr>
              <a:t>Starweiner</a:t>
            </a:r>
            <a:r>
              <a:rPr lang="en-US" sz="1800" b="0" i="0" u="none" strike="noStrike" baseline="0" dirty="0">
                <a:solidFill>
                  <a:srgbClr val="000000"/>
                </a:solidFill>
                <a:latin typeface="EPJEA I+ ITC Franklin Gothic Std"/>
              </a:rPr>
              <a:t> AG, from Bitburg (Germany), supplies 1,000 bottles of beer to </a:t>
            </a:r>
            <a:r>
              <a:rPr lang="en-US" sz="1800" b="0" i="0" u="none" strike="noStrike" baseline="0" dirty="0" err="1">
                <a:solidFill>
                  <a:srgbClr val="000000"/>
                </a:solidFill>
                <a:latin typeface="EPJEA I+ ITC Franklin Gothic Std"/>
              </a:rPr>
              <a:t>Groenen</a:t>
            </a:r>
            <a:r>
              <a:rPr lang="en-US" sz="1800" b="0" i="0" u="none" strike="noStrike" baseline="0" dirty="0">
                <a:solidFill>
                  <a:srgbClr val="000000"/>
                </a:solidFill>
                <a:latin typeface="EPJEA I+ ITC Franklin Gothic Std"/>
              </a:rPr>
              <a:t> B.V., a Dutch company established in Groningen. However, the Dutch buyer does not pay in time. The German seller wants to nullify the contract. Should a lawsuit between the German seller and the Dutch buyer arise, would the competent court of law use the CISG to answer this question? </a:t>
            </a:r>
            <a:endParaRPr lang="en-US" dirty="0"/>
          </a:p>
        </p:txBody>
      </p:sp>
    </p:spTree>
    <p:extLst>
      <p:ext uri="{BB962C8B-B14F-4D97-AF65-F5344CB8AC3E}">
        <p14:creationId xmlns:p14="http://schemas.microsoft.com/office/powerpoint/2010/main" val="2646137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9294-0733-4175-A200-0326399C222F}"/>
              </a:ext>
            </a:extLst>
          </p:cNvPr>
          <p:cNvSpPr>
            <a:spLocks noGrp="1"/>
          </p:cNvSpPr>
          <p:nvPr>
            <p:ph type="title"/>
          </p:nvPr>
        </p:nvSpPr>
        <p:spPr/>
        <p:txBody>
          <a:bodyPr/>
          <a:lstStyle/>
          <a:p>
            <a:r>
              <a:rPr lang="en-US" sz="1800" b="1" i="0" u="none" strike="noStrike" baseline="0" dirty="0">
                <a:solidFill>
                  <a:srgbClr val="000000"/>
                </a:solidFill>
                <a:latin typeface="Lucida Sans" panose="020B0602030504020204" pitchFamily="34" charset="0"/>
              </a:rPr>
              <a:t>FORMATION OF THE CONTRACT  - CSIG</a:t>
            </a:r>
            <a:r>
              <a:rPr lang="en-US" sz="1800" b="0" i="0" u="none" strike="noStrike" baseline="0" dirty="0">
                <a:solidFill>
                  <a:srgbClr val="000000"/>
                </a:solidFill>
                <a:latin typeface="Lucida Sans" panose="020B0602030504020204" pitchFamily="34" charset="0"/>
              </a:rPr>
              <a:t>	</a:t>
            </a:r>
            <a:br>
              <a:rPr lang="en-US" sz="1800" b="0" i="0" u="none" strike="noStrike" baseline="0" dirty="0">
                <a:solidFill>
                  <a:srgbClr val="000000"/>
                </a:solidFill>
                <a:latin typeface="Lucida Sans" panose="020B0602030504020204" pitchFamily="34" charset="0"/>
              </a:rPr>
            </a:br>
            <a:endParaRPr lang="en-US" dirty="0"/>
          </a:p>
        </p:txBody>
      </p:sp>
      <p:sp>
        <p:nvSpPr>
          <p:cNvPr id="3" name="Content Placeholder 2">
            <a:extLst>
              <a:ext uri="{FF2B5EF4-FFF2-40B4-BE49-F238E27FC236}">
                <a16:creationId xmlns:a16="http://schemas.microsoft.com/office/drawing/2014/main" id="{734991EA-4433-49A6-A1B1-F3B55812E90D}"/>
              </a:ext>
            </a:extLst>
          </p:cNvPr>
          <p:cNvSpPr>
            <a:spLocks noGrp="1"/>
          </p:cNvSpPr>
          <p:nvPr>
            <p:ph idx="1"/>
          </p:nvPr>
        </p:nvSpPr>
        <p:spPr/>
        <p:txBody>
          <a:bodyPr/>
          <a:lstStyle/>
          <a:p>
            <a:r>
              <a:rPr lang="en-US" sz="1800" b="0" i="0" u="none" strike="noStrike" baseline="0" dirty="0">
                <a:solidFill>
                  <a:srgbClr val="000000"/>
                </a:solidFill>
                <a:latin typeface="Lucida Sans" panose="020B0602030504020204" pitchFamily="34" charset="0"/>
              </a:rPr>
              <a:t>A proposal for concluding a contract addressed to one or more specific persons constitutes an offer if it is sufficiently definite and indicates the intention of the offeror to be bound in case of acceptance. A proposal is sufficiently definite if it indicates the goods and expressly or implicitly fixes or makes provision for determining the quantity and the price. </a:t>
            </a:r>
          </a:p>
          <a:p>
            <a:r>
              <a:rPr lang="en-US" sz="1800" b="0" i="0" u="none" strike="noStrike" baseline="0" dirty="0">
                <a:solidFill>
                  <a:srgbClr val="000000"/>
                </a:solidFill>
                <a:latin typeface="Lucida Sans" panose="020B0602030504020204" pitchFamily="34" charset="0"/>
              </a:rPr>
              <a:t>A proposal other than one addressed to one or more specific persons is to be considered merely as an invitation to make offers, unless the contrary is clearly indicated by the person making the proposal. 	</a:t>
            </a:r>
          </a:p>
          <a:p>
            <a:endParaRPr lang="en-US" dirty="0"/>
          </a:p>
        </p:txBody>
      </p:sp>
    </p:spTree>
    <p:extLst>
      <p:ext uri="{BB962C8B-B14F-4D97-AF65-F5344CB8AC3E}">
        <p14:creationId xmlns:p14="http://schemas.microsoft.com/office/powerpoint/2010/main" val="2672746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AB34-694B-42EA-A69C-C44C6B2969D4}"/>
              </a:ext>
            </a:extLst>
          </p:cNvPr>
          <p:cNvSpPr>
            <a:spLocks noGrp="1"/>
          </p:cNvSpPr>
          <p:nvPr>
            <p:ph type="title"/>
          </p:nvPr>
        </p:nvSpPr>
        <p:spPr/>
        <p:txBody>
          <a:bodyPr/>
          <a:lstStyle/>
          <a:p>
            <a:r>
              <a:rPr lang="en-US" sz="3200" b="1" i="0" u="none" strike="noStrike" baseline="0" dirty="0">
                <a:solidFill>
                  <a:srgbClr val="000000"/>
                </a:solidFill>
                <a:latin typeface="Lucida Sans" panose="020B0602030504020204" pitchFamily="34" charset="0"/>
              </a:rPr>
              <a:t>FORMATION OF THE CONTRACT  - CSIG</a:t>
            </a:r>
            <a:endParaRPr lang="en-US" dirty="0"/>
          </a:p>
        </p:txBody>
      </p:sp>
      <p:sp>
        <p:nvSpPr>
          <p:cNvPr id="3" name="Content Placeholder 2">
            <a:extLst>
              <a:ext uri="{FF2B5EF4-FFF2-40B4-BE49-F238E27FC236}">
                <a16:creationId xmlns:a16="http://schemas.microsoft.com/office/drawing/2014/main" id="{79BD0D5D-5D29-4BEA-B058-C4E1905A2789}"/>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US" sz="1800" b="0" i="0" u="none" strike="noStrike" baseline="0" dirty="0">
                <a:solidFill>
                  <a:srgbClr val="000000"/>
                </a:solidFill>
                <a:latin typeface="Lucida Sans" panose="020B0602030504020204" pitchFamily="34" charset="0"/>
              </a:rPr>
              <a:t>An offer becomes effective when it reaches the offeree. </a:t>
            </a:r>
          </a:p>
          <a:p>
            <a:pPr>
              <a:buFont typeface="Wingdings" panose="05000000000000000000" pitchFamily="2" charset="2"/>
              <a:buChar char="Ø"/>
            </a:pPr>
            <a:r>
              <a:rPr lang="en-US" sz="1800" b="0" i="0" u="none" strike="noStrike" baseline="0" dirty="0">
                <a:solidFill>
                  <a:srgbClr val="000000"/>
                </a:solidFill>
                <a:latin typeface="Lucida Sans" panose="020B0602030504020204" pitchFamily="34" charset="0"/>
              </a:rPr>
              <a:t>An offer, even if it is irrevocable, may be withdrawn if the withdrawal reaches the offeree before or at the same time as the offer. 	</a:t>
            </a:r>
          </a:p>
          <a:p>
            <a:pPr>
              <a:buFont typeface="Wingdings" panose="05000000000000000000" pitchFamily="2" charset="2"/>
              <a:buChar char="Ø"/>
            </a:pPr>
            <a:r>
              <a:rPr lang="en-US" sz="1800" b="0" i="0" u="none" strike="noStrike" baseline="0" dirty="0">
                <a:solidFill>
                  <a:srgbClr val="000000"/>
                </a:solidFill>
                <a:latin typeface="Lucida Sans" panose="020B0602030504020204" pitchFamily="34" charset="0"/>
              </a:rPr>
              <a:t>Until a contract is concluded an offer may be revoked if the revocation reaches the offeree before he has dispatched an acceptance. </a:t>
            </a:r>
          </a:p>
          <a:p>
            <a:pPr>
              <a:buFont typeface="Wingdings" panose="05000000000000000000" pitchFamily="2" charset="2"/>
              <a:buChar char="Ø"/>
            </a:pPr>
            <a:r>
              <a:rPr lang="en-US" sz="1800" b="0" i="0" u="none" strike="noStrike" baseline="0" dirty="0">
                <a:solidFill>
                  <a:srgbClr val="000000"/>
                </a:solidFill>
                <a:latin typeface="Lucida Sans" panose="020B0602030504020204" pitchFamily="34" charset="0"/>
              </a:rPr>
              <a:t>However, an offer cannot be revoked: </a:t>
            </a:r>
          </a:p>
          <a:p>
            <a:r>
              <a:rPr lang="en-US" sz="1800" b="0" i="0" u="none" strike="noStrike" baseline="0" dirty="0">
                <a:solidFill>
                  <a:srgbClr val="000000"/>
                </a:solidFill>
                <a:latin typeface="Lucida Sans" panose="020B0602030504020204" pitchFamily="34" charset="0"/>
              </a:rPr>
              <a:t>(a) if it indicates, whether by stating a fixed time for acceptance or otherwise, that it is irrevocable; or </a:t>
            </a:r>
          </a:p>
          <a:p>
            <a:r>
              <a:rPr lang="en-US" sz="1800" b="0" i="0" u="none" strike="noStrike" baseline="0" dirty="0">
                <a:solidFill>
                  <a:srgbClr val="FF0000"/>
                </a:solidFill>
                <a:latin typeface="Lucida Sans" panose="020B0602030504020204" pitchFamily="34" charset="0"/>
              </a:rPr>
              <a:t>(b) if it was reasonable for the offeree to rely on the offer as being irrevocable and the offeree has acted in reliance on the offer. </a:t>
            </a:r>
          </a:p>
          <a:p>
            <a:pPr>
              <a:buFont typeface="Wingdings" panose="05000000000000000000" pitchFamily="2" charset="2"/>
              <a:buChar char="Ø"/>
            </a:pPr>
            <a:r>
              <a:rPr lang="en-US" sz="1800" b="0" i="0" u="none" strike="noStrike" baseline="0" dirty="0">
                <a:solidFill>
                  <a:srgbClr val="000000"/>
                </a:solidFill>
                <a:latin typeface="Lucida Sans" panose="020B0602030504020204" pitchFamily="34" charset="0"/>
              </a:rPr>
              <a:t>An offer, even if it is irrevocable, is terminated when a rejection reaches the offeror. 		</a:t>
            </a:r>
          </a:p>
          <a:p>
            <a:endParaRPr lang="en-US" dirty="0"/>
          </a:p>
        </p:txBody>
      </p:sp>
    </p:spTree>
    <p:extLst>
      <p:ext uri="{BB962C8B-B14F-4D97-AF65-F5344CB8AC3E}">
        <p14:creationId xmlns:p14="http://schemas.microsoft.com/office/powerpoint/2010/main" val="607991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E43E-9980-4D9B-BE28-AE02F111F4D9}"/>
              </a:ext>
            </a:extLst>
          </p:cNvPr>
          <p:cNvSpPr>
            <a:spLocks noGrp="1"/>
          </p:cNvSpPr>
          <p:nvPr>
            <p:ph type="title"/>
          </p:nvPr>
        </p:nvSpPr>
        <p:spPr/>
        <p:txBody>
          <a:bodyPr/>
          <a:lstStyle/>
          <a:p>
            <a:r>
              <a:rPr lang="en-US" dirty="0"/>
              <a:t>Q</a:t>
            </a:r>
          </a:p>
        </p:txBody>
      </p:sp>
      <p:sp>
        <p:nvSpPr>
          <p:cNvPr id="3" name="Content Placeholder 2">
            <a:extLst>
              <a:ext uri="{FF2B5EF4-FFF2-40B4-BE49-F238E27FC236}">
                <a16:creationId xmlns:a16="http://schemas.microsoft.com/office/drawing/2014/main" id="{1741EE4B-51D0-4792-A2AB-0EA34E0A4F23}"/>
              </a:ext>
            </a:extLst>
          </p:cNvPr>
          <p:cNvSpPr>
            <a:spLocks noGrp="1"/>
          </p:cNvSpPr>
          <p:nvPr>
            <p:ph idx="1"/>
          </p:nvPr>
        </p:nvSpPr>
        <p:spPr/>
        <p:txBody>
          <a:bodyPr>
            <a:normAutofit fontScale="92500" lnSpcReduction="20000"/>
          </a:bodyPr>
          <a:lstStyle/>
          <a:p>
            <a:r>
              <a:rPr lang="en-US" dirty="0"/>
              <a:t>What is acceptance? </a:t>
            </a:r>
          </a:p>
          <a:p>
            <a:r>
              <a:rPr lang="en-US" dirty="0"/>
              <a:t>Can there be </a:t>
            </a:r>
            <a:r>
              <a:rPr lang="en-US" sz="1800" b="1" i="0" u="none" strike="noStrike" baseline="0" dirty="0">
                <a:solidFill>
                  <a:srgbClr val="000000"/>
                </a:solidFill>
                <a:latin typeface="Lucida Sans" panose="020B0602030504020204" pitchFamily="34" charset="0"/>
              </a:rPr>
              <a:t>additions, limitations and other modifications of the offer? </a:t>
            </a:r>
          </a:p>
          <a:p>
            <a:r>
              <a:rPr lang="en-US" sz="1800" b="1" dirty="0">
                <a:solidFill>
                  <a:srgbClr val="000000"/>
                </a:solidFill>
                <a:latin typeface="Lucida Sans" panose="020B0602030504020204" pitchFamily="34" charset="0"/>
              </a:rPr>
              <a:t>How can we define </a:t>
            </a:r>
            <a:r>
              <a:rPr lang="en-US" sz="1800" b="0" i="0" u="none" strike="noStrike" baseline="0" dirty="0">
                <a:solidFill>
                  <a:srgbClr val="000000"/>
                </a:solidFill>
              </a:rPr>
              <a:t>period of time for acceptance?</a:t>
            </a:r>
          </a:p>
          <a:p>
            <a:r>
              <a:rPr lang="en-US" sz="1800" dirty="0">
                <a:solidFill>
                  <a:srgbClr val="000000"/>
                </a:solidFill>
              </a:rPr>
              <a:t>What does late acceptance mean?</a:t>
            </a:r>
          </a:p>
          <a:p>
            <a:endParaRPr lang="en-US" sz="1800" dirty="0">
              <a:solidFill>
                <a:srgbClr val="000000"/>
              </a:solidFill>
            </a:endParaRPr>
          </a:p>
          <a:p>
            <a:pPr marL="0" indent="0">
              <a:buNone/>
            </a:pPr>
            <a:r>
              <a:rPr lang="en-US" sz="1800" b="1" i="0" u="none" strike="noStrike" baseline="0" dirty="0">
                <a:solidFill>
                  <a:srgbClr val="000000"/>
                </a:solidFill>
                <a:latin typeface="Lucida Sans" panose="020B0602030504020204" pitchFamily="34" charset="0"/>
              </a:rPr>
              <a:t>Moment of conclusion of contract</a:t>
            </a:r>
          </a:p>
          <a:p>
            <a:r>
              <a:rPr lang="en-US" sz="1800" b="0" i="0" u="none" strike="noStrike" baseline="0" dirty="0">
                <a:solidFill>
                  <a:srgbClr val="000000"/>
                </a:solidFill>
                <a:latin typeface="Lucida Sans" panose="020B0602030504020204" pitchFamily="34" charset="0"/>
              </a:rPr>
              <a:t>A contract is concluded at the moment when an acceptance of an offer becomes effective in accordance with the provisions of this Convention. 	</a:t>
            </a:r>
          </a:p>
          <a:p>
            <a:r>
              <a:rPr lang="en-US" sz="1800" b="0" i="0" u="none" strike="noStrike" baseline="0" dirty="0">
                <a:solidFill>
                  <a:srgbClr val="000000"/>
                </a:solidFill>
              </a:rPr>
              <a:t> 	</a:t>
            </a:r>
          </a:p>
          <a:p>
            <a:endParaRPr lang="en-US" dirty="0"/>
          </a:p>
          <a:p>
            <a:endParaRPr lang="en-US" dirty="0"/>
          </a:p>
        </p:txBody>
      </p:sp>
    </p:spTree>
    <p:extLst>
      <p:ext uri="{BB962C8B-B14F-4D97-AF65-F5344CB8AC3E}">
        <p14:creationId xmlns:p14="http://schemas.microsoft.com/office/powerpoint/2010/main" val="3249190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91F5-DE58-4D55-97AC-5BC8C6501AB2}"/>
              </a:ext>
            </a:extLst>
          </p:cNvPr>
          <p:cNvSpPr>
            <a:spLocks noGrp="1"/>
          </p:cNvSpPr>
          <p:nvPr>
            <p:ph type="title"/>
          </p:nvPr>
        </p:nvSpPr>
        <p:spPr/>
        <p:txBody>
          <a:bodyPr/>
          <a:lstStyle/>
          <a:p>
            <a:r>
              <a:rPr lang="en-US" sz="1800" b="0" i="0" u="none" strike="noStrike" baseline="0" dirty="0">
                <a:solidFill>
                  <a:srgbClr val="000000"/>
                </a:solidFill>
              </a:rPr>
              <a:t>Obligations of the Seller 	</a:t>
            </a:r>
            <a:br>
              <a:rPr lang="en-US" sz="1800" b="0" i="0" u="none" strike="noStrike" baseline="0" dirty="0">
                <a:solidFill>
                  <a:srgbClr val="000000"/>
                </a:solidFill>
              </a:rPr>
            </a:br>
            <a:endParaRPr lang="en-US" dirty="0"/>
          </a:p>
        </p:txBody>
      </p:sp>
      <p:sp>
        <p:nvSpPr>
          <p:cNvPr id="3" name="Content Placeholder 2">
            <a:extLst>
              <a:ext uri="{FF2B5EF4-FFF2-40B4-BE49-F238E27FC236}">
                <a16:creationId xmlns:a16="http://schemas.microsoft.com/office/drawing/2014/main" id="{32406441-8B3C-40D3-81D3-2FFE2F180A79}"/>
              </a:ext>
            </a:extLst>
          </p:cNvPr>
          <p:cNvSpPr>
            <a:spLocks noGrp="1"/>
          </p:cNvSpPr>
          <p:nvPr>
            <p:ph idx="1"/>
          </p:nvPr>
        </p:nvSpPr>
        <p:spPr/>
        <p:txBody>
          <a:bodyPr>
            <a:normAutofit fontScale="70000" lnSpcReduction="20000"/>
          </a:bodyPr>
          <a:lstStyle/>
          <a:p>
            <a:r>
              <a:rPr lang="en-US" dirty="0"/>
              <a:t>The seller has the following obligations in a contract for international sale of goods: </a:t>
            </a:r>
          </a:p>
          <a:p>
            <a:pPr marL="1196975" lvl="1" indent="-460375">
              <a:spcBef>
                <a:spcPts val="900"/>
              </a:spcBef>
              <a:defRPr sz="4000"/>
            </a:pPr>
            <a:r>
              <a:rPr lang="en-US" dirty="0"/>
              <a:t>To hand over the goods and documents that are accompanying the goods </a:t>
            </a:r>
          </a:p>
          <a:p>
            <a:pPr marL="1196975" lvl="1" indent="-460375">
              <a:spcBef>
                <a:spcPts val="900"/>
              </a:spcBef>
              <a:defRPr sz="4000"/>
            </a:pPr>
            <a:r>
              <a:rPr lang="en-US" dirty="0"/>
              <a:t>To give goods in conformity with the contract (as pertaining to their quantity, quality and type) </a:t>
            </a:r>
          </a:p>
          <a:p>
            <a:pPr marL="1196975" lvl="1" indent="-460375">
              <a:spcBef>
                <a:spcPts val="900"/>
              </a:spcBef>
              <a:defRPr sz="4000"/>
            </a:pPr>
            <a:r>
              <a:rPr lang="en-US" dirty="0"/>
              <a:t>Deliver goods free from any right or third party claim </a:t>
            </a:r>
          </a:p>
          <a:p>
            <a:endParaRPr lang="en-US" dirty="0"/>
          </a:p>
        </p:txBody>
      </p:sp>
    </p:spTree>
    <p:extLst>
      <p:ext uri="{BB962C8B-B14F-4D97-AF65-F5344CB8AC3E}">
        <p14:creationId xmlns:p14="http://schemas.microsoft.com/office/powerpoint/2010/main" val="3015521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123D-B0BD-4978-83E3-DACA295FB637}"/>
              </a:ext>
            </a:extLst>
          </p:cNvPr>
          <p:cNvSpPr>
            <a:spLocks noGrp="1"/>
          </p:cNvSpPr>
          <p:nvPr>
            <p:ph type="title"/>
          </p:nvPr>
        </p:nvSpPr>
        <p:spPr/>
        <p:txBody>
          <a:bodyPr/>
          <a:lstStyle/>
          <a:p>
            <a:r>
              <a:rPr lang="en-US" dirty="0"/>
              <a:t>Obligations of the buyer</a:t>
            </a:r>
          </a:p>
        </p:txBody>
      </p:sp>
      <p:sp>
        <p:nvSpPr>
          <p:cNvPr id="3" name="Content Placeholder 2">
            <a:extLst>
              <a:ext uri="{FF2B5EF4-FFF2-40B4-BE49-F238E27FC236}">
                <a16:creationId xmlns:a16="http://schemas.microsoft.com/office/drawing/2014/main" id="{6EE4EB42-C82F-41EF-B78F-81ED82490DA9}"/>
              </a:ext>
            </a:extLst>
          </p:cNvPr>
          <p:cNvSpPr>
            <a:spLocks noGrp="1"/>
          </p:cNvSpPr>
          <p:nvPr>
            <p:ph idx="1"/>
          </p:nvPr>
        </p:nvSpPr>
        <p:spPr/>
        <p:txBody>
          <a:bodyPr>
            <a:normAutofit fontScale="47500" lnSpcReduction="20000"/>
          </a:bodyPr>
          <a:lstStyle/>
          <a:p>
            <a:pPr marL="0" indent="0" defTabSz="784225">
              <a:lnSpc>
                <a:spcPct val="90000"/>
              </a:lnSpc>
              <a:spcBef>
                <a:spcPts val="700"/>
              </a:spcBef>
              <a:buSzTx/>
              <a:buNone/>
              <a:defRPr sz="4940"/>
            </a:pPr>
            <a:r>
              <a:rPr lang="en-US" dirty="0"/>
              <a:t>The buyer has the following main obligations </a:t>
            </a:r>
          </a:p>
          <a:p>
            <a:pPr marL="434339" indent="-434339" defTabSz="784225">
              <a:lnSpc>
                <a:spcPct val="90000"/>
              </a:lnSpc>
              <a:spcBef>
                <a:spcPts val="900"/>
              </a:spcBef>
              <a:buAutoNum type="arabicPeriod"/>
              <a:tabLst>
                <a:tab pos="2095500" algn="l"/>
              </a:tabLst>
              <a:defRPr sz="4940"/>
            </a:pPr>
            <a:r>
              <a:rPr lang="en-US" dirty="0"/>
              <a:t>To pay the price </a:t>
            </a:r>
          </a:p>
          <a:p>
            <a:pPr marL="1134109" lvl="1" indent="-434340" defTabSz="784225">
              <a:lnSpc>
                <a:spcPct val="90000"/>
              </a:lnSpc>
              <a:spcBef>
                <a:spcPts val="700"/>
              </a:spcBef>
              <a:buAutoNum type="alphaLcParenR"/>
              <a:defRPr sz="4940"/>
            </a:pPr>
            <a:r>
              <a:rPr lang="en-US" dirty="0"/>
              <a:t>The price must exist, be serious, determined or determinable </a:t>
            </a:r>
          </a:p>
          <a:p>
            <a:pPr marL="1134109" lvl="1" indent="-434340" defTabSz="784225">
              <a:lnSpc>
                <a:spcPct val="90000"/>
              </a:lnSpc>
              <a:spcBef>
                <a:spcPts val="700"/>
              </a:spcBef>
              <a:buAutoNum type="alphaLcParenR"/>
              <a:defRPr sz="4940"/>
            </a:pPr>
            <a:r>
              <a:rPr lang="en-US" dirty="0"/>
              <a:t>The place and date of payment will be determined by the parties in the contract, if not it will be paid at the headquarters of the seller at the moment when the goods are placed at the disposal of the parties. </a:t>
            </a:r>
          </a:p>
          <a:p>
            <a:pPr marL="434339" indent="-434339" defTabSz="784225">
              <a:lnSpc>
                <a:spcPct val="90000"/>
              </a:lnSpc>
              <a:spcBef>
                <a:spcPts val="900"/>
              </a:spcBef>
              <a:buAutoNum type="arabicPeriod"/>
              <a:defRPr sz="4940"/>
            </a:pPr>
            <a:r>
              <a:rPr lang="en-US" dirty="0"/>
              <a:t>To take delivery of the goods – including all necessary acts that will allow the seller to make delivery. </a:t>
            </a:r>
          </a:p>
          <a:p>
            <a:pPr marL="0" indent="0" defTabSz="784225">
              <a:lnSpc>
                <a:spcPct val="90000"/>
              </a:lnSpc>
              <a:spcBef>
                <a:spcPts val="900"/>
              </a:spcBef>
              <a:buNone/>
              <a:defRPr sz="4940"/>
            </a:pPr>
            <a:endParaRPr lang="en-US" dirty="0"/>
          </a:p>
          <a:p>
            <a:pPr marL="0" indent="0" defTabSz="784225">
              <a:lnSpc>
                <a:spcPct val="90000"/>
              </a:lnSpc>
              <a:spcBef>
                <a:spcPts val="700"/>
              </a:spcBef>
              <a:buSzTx/>
              <a:buNone/>
              <a:defRPr sz="4940"/>
            </a:pPr>
            <a:r>
              <a:rPr lang="en-US" dirty="0"/>
              <a:t>Conservation may fall upon any of the parties in the contract </a:t>
            </a:r>
          </a:p>
          <a:p>
            <a:endParaRPr lang="en-US" dirty="0"/>
          </a:p>
        </p:txBody>
      </p:sp>
    </p:spTree>
    <p:extLst>
      <p:ext uri="{BB962C8B-B14F-4D97-AF65-F5344CB8AC3E}">
        <p14:creationId xmlns:p14="http://schemas.microsoft.com/office/powerpoint/2010/main" val="1955813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7F43-73ED-44A9-AFAB-4D61C35FA814}"/>
              </a:ext>
            </a:extLst>
          </p:cNvPr>
          <p:cNvSpPr>
            <a:spLocks noGrp="1"/>
          </p:cNvSpPr>
          <p:nvPr>
            <p:ph type="title"/>
          </p:nvPr>
        </p:nvSpPr>
        <p:spPr/>
        <p:txBody>
          <a:bodyPr/>
          <a:lstStyle/>
          <a:p>
            <a:r>
              <a:rPr lang="en-US" dirty="0"/>
              <a:t>Passing of the risk under the International Sale of Goods Convention</a:t>
            </a:r>
          </a:p>
        </p:txBody>
      </p:sp>
      <p:sp>
        <p:nvSpPr>
          <p:cNvPr id="3" name="Content Placeholder 2">
            <a:extLst>
              <a:ext uri="{FF2B5EF4-FFF2-40B4-BE49-F238E27FC236}">
                <a16:creationId xmlns:a16="http://schemas.microsoft.com/office/drawing/2014/main" id="{F2E1CF84-3FBE-46F8-BCC5-9FCB2CD658E7}"/>
              </a:ext>
            </a:extLst>
          </p:cNvPr>
          <p:cNvSpPr>
            <a:spLocks noGrp="1"/>
          </p:cNvSpPr>
          <p:nvPr>
            <p:ph idx="1"/>
          </p:nvPr>
        </p:nvSpPr>
        <p:spPr/>
        <p:txBody>
          <a:bodyPr>
            <a:normAutofit fontScale="40000" lnSpcReduction="20000"/>
          </a:bodyPr>
          <a:lstStyle/>
          <a:p>
            <a:pPr marL="571500" indent="-571500">
              <a:lnSpc>
                <a:spcPct val="80000"/>
              </a:lnSpc>
              <a:spcBef>
                <a:spcPts val="800"/>
              </a:spcBef>
              <a:defRPr sz="5200" u="sng">
                <a:solidFill>
                  <a:srgbClr val="000000"/>
                </a:solidFill>
              </a:defRPr>
            </a:pPr>
            <a:r>
              <a:rPr lang="en-US" dirty="0"/>
              <a:t>Risk</a:t>
            </a:r>
            <a:r>
              <a:rPr lang="en-US" u="none" dirty="0"/>
              <a:t> = not defined by the Convention, the event that is not determined by a breach of the seller (culpa) and has an unpredictable and eventually insurmountable character. </a:t>
            </a:r>
          </a:p>
          <a:p>
            <a:pPr marL="571500" indent="-571500">
              <a:lnSpc>
                <a:spcPct val="80000"/>
              </a:lnSpc>
              <a:spcBef>
                <a:spcPts val="800"/>
              </a:spcBef>
              <a:defRPr sz="5200">
                <a:solidFill>
                  <a:srgbClr val="000000"/>
                </a:solidFill>
              </a:defRPr>
            </a:pPr>
            <a:r>
              <a:rPr lang="en-US" dirty="0"/>
              <a:t>! The passing of the risk is not equivalent to transfer of property that will be established by the parties through contract </a:t>
            </a:r>
          </a:p>
          <a:p>
            <a:pPr marL="571500" indent="-571500">
              <a:lnSpc>
                <a:spcPct val="80000"/>
              </a:lnSpc>
              <a:spcBef>
                <a:spcPts val="800"/>
              </a:spcBef>
              <a:defRPr sz="5200">
                <a:solidFill>
                  <a:srgbClr val="000000"/>
                </a:solidFill>
              </a:defRPr>
            </a:pPr>
            <a:endParaRPr lang="en-US" dirty="0"/>
          </a:p>
          <a:p>
            <a:pPr marL="914400" indent="-914400">
              <a:lnSpc>
                <a:spcPct val="80000"/>
              </a:lnSpc>
              <a:spcBef>
                <a:spcPts val="800"/>
              </a:spcBef>
              <a:buAutoNum type="arabicPeriod"/>
              <a:defRPr sz="5200">
                <a:solidFill>
                  <a:srgbClr val="000000"/>
                </a:solidFill>
              </a:defRPr>
            </a:pPr>
            <a:r>
              <a:rPr lang="en-US" dirty="0"/>
              <a:t>The sale agreement supposes the passing of goods – the seller will deliver the goods to the assigned transporter </a:t>
            </a:r>
          </a:p>
          <a:p>
            <a:pPr marL="914400" indent="-914400">
              <a:lnSpc>
                <a:spcPct val="80000"/>
              </a:lnSpc>
              <a:spcBef>
                <a:spcPts val="800"/>
              </a:spcBef>
              <a:buAutoNum type="arabicPeriod"/>
              <a:defRPr sz="5200">
                <a:solidFill>
                  <a:srgbClr val="000000"/>
                </a:solidFill>
              </a:defRPr>
            </a:pPr>
            <a:r>
              <a:rPr lang="en-US" dirty="0"/>
              <a:t>The goods are sold during transport – rule: the risk is transferred at the moment when the contract is signed and the goods are identified. There is one exception, when the risk is passed retroactively. </a:t>
            </a:r>
          </a:p>
          <a:p>
            <a:pPr marL="914400" indent="-914400">
              <a:lnSpc>
                <a:spcPct val="80000"/>
              </a:lnSpc>
              <a:spcBef>
                <a:spcPts val="800"/>
              </a:spcBef>
              <a:buAutoNum type="arabicPeriod"/>
              <a:defRPr sz="5200">
                <a:solidFill>
                  <a:srgbClr val="000000"/>
                </a:solidFill>
              </a:defRPr>
            </a:pPr>
            <a:r>
              <a:rPr lang="en-US" dirty="0"/>
              <a:t>Passing of the risks in other cases – either when the buyer takes over the goods or, in other cases, when the seller hands over the goods. </a:t>
            </a:r>
          </a:p>
        </p:txBody>
      </p:sp>
    </p:spTree>
    <p:extLst>
      <p:ext uri="{BB962C8B-B14F-4D97-AF65-F5344CB8AC3E}">
        <p14:creationId xmlns:p14="http://schemas.microsoft.com/office/powerpoint/2010/main" val="3670948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20049-B23C-2340-9E47-F80A51B5E6ED}"/>
              </a:ext>
            </a:extLst>
          </p:cNvPr>
          <p:cNvSpPr>
            <a:spLocks noGrp="1"/>
          </p:cNvSpPr>
          <p:nvPr>
            <p:ph type="title"/>
          </p:nvPr>
        </p:nvSpPr>
        <p:spPr/>
        <p:txBody>
          <a:bodyPr/>
          <a:lstStyle/>
          <a:p>
            <a:pPr algn="l"/>
            <a:r>
              <a:rPr lang="ro-RO" b="1" i="0" dirty="0" err="1">
                <a:solidFill>
                  <a:srgbClr val="000000"/>
                </a:solidFill>
                <a:effectLst/>
                <a:latin typeface="Times New Roman" panose="02020603050405020304" pitchFamily="18" charset="0"/>
              </a:rPr>
              <a:t>Termination</a:t>
            </a:r>
            <a:r>
              <a:rPr lang="ro-RO" b="1" i="0" dirty="0">
                <a:solidFill>
                  <a:srgbClr val="000000"/>
                </a:solidFill>
                <a:effectLst/>
                <a:latin typeface="Times New Roman" panose="02020603050405020304" pitchFamily="18" charset="0"/>
              </a:rPr>
              <a:t> of </a:t>
            </a:r>
            <a:r>
              <a:rPr lang="ro-RO" b="1" i="0" dirty="0" err="1">
                <a:solidFill>
                  <a:srgbClr val="000000"/>
                </a:solidFill>
                <a:effectLst/>
                <a:latin typeface="Times New Roman" panose="02020603050405020304" pitchFamily="18" charset="0"/>
              </a:rPr>
              <a:t>the</a:t>
            </a:r>
            <a:r>
              <a:rPr lang="ro-RO" b="1" i="0" dirty="0">
                <a:solidFill>
                  <a:srgbClr val="000000"/>
                </a:solidFill>
                <a:effectLst/>
                <a:latin typeface="Times New Roman" panose="02020603050405020304" pitchFamily="18" charset="0"/>
              </a:rPr>
              <a:t> contract</a:t>
            </a:r>
          </a:p>
        </p:txBody>
      </p:sp>
      <p:sp>
        <p:nvSpPr>
          <p:cNvPr id="3" name="Content Placeholder 2">
            <a:extLst>
              <a:ext uri="{FF2B5EF4-FFF2-40B4-BE49-F238E27FC236}">
                <a16:creationId xmlns:a16="http://schemas.microsoft.com/office/drawing/2014/main" id="{31BAEF78-CB1F-B44E-931C-3FFDD29ED6C0}"/>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The contract terminates,</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according to the law,</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by execution,</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the agreement of the parties,</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unilateral termination,</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expiration of the term,</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fulfillment or, as the case may be, non-fulfillment of the condition,</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fortuitous impossibility of execution,</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as well as for any other reasons provided by law.</a:t>
            </a:r>
          </a:p>
          <a:p>
            <a:pPr lvl="2"/>
            <a:endParaRPr lang="en-US" dirty="0"/>
          </a:p>
        </p:txBody>
      </p:sp>
    </p:spTree>
    <p:extLst>
      <p:ext uri="{BB962C8B-B14F-4D97-AF65-F5344CB8AC3E}">
        <p14:creationId xmlns:p14="http://schemas.microsoft.com/office/powerpoint/2010/main" val="3334335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9ABA-C53C-B04C-8E69-24AF714018A1}"/>
              </a:ext>
            </a:extLst>
          </p:cNvPr>
          <p:cNvSpPr>
            <a:spLocks noGrp="1"/>
          </p:cNvSpPr>
          <p:nvPr>
            <p:ph type="title"/>
          </p:nvPr>
        </p:nvSpPr>
        <p:spPr/>
        <p:txBody>
          <a:bodyPr/>
          <a:lstStyle/>
          <a:p>
            <a:pPr algn="l"/>
            <a:r>
              <a:rPr lang="ro-RO" b="1" i="0" dirty="0" err="1">
                <a:solidFill>
                  <a:srgbClr val="000000"/>
                </a:solidFill>
                <a:effectLst/>
                <a:latin typeface="Times New Roman" panose="02020603050405020304" pitchFamily="18" charset="0"/>
              </a:rPr>
              <a:t>Classification</a:t>
            </a:r>
            <a:r>
              <a:rPr lang="ro-RO" b="1" i="0" dirty="0">
                <a:solidFill>
                  <a:srgbClr val="000000"/>
                </a:solidFill>
                <a:effectLst/>
                <a:latin typeface="Times New Roman" panose="02020603050405020304" pitchFamily="18" charset="0"/>
              </a:rPr>
              <a:t> of </a:t>
            </a:r>
            <a:r>
              <a:rPr lang="ro-RO" b="1" i="0" dirty="0" err="1">
                <a:solidFill>
                  <a:srgbClr val="000000"/>
                </a:solidFill>
                <a:effectLst/>
                <a:latin typeface="Times New Roman" panose="02020603050405020304" pitchFamily="18" charset="0"/>
              </a:rPr>
              <a:t>contracts</a:t>
            </a:r>
            <a:endParaRPr lang="ro-RO" b="1" i="0" dirty="0">
              <a:solidFill>
                <a:srgbClr val="000000"/>
              </a:solidFill>
              <a:effectLst/>
              <a:latin typeface="Times New Roman" panose="02020603050405020304" pitchFamily="18" charset="0"/>
            </a:endParaRPr>
          </a:p>
        </p:txBody>
      </p:sp>
      <p:sp>
        <p:nvSpPr>
          <p:cNvPr id="3" name="Content Placeholder 2">
            <a:extLst>
              <a:ext uri="{FF2B5EF4-FFF2-40B4-BE49-F238E27FC236}">
                <a16:creationId xmlns:a16="http://schemas.microsoft.com/office/drawing/2014/main" id="{35670F2A-C0EF-4244-8AFB-08D1FFE4A5DF}"/>
              </a:ext>
            </a:extLst>
          </p:cNvPr>
          <p:cNvSpPr>
            <a:spLocks noGrp="1"/>
          </p:cNvSpPr>
          <p:nvPr>
            <p:ph idx="1"/>
          </p:nvPr>
        </p:nvSpPr>
        <p:spPr/>
        <p:txBody>
          <a:bodyPr>
            <a:normAutofit fontScale="85000" lnSpcReduction="20000"/>
          </a:bodyPr>
          <a:lstStyle/>
          <a:p>
            <a:pPr marL="0" indent="0" algn="l">
              <a:buNone/>
            </a:pPr>
            <a:r>
              <a:rPr lang="en-US" dirty="0">
                <a:solidFill>
                  <a:srgbClr val="000000"/>
                </a:solidFill>
                <a:latin typeface="Times New Roman" panose="02020603050405020304" pitchFamily="18" charset="0"/>
              </a:rPr>
              <a:t>3</a:t>
            </a:r>
            <a:r>
              <a:rPr lang="en-US" b="0" i="0" dirty="0">
                <a:solidFill>
                  <a:srgbClr val="000000"/>
                </a:solidFill>
                <a:effectLst/>
                <a:latin typeface="Times New Roman" panose="02020603050405020304" pitchFamily="18" charset="0"/>
              </a:rPr>
              <a:t>. According to the formalities imposed by law for their valid conclusion, the contracts are:</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Consensual contracts </a:t>
            </a:r>
            <a:r>
              <a:rPr lang="en-US" b="0" i="0" dirty="0">
                <a:solidFill>
                  <a:srgbClr val="000000"/>
                </a:solidFill>
                <a:effectLst/>
                <a:latin typeface="Times New Roman" panose="02020603050405020304" pitchFamily="18" charset="0"/>
              </a:rPr>
              <a:t>- contracts concluded by simple agreement of the parties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a contract for the sale of movable good)</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Formal contracts </a:t>
            </a:r>
            <a:r>
              <a:rPr lang="en-US" b="0" i="0" dirty="0">
                <a:solidFill>
                  <a:srgbClr val="000000"/>
                </a:solidFill>
                <a:effectLst/>
                <a:latin typeface="Times New Roman" panose="02020603050405020304" pitchFamily="18" charset="0"/>
              </a:rPr>
              <a:t>- contracts validly concluded by the form imposed by law on this type of contract; the form is written or authentic. Non-compliance entails absolute nullity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donation, sale-purchase or mortgage of real estate)</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Real contracts </a:t>
            </a:r>
            <a:r>
              <a:rPr lang="en-US" b="0" i="0" dirty="0">
                <a:solidFill>
                  <a:srgbClr val="000000"/>
                </a:solidFill>
                <a:effectLst/>
                <a:latin typeface="Times New Roman" panose="02020603050405020304" pitchFamily="18" charset="0"/>
              </a:rPr>
              <a:t>- contracts that are concluded only after the actual remittance of the good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deposit contract, the loan contract)</a:t>
            </a:r>
          </a:p>
          <a:p>
            <a:pPr marL="457200" lvl="1" indent="0" algn="l">
              <a:buNone/>
            </a:pPr>
            <a:endParaRPr lang="en-US" b="0" i="0" dirty="0">
              <a:solidFill>
                <a:srgbClr val="000000"/>
              </a:solidFill>
              <a:effectLst/>
              <a:latin typeface="Times New Roman" panose="02020603050405020304" pitchFamily="18" charset="0"/>
            </a:endParaRPr>
          </a:p>
          <a:p>
            <a:pPr marL="457200" lvl="1" indent="0" algn="l">
              <a:buNone/>
            </a:pPr>
            <a:r>
              <a:rPr lang="en-US" i="1" dirty="0">
                <a:solidFill>
                  <a:srgbClr val="000000"/>
                </a:solidFill>
                <a:latin typeface="Times New Roman" panose="02020603050405020304" pitchFamily="18" charset="0"/>
              </a:rPr>
              <a:t>Ad </a:t>
            </a:r>
            <a:r>
              <a:rPr lang="en-US" i="1" dirty="0" err="1">
                <a:solidFill>
                  <a:srgbClr val="000000"/>
                </a:solidFill>
                <a:latin typeface="Times New Roman" panose="02020603050405020304" pitchFamily="18" charset="0"/>
              </a:rPr>
              <a:t>validitatem</a:t>
            </a:r>
            <a:r>
              <a:rPr lang="en-US" i="1" dirty="0">
                <a:solidFill>
                  <a:srgbClr val="000000"/>
                </a:solidFill>
                <a:latin typeface="Times New Roman" panose="02020603050405020304" pitchFamily="18" charset="0"/>
              </a:rPr>
              <a:t> – in order for the contract to be valid</a:t>
            </a:r>
          </a:p>
          <a:p>
            <a:pPr marL="457200" lvl="1" indent="0" algn="l">
              <a:buNone/>
            </a:pPr>
            <a:r>
              <a:rPr lang="en-US" b="0" i="1" dirty="0">
                <a:solidFill>
                  <a:srgbClr val="000000"/>
                </a:solidFill>
                <a:effectLst/>
                <a:latin typeface="Times New Roman" panose="02020603050405020304" pitchFamily="18" charset="0"/>
              </a:rPr>
              <a:t>Ad </a:t>
            </a:r>
            <a:r>
              <a:rPr lang="en-US" b="0" i="1" dirty="0" err="1">
                <a:solidFill>
                  <a:srgbClr val="000000"/>
                </a:solidFill>
                <a:effectLst/>
                <a:latin typeface="Times New Roman" panose="02020603050405020304" pitchFamily="18" charset="0"/>
              </a:rPr>
              <a:t>probabtionem</a:t>
            </a:r>
            <a:r>
              <a:rPr lang="en-US" b="0" i="1" dirty="0">
                <a:solidFill>
                  <a:srgbClr val="000000"/>
                </a:solidFill>
                <a:effectLst/>
                <a:latin typeface="Times New Roman" panose="02020603050405020304" pitchFamily="18" charset="0"/>
              </a:rPr>
              <a:t> – proof of contract</a:t>
            </a:r>
          </a:p>
          <a:p>
            <a:pPr marL="457200" lvl="1" indent="0" algn="l">
              <a:buNone/>
            </a:pPr>
            <a:r>
              <a:rPr lang="en-US" b="0" i="1" dirty="0">
                <a:solidFill>
                  <a:srgbClr val="000000"/>
                </a:solidFill>
                <a:effectLst/>
                <a:latin typeface="Times New Roman" panose="02020603050405020304" pitchFamily="18" charset="0"/>
              </a:rPr>
              <a:t>Ad </a:t>
            </a:r>
            <a:r>
              <a:rPr lang="en-US" b="0" i="1" dirty="0" err="1">
                <a:solidFill>
                  <a:srgbClr val="000000"/>
                </a:solidFill>
                <a:effectLst/>
                <a:latin typeface="Times New Roman" panose="02020603050405020304" pitchFamily="18" charset="0"/>
              </a:rPr>
              <a:t>solemnitatem</a:t>
            </a:r>
            <a:r>
              <a:rPr lang="en-US" b="0" i="1" dirty="0">
                <a:solidFill>
                  <a:srgbClr val="000000"/>
                </a:solidFill>
                <a:effectLst/>
                <a:latin typeface="Times New Roman" panose="02020603050405020304" pitchFamily="18" charset="0"/>
              </a:rPr>
              <a:t> – authenticated form by the notary</a:t>
            </a:r>
          </a:p>
        </p:txBody>
      </p:sp>
    </p:spTree>
    <p:extLst>
      <p:ext uri="{BB962C8B-B14F-4D97-AF65-F5344CB8AC3E}">
        <p14:creationId xmlns:p14="http://schemas.microsoft.com/office/powerpoint/2010/main" val="22065890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A9E-5FB6-BA48-AF19-2CAA471E2A9B}"/>
              </a:ext>
            </a:extLst>
          </p:cNvPr>
          <p:cNvSpPr>
            <a:spLocks noGrp="1"/>
          </p:cNvSpPr>
          <p:nvPr>
            <p:ph type="title"/>
          </p:nvPr>
        </p:nvSpPr>
        <p:spPr/>
        <p:txBody>
          <a:bodyPr/>
          <a:lstStyle/>
          <a:p>
            <a:pPr algn="l"/>
            <a:r>
              <a:rPr lang="en-US" b="1" i="0" dirty="0">
                <a:solidFill>
                  <a:srgbClr val="000000"/>
                </a:solidFill>
                <a:effectLst/>
                <a:latin typeface="Times New Roman" panose="02020603050405020304" pitchFamily="18" charset="0"/>
              </a:rPr>
              <a:t>Specific effects of </a:t>
            </a:r>
            <a:r>
              <a:rPr lang="en-US" b="1" i="0" dirty="0" err="1">
                <a:solidFill>
                  <a:srgbClr val="000000"/>
                </a:solidFill>
                <a:effectLst/>
                <a:latin typeface="Times New Roman" panose="02020603050405020304" pitchFamily="18" charset="0"/>
              </a:rPr>
              <a:t>synallagmatic</a:t>
            </a:r>
            <a:r>
              <a:rPr lang="en-US" b="1" i="0" dirty="0">
                <a:solidFill>
                  <a:srgbClr val="000000"/>
                </a:solidFill>
                <a:effectLst/>
                <a:latin typeface="Times New Roman" panose="02020603050405020304" pitchFamily="18" charset="0"/>
              </a:rPr>
              <a:t> contracts</a:t>
            </a:r>
          </a:p>
        </p:txBody>
      </p:sp>
      <p:sp>
        <p:nvSpPr>
          <p:cNvPr id="3" name="Content Placeholder 2">
            <a:extLst>
              <a:ext uri="{FF2B5EF4-FFF2-40B4-BE49-F238E27FC236}">
                <a16:creationId xmlns:a16="http://schemas.microsoft.com/office/drawing/2014/main" id="{0B6AFFDA-3298-D945-8BE4-2FFBE3050515}"/>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000000"/>
                </a:solidFill>
                <a:effectLst/>
                <a:latin typeface="Times New Roman" panose="02020603050405020304" pitchFamily="18" charset="0"/>
              </a:rPr>
              <a:t>The rule of simultaneous execution </a:t>
            </a:r>
            <a:r>
              <a:rPr lang="en-US" b="0" i="0" dirty="0">
                <a:solidFill>
                  <a:srgbClr val="000000"/>
                </a:solidFill>
                <a:effectLst/>
                <a:latin typeface="Times New Roman" panose="02020603050405020304" pitchFamily="18" charset="0"/>
              </a:rPr>
              <a:t>- mutual obligation of the parties must be executed simultaneously. Exceptions to this rule are those contracts which by their nature or due to the will of the parties are performed differently.</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Exception of non-performance of the contract </a:t>
            </a:r>
            <a:r>
              <a:rPr lang="en-US" b="0" i="0" dirty="0">
                <a:solidFill>
                  <a:srgbClr val="000000"/>
                </a:solidFill>
                <a:effectLst/>
                <a:latin typeface="Times New Roman" panose="02020603050405020304" pitchFamily="18" charset="0"/>
              </a:rPr>
              <a:t>- any contracting party has the right to refuse to perform its own obligation, as long as the other party claiming performance does not perform its obligations under the same contract.</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Termination of the contract </a:t>
            </a:r>
            <a:r>
              <a:rPr lang="en-US" b="0" i="0" dirty="0">
                <a:solidFill>
                  <a:srgbClr val="000000"/>
                </a:solidFill>
                <a:effectLst/>
                <a:latin typeface="Times New Roman" panose="02020603050405020304" pitchFamily="18" charset="0"/>
              </a:rPr>
              <a:t>- if one of the parties does not fulfill its contractual obligations, the other party has the right to unilaterally invoke or sue the termination of the contract.</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Risk theory </a:t>
            </a:r>
            <a:r>
              <a:rPr lang="en-US" b="0" i="0" dirty="0">
                <a:solidFill>
                  <a:srgbClr val="000000"/>
                </a:solidFill>
                <a:effectLst/>
                <a:latin typeface="Times New Roman" panose="02020603050405020304" pitchFamily="18" charset="0"/>
              </a:rPr>
              <a:t>- if an event independent of its will prevents one party from performing its obligations, the contract terminates, the other party being released from its obligations. </a:t>
            </a:r>
          </a:p>
        </p:txBody>
      </p:sp>
    </p:spTree>
    <p:extLst>
      <p:ext uri="{BB962C8B-B14F-4D97-AF65-F5344CB8AC3E}">
        <p14:creationId xmlns:p14="http://schemas.microsoft.com/office/powerpoint/2010/main" val="94369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8270-6DA2-334C-A78C-C8C23002958F}"/>
              </a:ext>
            </a:extLst>
          </p:cNvPr>
          <p:cNvSpPr>
            <a:spLocks noGrp="1"/>
          </p:cNvSpPr>
          <p:nvPr>
            <p:ph type="title"/>
          </p:nvPr>
        </p:nvSpPr>
        <p:spPr/>
        <p:txBody>
          <a:bodyPr/>
          <a:lstStyle/>
          <a:p>
            <a:pPr algn="l"/>
            <a:r>
              <a:rPr lang="ro-RO" b="1" i="0" dirty="0" err="1">
                <a:solidFill>
                  <a:srgbClr val="000000"/>
                </a:solidFill>
                <a:effectLst/>
                <a:latin typeface="Times New Roman" panose="02020603050405020304" pitchFamily="18" charset="0"/>
              </a:rPr>
              <a:t>Nullity</a:t>
            </a:r>
            <a:r>
              <a:rPr lang="ro-RO" b="1" i="0" dirty="0">
                <a:solidFill>
                  <a:srgbClr val="000000"/>
                </a:solidFill>
                <a:effectLst/>
                <a:latin typeface="Times New Roman" panose="02020603050405020304" pitchFamily="18" charset="0"/>
              </a:rPr>
              <a:t> of legal </a:t>
            </a:r>
            <a:r>
              <a:rPr lang="ro-RO" b="1" i="0" dirty="0" err="1">
                <a:solidFill>
                  <a:srgbClr val="000000"/>
                </a:solidFill>
                <a:effectLst/>
                <a:latin typeface="Times New Roman" panose="02020603050405020304" pitchFamily="18" charset="0"/>
              </a:rPr>
              <a:t>acts</a:t>
            </a:r>
            <a:endParaRPr lang="ro-RO" b="1" i="0" dirty="0">
              <a:solidFill>
                <a:srgbClr val="000000"/>
              </a:solidFill>
              <a:effectLst/>
              <a:latin typeface="Times New Roman" panose="02020603050405020304" pitchFamily="18" charset="0"/>
            </a:endParaRPr>
          </a:p>
        </p:txBody>
      </p:sp>
      <p:sp>
        <p:nvSpPr>
          <p:cNvPr id="3" name="Content Placeholder 2">
            <a:extLst>
              <a:ext uri="{FF2B5EF4-FFF2-40B4-BE49-F238E27FC236}">
                <a16:creationId xmlns:a16="http://schemas.microsoft.com/office/drawing/2014/main" id="{B9BD5EB3-5930-F548-AD4D-3138557A81DD}"/>
              </a:ext>
            </a:extLst>
          </p:cNvPr>
          <p:cNvSpPr>
            <a:spLocks noGrp="1"/>
          </p:cNvSpPr>
          <p:nvPr>
            <p:ph idx="1"/>
          </p:nvPr>
        </p:nvSpPr>
        <p:spPr>
          <a:xfrm>
            <a:off x="603315" y="1998482"/>
            <a:ext cx="10826685" cy="4271689"/>
          </a:xfrm>
        </p:spPr>
        <p:txBody>
          <a:bodyPr>
            <a:normAutofit fontScale="85000" lnSpcReduction="10000"/>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The nullity of the legal act is a civil law sanction that intervenes when the substantive or formal conditions of concluding the act are not observed. Nullity consists in depriving the legal act of the effects that contradict the legal norms enacted for the valid conclusion of the legal act, so it does not always concern the legal act as a whole.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There are two types of nullities: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Absolute nullity:</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it can be invoked by any party that has an interest, by court </a:t>
            </a:r>
            <a:r>
              <a:rPr lang="en-US" b="0" i="1" dirty="0">
                <a:solidFill>
                  <a:srgbClr val="000000"/>
                </a:solidFill>
                <a:effectLst/>
                <a:latin typeface="Times New Roman" panose="02020603050405020304" pitchFamily="18" charset="0"/>
              </a:rPr>
              <a:t>ex officio</a:t>
            </a:r>
            <a:r>
              <a:rPr lang="en-US" b="0" i="0" dirty="0">
                <a:solidFill>
                  <a:srgbClr val="000000"/>
                </a:solidFill>
                <a:effectLst/>
                <a:latin typeface="Times New Roman" panose="02020603050405020304" pitchFamily="18" charset="0"/>
              </a:rPr>
              <a:t>, or by any other person who has this legal capacity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Prosecutor).</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Absolute nullity is</a:t>
            </a:r>
            <a:r>
              <a:rPr lang="ro-RO" b="0" i="0" dirty="0">
                <a:solidFill>
                  <a:srgbClr val="000000"/>
                </a:solidFill>
                <a:effectLst/>
                <a:latin typeface="Times New Roman" panose="02020603050405020304" pitchFamily="18" charset="0"/>
              </a:rPr>
              <a:t>  </a:t>
            </a:r>
            <a:r>
              <a:rPr lang="ro-RO" b="0" i="0">
                <a:solidFill>
                  <a:srgbClr val="000000"/>
                </a:solidFill>
                <a:effectLst/>
                <a:latin typeface="Times New Roman" panose="02020603050405020304" pitchFamily="18" charset="0"/>
              </a:rPr>
              <a:t>not</a:t>
            </a:r>
            <a:r>
              <a:rPr lang="en-US" b="0" i="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time-barred, </a:t>
            </a:r>
            <a:r>
              <a:rPr lang="en-US" b="0" i="0" dirty="0" err="1">
                <a:solidFill>
                  <a:srgbClr val="000000"/>
                </a:solidFill>
                <a:effectLst/>
                <a:latin typeface="Times New Roman" panose="02020603050405020304" pitchFamily="18" charset="0"/>
              </a:rPr>
              <a:t>ie</a:t>
            </a:r>
            <a:r>
              <a:rPr lang="en-US" b="0" i="0" dirty="0">
                <a:solidFill>
                  <a:srgbClr val="000000"/>
                </a:solidFill>
                <a:effectLst/>
                <a:latin typeface="Times New Roman" panose="02020603050405020304" pitchFamily="18" charset="0"/>
              </a:rPr>
              <a:t> it can be invoked at any time, directly or exceptionally.</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Absolute nullity cannot be resolved by confirmation.</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Relative nullity:</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it can be invoked in principle only by the person whose interest has been harmed by non-compliance with the legal norm.</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The relative nullity is prescriptive when invoked by way of action, but imprescriptible when invoked by way of exception.</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Relative nullity may be covered by express or tacit confirmation of the injured party.</a:t>
            </a:r>
          </a:p>
        </p:txBody>
      </p:sp>
    </p:spTree>
    <p:extLst>
      <p:ext uri="{BB962C8B-B14F-4D97-AF65-F5344CB8AC3E}">
        <p14:creationId xmlns:p14="http://schemas.microsoft.com/office/powerpoint/2010/main" val="3903856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9CDE-2652-0A44-B140-3A480A85B376}"/>
              </a:ext>
            </a:extLst>
          </p:cNvPr>
          <p:cNvSpPr>
            <a:spLocks noGrp="1"/>
          </p:cNvSpPr>
          <p:nvPr>
            <p:ph type="title"/>
          </p:nvPr>
        </p:nvSpPr>
        <p:spPr/>
        <p:txBody>
          <a:bodyPr/>
          <a:lstStyle/>
          <a:p>
            <a:r>
              <a:rPr lang="ro-RO" b="1" i="0" dirty="0" err="1">
                <a:solidFill>
                  <a:srgbClr val="000000"/>
                </a:solidFill>
                <a:effectLst/>
                <a:latin typeface="Times New Roman" panose="02020603050405020304" pitchFamily="18" charset="0"/>
              </a:rPr>
              <a:t>Classification</a:t>
            </a:r>
            <a:r>
              <a:rPr lang="ro-RO" b="1" i="0" dirty="0">
                <a:solidFill>
                  <a:srgbClr val="000000"/>
                </a:solidFill>
                <a:effectLst/>
                <a:latin typeface="Times New Roman" panose="02020603050405020304" pitchFamily="18" charset="0"/>
              </a:rPr>
              <a:t> of </a:t>
            </a:r>
            <a:r>
              <a:rPr lang="ro-RO" b="1" i="0" dirty="0" err="1">
                <a:solidFill>
                  <a:srgbClr val="000000"/>
                </a:solidFill>
                <a:effectLst/>
                <a:latin typeface="Times New Roman" panose="02020603050405020304" pitchFamily="18" charset="0"/>
              </a:rPr>
              <a:t>contracts</a:t>
            </a:r>
            <a:endParaRPr lang="en-US" dirty="0"/>
          </a:p>
        </p:txBody>
      </p:sp>
      <p:sp>
        <p:nvSpPr>
          <p:cNvPr id="3" name="Content Placeholder 2">
            <a:extLst>
              <a:ext uri="{FF2B5EF4-FFF2-40B4-BE49-F238E27FC236}">
                <a16:creationId xmlns:a16="http://schemas.microsoft.com/office/drawing/2014/main" id="{52ACBBF4-B3FD-654A-A325-81052483C07B}"/>
              </a:ext>
            </a:extLst>
          </p:cNvPr>
          <p:cNvSpPr>
            <a:spLocks noGrp="1"/>
          </p:cNvSpPr>
          <p:nvPr>
            <p:ph idx="1"/>
          </p:nvPr>
        </p:nvSpPr>
        <p:spPr/>
        <p:txBody>
          <a:bodyPr>
            <a:normAutofit fontScale="77500" lnSpcReduction="20000"/>
          </a:bodyPr>
          <a:lstStyle/>
          <a:p>
            <a:pPr marL="0" indent="0" algn="l">
              <a:buNone/>
            </a:pPr>
            <a:r>
              <a:rPr lang="en-US" b="0" i="0" dirty="0">
                <a:solidFill>
                  <a:srgbClr val="000000"/>
                </a:solidFill>
                <a:effectLst/>
                <a:latin typeface="Times New Roman" panose="02020603050405020304" pitchFamily="18" charset="0"/>
              </a:rPr>
              <a:t>4. By execution mode:</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Contracts with immediate execution </a:t>
            </a:r>
            <a:r>
              <a:rPr lang="en-US" b="0" i="0" dirty="0">
                <a:solidFill>
                  <a:srgbClr val="000000"/>
                </a:solidFill>
                <a:effectLst/>
                <a:latin typeface="Times New Roman" panose="02020603050405020304" pitchFamily="18" charset="0"/>
              </a:rPr>
              <a:t>(uno </a:t>
            </a:r>
            <a:r>
              <a:rPr lang="en-US" b="0" i="0" dirty="0" err="1">
                <a:solidFill>
                  <a:srgbClr val="000000"/>
                </a:solidFill>
                <a:effectLst/>
                <a:latin typeface="Times New Roman" panose="02020603050405020304" pitchFamily="18" charset="0"/>
              </a:rPr>
              <a:t>ictu</a:t>
            </a:r>
            <a:r>
              <a:rPr lang="en-US" b="0" i="0" dirty="0">
                <a:solidFill>
                  <a:srgbClr val="000000"/>
                </a:solidFill>
                <a:effectLst/>
                <a:latin typeface="Times New Roman" panose="02020603050405020304" pitchFamily="18" charset="0"/>
              </a:rPr>
              <a:t>) - the parties have the obligation to perform the services they owe to each other at the same time, which usually coincides with the time of conclusion of the contract (</a:t>
            </a:r>
            <a:r>
              <a:rPr lang="en-US" b="0" i="0" dirty="0" err="1">
                <a:solidFill>
                  <a:srgbClr val="000000"/>
                </a:solidFill>
                <a:effectLst/>
                <a:latin typeface="Times New Roman" panose="02020603050405020304" pitchFamily="18" charset="0"/>
              </a:rPr>
              <a:t>eg</a:t>
            </a:r>
            <a:r>
              <a:rPr lang="en-US" b="0" i="0" dirty="0">
                <a:solidFill>
                  <a:srgbClr val="000000"/>
                </a:solidFill>
                <a:effectLst/>
                <a:latin typeface="Times New Roman" panose="02020603050405020304" pitchFamily="18" charset="0"/>
              </a:rPr>
              <a:t> contract of sale-purchase)</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Contracts with successive execution </a:t>
            </a:r>
            <a:r>
              <a:rPr lang="en-US" b="0" i="0" dirty="0">
                <a:solidFill>
                  <a:srgbClr val="000000"/>
                </a:solidFill>
                <a:effectLst/>
                <a:latin typeface="Times New Roman" panose="02020603050405020304" pitchFamily="18" charset="0"/>
              </a:rPr>
              <a:t>- involves several services (the rent contract, supply ...)</a:t>
            </a:r>
          </a:p>
          <a:p>
            <a:pPr marL="0" indent="0" algn="l">
              <a:buNone/>
            </a:pPr>
            <a:r>
              <a:rPr lang="en-US" dirty="0">
                <a:solidFill>
                  <a:srgbClr val="000000"/>
                </a:solidFill>
                <a:latin typeface="Times New Roman" panose="02020603050405020304" pitchFamily="18" charset="0"/>
              </a:rPr>
              <a:t>5</a:t>
            </a:r>
            <a:r>
              <a:rPr lang="en-US" b="0" i="0" dirty="0">
                <a:solidFill>
                  <a:srgbClr val="000000"/>
                </a:solidFill>
                <a:effectLst/>
                <a:latin typeface="Times New Roman" panose="02020603050405020304" pitchFamily="18" charset="0"/>
              </a:rPr>
              <a:t>. As expressly regulated by civil law:</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Named contracts</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Unnamed contracts</a:t>
            </a:r>
          </a:p>
          <a:p>
            <a:pPr marL="0" indent="0" algn="l">
              <a:buNone/>
            </a:pPr>
            <a:r>
              <a:rPr lang="en-US" dirty="0">
                <a:solidFill>
                  <a:srgbClr val="000000"/>
                </a:solidFill>
                <a:latin typeface="Times New Roman" panose="02020603050405020304" pitchFamily="18" charset="0"/>
              </a:rPr>
              <a:t>6</a:t>
            </a:r>
            <a:r>
              <a:rPr lang="en-US" b="0" i="0" dirty="0">
                <a:solidFill>
                  <a:srgbClr val="000000"/>
                </a:solidFill>
                <a:effectLst/>
                <a:latin typeface="Times New Roman" panose="02020603050405020304" pitchFamily="18" charset="0"/>
              </a:rPr>
              <a:t>. As the parties may determine the content of the contract by negotiation:</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negotiated contracts</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pre-formulated standard contract </a:t>
            </a:r>
            <a:r>
              <a:rPr lang="en-US" b="0" i="0" dirty="0">
                <a:solidFill>
                  <a:srgbClr val="000000"/>
                </a:solidFill>
                <a:effectLst/>
                <a:latin typeface="Times New Roman" panose="02020603050405020304" pitchFamily="18" charset="0"/>
              </a:rPr>
              <a:t>(where the content is established exclusively by one party, the other party may only accept or not agree to the contract)</a:t>
            </a:r>
          </a:p>
        </p:txBody>
      </p:sp>
    </p:spTree>
    <p:extLst>
      <p:ext uri="{BB962C8B-B14F-4D97-AF65-F5344CB8AC3E}">
        <p14:creationId xmlns:p14="http://schemas.microsoft.com/office/powerpoint/2010/main" val="303506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B008-7FC2-7848-B382-40FC7DE29EB1}"/>
              </a:ext>
            </a:extLst>
          </p:cNvPr>
          <p:cNvSpPr>
            <a:spLocks noGrp="1"/>
          </p:cNvSpPr>
          <p:nvPr>
            <p:ph type="title"/>
          </p:nvPr>
        </p:nvSpPr>
        <p:spPr/>
        <p:txBody>
          <a:bodyPr>
            <a:normAutofit/>
          </a:bodyPr>
          <a:lstStyle/>
          <a:p>
            <a:r>
              <a:rPr lang="en-US" b="1" i="0" dirty="0">
                <a:solidFill>
                  <a:srgbClr val="000000"/>
                </a:solidFill>
                <a:effectLst/>
                <a:latin typeface="Times New Roman" panose="02020603050405020304" pitchFamily="18" charset="0"/>
              </a:rPr>
              <a:t>Formation and </a:t>
            </a:r>
            <a:r>
              <a:rPr lang="en-US" b="1" dirty="0">
                <a:solidFill>
                  <a:srgbClr val="000000"/>
                </a:solidFill>
                <a:latin typeface="Times New Roman" panose="02020603050405020304" pitchFamily="18" charset="0"/>
              </a:rPr>
              <a:t>validity of the contract </a:t>
            </a:r>
            <a:endParaRPr lang="en-US" b="1" i="0" dirty="0">
              <a:solidFill>
                <a:srgbClr val="000000"/>
              </a:solidFill>
              <a:effectLst/>
              <a:latin typeface="Times New Roman" panose="02020603050405020304" pitchFamily="18" charset="0"/>
            </a:endParaRPr>
          </a:p>
        </p:txBody>
      </p:sp>
      <p:sp>
        <p:nvSpPr>
          <p:cNvPr id="3" name="Content Placeholder 2">
            <a:extLst>
              <a:ext uri="{FF2B5EF4-FFF2-40B4-BE49-F238E27FC236}">
                <a16:creationId xmlns:a16="http://schemas.microsoft.com/office/drawing/2014/main" id="{63F8D8D4-5412-524C-AF40-B16993ECEB69}"/>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1" i="0" dirty="0">
                <a:solidFill>
                  <a:srgbClr val="000000"/>
                </a:solidFill>
                <a:effectLst/>
                <a:latin typeface="Times New Roman" panose="02020603050405020304" pitchFamily="18" charset="0"/>
              </a:rPr>
              <a:t>Formation of the contract </a:t>
            </a:r>
            <a:r>
              <a:rPr lang="en-US" b="0" i="0" dirty="0">
                <a:solidFill>
                  <a:srgbClr val="000000"/>
                </a:solidFill>
                <a:effectLst/>
                <a:latin typeface="Times New Roman" panose="02020603050405020304" pitchFamily="18" charset="0"/>
              </a:rPr>
              <a:t>- the parties are free to decide on the contract and its clauses, as long as they respect the law, public order and good morals.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If the parties agree on the main elements of the contract, the contract will be valid, even if other elements will be determined later.</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The valid contract has the force of law between the parties. </a:t>
            </a:r>
            <a:r>
              <a:rPr lang="en-US" b="0" i="1" dirty="0">
                <a:solidFill>
                  <a:srgbClr val="000000"/>
                </a:solidFill>
                <a:effectLst/>
                <a:latin typeface="Times New Roman" panose="02020603050405020304" pitchFamily="18" charset="0"/>
              </a:rPr>
              <a:t>Pacta sunt </a:t>
            </a:r>
            <a:r>
              <a:rPr lang="en-US" b="0" i="1" dirty="0" err="1">
                <a:solidFill>
                  <a:srgbClr val="000000"/>
                </a:solidFill>
                <a:effectLst/>
                <a:latin typeface="Times New Roman" panose="02020603050405020304" pitchFamily="18" charset="0"/>
              </a:rPr>
              <a:t>servanda</a:t>
            </a:r>
            <a:endParaRPr lang="en-US" b="0" i="1" dirty="0">
              <a:solidFill>
                <a:srgbClr val="000000"/>
              </a:solidFill>
              <a:effectLst/>
              <a:latin typeface="Times New Roman" panose="02020603050405020304" pitchFamily="18" charset="0"/>
            </a:endParaRP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The contract will terminate under the conditions provided by the parties or under the law.</a:t>
            </a:r>
          </a:p>
          <a:p>
            <a:pPr marL="0" indent="0" algn="l">
              <a:buNone/>
            </a:pPr>
            <a:r>
              <a:rPr lang="en-US" b="1" i="0" dirty="0">
                <a:solidFill>
                  <a:srgbClr val="000000"/>
                </a:solidFill>
                <a:effectLst/>
                <a:latin typeface="Times New Roman" panose="02020603050405020304" pitchFamily="18" charset="0"/>
              </a:rPr>
              <a:t>Validity conditions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Capacity of the parties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The assent - Consent of the parties:  </a:t>
            </a:r>
            <a:r>
              <a:rPr lang="en-US" b="0" i="0" dirty="0">
                <a:solidFill>
                  <a:srgbClr val="000000"/>
                </a:solidFill>
                <a:effectLst/>
                <a:latin typeface="Times New Roman" panose="02020603050405020304" pitchFamily="18" charset="0"/>
              </a:rPr>
              <a:t>(must not be affected by vices)</a:t>
            </a:r>
          </a:p>
          <a:p>
            <a:r>
              <a:rPr lang="en-US" b="1" i="0" dirty="0">
                <a:solidFill>
                  <a:srgbClr val="000000"/>
                </a:solidFill>
                <a:effectLst/>
                <a:latin typeface="Times New Roman" panose="02020603050405020304" pitchFamily="18" charset="0"/>
              </a:rPr>
              <a:t>Object </a:t>
            </a:r>
            <a:r>
              <a:rPr lang="en-US" b="0" i="0" dirty="0">
                <a:solidFill>
                  <a:srgbClr val="000000"/>
                </a:solidFill>
                <a:effectLst/>
                <a:latin typeface="Times New Roman" panose="02020603050405020304" pitchFamily="18" charset="0"/>
              </a:rPr>
              <a:t>- to exist, to be determined or determinable and to be in the </a:t>
            </a:r>
            <a:r>
              <a:rPr lang="en-US" dirty="0">
                <a:solidFill>
                  <a:srgbClr val="000000"/>
                </a:solidFill>
                <a:latin typeface="Times New Roman" panose="02020603050405020304" pitchFamily="18" charset="0"/>
              </a:rPr>
              <a:t>civil circuit, </a:t>
            </a:r>
            <a:r>
              <a:rPr lang="en-US" b="0" i="0" dirty="0">
                <a:solidFill>
                  <a:srgbClr val="000000"/>
                </a:solidFill>
                <a:effectLst/>
                <a:latin typeface="Times New Roman" panose="02020603050405020304" pitchFamily="18" charset="0"/>
              </a:rPr>
              <a:t>possible, legal and moral</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Cause</a:t>
            </a:r>
            <a:r>
              <a:rPr lang="en-US" b="0" i="0" dirty="0">
                <a:solidFill>
                  <a:srgbClr val="000000"/>
                </a:solidFill>
                <a:effectLst/>
                <a:latin typeface="Times New Roman" panose="02020603050405020304" pitchFamily="18" charset="0"/>
              </a:rPr>
              <a:t> - must exist and be legal and moral.</a:t>
            </a:r>
          </a:p>
        </p:txBody>
      </p:sp>
    </p:spTree>
    <p:extLst>
      <p:ext uri="{BB962C8B-B14F-4D97-AF65-F5344CB8AC3E}">
        <p14:creationId xmlns:p14="http://schemas.microsoft.com/office/powerpoint/2010/main" val="375919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DF1D-8ED7-1749-957A-CD8C77C4F707}"/>
              </a:ext>
            </a:extLst>
          </p:cNvPr>
          <p:cNvSpPr>
            <a:spLocks noGrp="1"/>
          </p:cNvSpPr>
          <p:nvPr>
            <p:ph type="title"/>
          </p:nvPr>
        </p:nvSpPr>
        <p:spPr/>
        <p:txBody>
          <a:bodyPr/>
          <a:lstStyle/>
          <a:p>
            <a:r>
              <a:rPr lang="en-US" dirty="0"/>
              <a:t>Vices </a:t>
            </a:r>
            <a:r>
              <a:rPr lang="en-US" dirty="0" err="1"/>
              <a:t>oF</a:t>
            </a:r>
            <a:r>
              <a:rPr lang="en-US" dirty="0"/>
              <a:t> </a:t>
            </a:r>
            <a:r>
              <a:rPr lang="en-US" dirty="0" err="1"/>
              <a:t>ConSENT</a:t>
            </a:r>
            <a:r>
              <a:rPr lang="en-US" dirty="0"/>
              <a:t> – relative Nullity</a:t>
            </a:r>
          </a:p>
        </p:txBody>
      </p:sp>
      <p:sp>
        <p:nvSpPr>
          <p:cNvPr id="3" name="Content Placeholder 2">
            <a:extLst>
              <a:ext uri="{FF2B5EF4-FFF2-40B4-BE49-F238E27FC236}">
                <a16:creationId xmlns:a16="http://schemas.microsoft.com/office/drawing/2014/main" id="{1D2714CA-AB8C-394B-865C-F4D66955468F}"/>
              </a:ext>
            </a:extLst>
          </p:cNvPr>
          <p:cNvSpPr>
            <a:spLocks noGrp="1"/>
          </p:cNvSpPr>
          <p:nvPr>
            <p:ph idx="1"/>
          </p:nvPr>
        </p:nvSpPr>
        <p:spPr>
          <a:xfrm>
            <a:off x="725864" y="1970202"/>
            <a:ext cx="10693249" cy="4212884"/>
          </a:xfrm>
        </p:spPr>
        <p:txBody>
          <a:bodyPr>
            <a:normAutofit fontScale="70000" lnSpcReduction="20000"/>
          </a:bodyPr>
          <a:lstStyle/>
          <a:p>
            <a:pPr algn="l">
              <a:buFont typeface="Arial" panose="020B0604020202020204" pitchFamily="34" charset="0"/>
              <a:buChar char="•"/>
            </a:pPr>
            <a:r>
              <a:rPr lang="en-US" b="1" i="0" dirty="0">
                <a:solidFill>
                  <a:srgbClr val="000000"/>
                </a:solidFill>
                <a:effectLst/>
                <a:latin typeface="Times New Roman" panose="02020603050405020304" pitchFamily="18" charset="0"/>
              </a:rPr>
              <a:t>Error</a:t>
            </a:r>
            <a:r>
              <a:rPr lang="en-US" b="0" i="0" dirty="0">
                <a:solidFill>
                  <a:srgbClr val="000000"/>
                </a:solidFill>
                <a:effectLst/>
                <a:latin typeface="Times New Roman" panose="02020603050405020304" pitchFamily="18" charset="0"/>
              </a:rPr>
              <a:t> - false representation of the reality at the moment of concluding the legal act. The error can be:</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Essential</a:t>
            </a:r>
            <a:r>
              <a:rPr lang="en-US" b="0" i="0" dirty="0">
                <a:solidFill>
                  <a:srgbClr val="000000"/>
                </a:solidFill>
                <a:effectLst/>
                <a:latin typeface="Times New Roman" panose="02020603050405020304" pitchFamily="18" charset="0"/>
              </a:rPr>
              <a:t> - when it comes to the nature of the contract, the object of the contract, the qualities of the object of the contract or the qualities of the person with whom the contract is concluded, for contracts </a:t>
            </a:r>
            <a:r>
              <a:rPr lang="en-US" b="0" i="1" dirty="0" err="1">
                <a:solidFill>
                  <a:srgbClr val="000000"/>
                </a:solidFill>
                <a:effectLst/>
                <a:latin typeface="Times New Roman" panose="02020603050405020304" pitchFamily="18" charset="0"/>
              </a:rPr>
              <a:t>intuitu</a:t>
            </a:r>
            <a:r>
              <a:rPr lang="en-US" b="0" i="1" dirty="0">
                <a:solidFill>
                  <a:srgbClr val="000000"/>
                </a:solidFill>
                <a:effectLst/>
                <a:latin typeface="Times New Roman" panose="02020603050405020304" pitchFamily="18" charset="0"/>
              </a:rPr>
              <a:t> personae</a:t>
            </a:r>
            <a:r>
              <a:rPr lang="en-US" b="0" i="0" dirty="0">
                <a:solidFill>
                  <a:srgbClr val="000000"/>
                </a:solidFill>
                <a:effectLst/>
                <a:latin typeface="Times New Roman" panose="02020603050405020304" pitchFamily="18" charset="0"/>
              </a:rPr>
              <a:t> . The essential error is sanctioned with relative nullity</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Non-essential </a:t>
            </a:r>
            <a:r>
              <a:rPr lang="en-US" b="0" i="0" dirty="0">
                <a:solidFill>
                  <a:srgbClr val="000000"/>
                </a:solidFill>
                <a:effectLst/>
                <a:latin typeface="Times New Roman" panose="02020603050405020304" pitchFamily="18" charset="0"/>
              </a:rPr>
              <a:t>- when it comes to other elements of the contract. As a rule, it is not sanctioned with nullity.</a:t>
            </a:r>
          </a:p>
          <a:p>
            <a:pPr marL="742950" lvl="1" indent="-285750" algn="l">
              <a:buFont typeface="Arial" panose="020B0604020202020204" pitchFamily="34" charset="0"/>
              <a:buChar char="•"/>
            </a:pPr>
            <a:r>
              <a:rPr lang="en-US" i="1" dirty="0">
                <a:solidFill>
                  <a:srgbClr val="000000"/>
                </a:solidFill>
                <a:latin typeface="Times New Roman" panose="02020603050405020304" pitchFamily="18" charset="0"/>
              </a:rPr>
              <a:t>Error in </a:t>
            </a:r>
            <a:r>
              <a:rPr lang="en-US" i="1" dirty="0" err="1">
                <a:solidFill>
                  <a:srgbClr val="000000"/>
                </a:solidFill>
                <a:latin typeface="Times New Roman" panose="02020603050405020304" pitchFamily="18" charset="0"/>
              </a:rPr>
              <a:t>negotium</a:t>
            </a:r>
            <a:r>
              <a:rPr lang="en-US" i="1" dirty="0">
                <a:solidFill>
                  <a:srgbClr val="000000"/>
                </a:solidFill>
                <a:latin typeface="Times New Roman" panose="02020603050405020304" pitchFamily="18" charset="0"/>
              </a:rPr>
              <a:t> – the nature of the contract / </a:t>
            </a:r>
            <a:r>
              <a:rPr lang="en-US" b="0" i="1" dirty="0">
                <a:solidFill>
                  <a:srgbClr val="000000"/>
                </a:solidFill>
                <a:effectLst/>
                <a:latin typeface="Times New Roman" panose="02020603050405020304" pitchFamily="18" charset="0"/>
              </a:rPr>
              <a:t>Error in corpore – the object of the contract</a:t>
            </a:r>
          </a:p>
          <a:p>
            <a:pPr marL="742950" lvl="1" indent="-285750" algn="l">
              <a:buFont typeface="Arial" panose="020B0604020202020204" pitchFamily="34" charset="0"/>
              <a:buChar char="•"/>
            </a:pPr>
            <a:r>
              <a:rPr lang="en-US" b="0" i="1" dirty="0">
                <a:solidFill>
                  <a:srgbClr val="000000"/>
                </a:solidFill>
                <a:effectLst/>
                <a:latin typeface="Times New Roman" panose="02020603050405020304" pitchFamily="18" charset="0"/>
              </a:rPr>
              <a:t>Error in </a:t>
            </a:r>
            <a:r>
              <a:rPr lang="en-US" b="0" i="1" dirty="0" err="1">
                <a:solidFill>
                  <a:srgbClr val="000000"/>
                </a:solidFill>
                <a:effectLst/>
                <a:latin typeface="Times New Roman" panose="02020603050405020304" pitchFamily="18" charset="0"/>
              </a:rPr>
              <a:t>substantium</a:t>
            </a:r>
            <a:r>
              <a:rPr lang="en-US" b="0" i="1" dirty="0">
                <a:solidFill>
                  <a:srgbClr val="000000"/>
                </a:solidFill>
                <a:effectLst/>
                <a:latin typeface="Times New Roman" panose="02020603050405020304" pitchFamily="18" charset="0"/>
              </a:rPr>
              <a:t> – the qualities of the contract / Error in </a:t>
            </a:r>
            <a:r>
              <a:rPr lang="en-US" b="0" i="1" dirty="0" err="1">
                <a:solidFill>
                  <a:srgbClr val="000000"/>
                </a:solidFill>
                <a:effectLst/>
                <a:latin typeface="Times New Roman" panose="02020603050405020304" pitchFamily="18" charset="0"/>
              </a:rPr>
              <a:t>personam</a:t>
            </a:r>
            <a:r>
              <a:rPr lang="en-US" b="0" i="1" dirty="0">
                <a:solidFill>
                  <a:srgbClr val="000000"/>
                </a:solidFill>
                <a:effectLst/>
                <a:latin typeface="Times New Roman" panose="02020603050405020304" pitchFamily="18" charset="0"/>
              </a:rPr>
              <a:t> – intuit personae contracts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The deceit (misrepresentation)</a:t>
            </a:r>
            <a:r>
              <a:rPr lang="en-US" b="0" i="0" dirty="0">
                <a:solidFill>
                  <a:srgbClr val="000000"/>
                </a:solidFill>
                <a:effectLst/>
                <a:latin typeface="Times New Roman" panose="02020603050405020304" pitchFamily="18" charset="0"/>
              </a:rPr>
              <a:t>- misleading a person, by cunning means, to conclude a certain legal act. The deceit has two elements: a subjective element (intent to mislead) and a material element (the technique/activities used to mislead).</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The duress (violence) </a:t>
            </a:r>
            <a:r>
              <a:rPr lang="en-US" b="0" i="0" dirty="0">
                <a:solidFill>
                  <a:srgbClr val="000000"/>
                </a:solidFill>
                <a:effectLst/>
                <a:latin typeface="Times New Roman" panose="02020603050405020304" pitchFamily="18" charset="0"/>
              </a:rPr>
              <a:t>- the threat of a person with an evil likely to produce, without right, a fear that determines him to conclude a legal act, which otherwise would not have concluded. Violence has an objective element (the threat of evil) and a subjective element (the state of fear instilled in the person).</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The threat of the exercise of a legitimate right does not constitute violence.</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The abuse of circumstances </a:t>
            </a:r>
            <a:r>
              <a:rPr lang="en-US" b="0" i="0" dirty="0">
                <a:solidFill>
                  <a:srgbClr val="000000"/>
                </a:solidFill>
                <a:effectLst/>
                <a:latin typeface="Times New Roman" panose="02020603050405020304" pitchFamily="18" charset="0"/>
              </a:rPr>
              <a:t>(lesion) - one of the parties, taking advantage of the state of need, lack of experience or lack of knowledge of the other party, stipulates in his favor or that of another person a benefit of a considerably higher value, at the date of concluding the contract, than the real value. The injury is assessed according to the nature and purpose of the contract.</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The injured party may choose between canceling the contract or reducing its obligations with the amount of damages to which it would be entitled.</a:t>
            </a:r>
          </a:p>
        </p:txBody>
      </p:sp>
    </p:spTree>
    <p:extLst>
      <p:ext uri="{BB962C8B-B14F-4D97-AF65-F5344CB8AC3E}">
        <p14:creationId xmlns:p14="http://schemas.microsoft.com/office/powerpoint/2010/main" val="354876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84F0-8A8F-9240-9562-786655544127}"/>
              </a:ext>
            </a:extLst>
          </p:cNvPr>
          <p:cNvSpPr>
            <a:spLocks noGrp="1"/>
          </p:cNvSpPr>
          <p:nvPr>
            <p:ph type="title"/>
          </p:nvPr>
        </p:nvSpPr>
        <p:spPr/>
        <p:txBody>
          <a:bodyPr/>
          <a:lstStyle/>
          <a:p>
            <a:pPr algn="l"/>
            <a:r>
              <a:rPr lang="ro-RO" b="1" i="0" dirty="0" err="1">
                <a:solidFill>
                  <a:srgbClr val="000000"/>
                </a:solidFill>
                <a:effectLst/>
                <a:latin typeface="Times New Roman" panose="02020603050405020304" pitchFamily="18" charset="0"/>
              </a:rPr>
              <a:t>Conclusion</a:t>
            </a:r>
            <a:r>
              <a:rPr lang="ro-RO" b="1" i="0" dirty="0">
                <a:solidFill>
                  <a:srgbClr val="000000"/>
                </a:solidFill>
                <a:effectLst/>
                <a:latin typeface="Times New Roman" panose="02020603050405020304" pitchFamily="18" charset="0"/>
              </a:rPr>
              <a:t> of </a:t>
            </a:r>
            <a:r>
              <a:rPr lang="ro-RO" b="1" i="0" dirty="0" err="1">
                <a:solidFill>
                  <a:srgbClr val="000000"/>
                </a:solidFill>
                <a:effectLst/>
                <a:latin typeface="Times New Roman" panose="02020603050405020304" pitchFamily="18" charset="0"/>
              </a:rPr>
              <a:t>the</a:t>
            </a:r>
            <a:r>
              <a:rPr lang="ro-RO" b="1" i="0" dirty="0">
                <a:solidFill>
                  <a:srgbClr val="000000"/>
                </a:solidFill>
                <a:effectLst/>
                <a:latin typeface="Times New Roman" panose="02020603050405020304" pitchFamily="18" charset="0"/>
              </a:rPr>
              <a:t> contract</a:t>
            </a:r>
          </a:p>
        </p:txBody>
      </p:sp>
      <p:sp>
        <p:nvSpPr>
          <p:cNvPr id="3" name="Content Placeholder 2">
            <a:extLst>
              <a:ext uri="{FF2B5EF4-FFF2-40B4-BE49-F238E27FC236}">
                <a16:creationId xmlns:a16="http://schemas.microsoft.com/office/drawing/2014/main" id="{8F98FC67-6400-AA4D-8EFA-A3674ABCF47F}"/>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The contract can be concluded by:</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Negotiation</a:t>
            </a:r>
            <a:r>
              <a:rPr lang="en-US" b="0" i="0" dirty="0">
                <a:solidFill>
                  <a:srgbClr val="000000"/>
                </a:solidFill>
                <a:effectLst/>
                <a:latin typeface="Times New Roman" panose="02020603050405020304" pitchFamily="18" charset="0"/>
              </a:rPr>
              <a:t>: in this case, both parties have an obligation of good faith in the negotiations and must commit themselves in order to conclude the contract</a:t>
            </a:r>
          </a:p>
          <a:p>
            <a:pPr marL="742950" lvl="1" indent="-285750" algn="l">
              <a:buFont typeface="Arial" panose="020B0604020202020204" pitchFamily="34" charset="0"/>
              <a:buChar char="•"/>
            </a:pPr>
            <a:r>
              <a:rPr lang="en-US" b="1" i="0" dirty="0">
                <a:solidFill>
                  <a:srgbClr val="000000"/>
                </a:solidFill>
                <a:effectLst/>
                <a:latin typeface="Times New Roman" panose="02020603050405020304" pitchFamily="18" charset="0"/>
              </a:rPr>
              <a:t>By accepting the offer</a:t>
            </a:r>
            <a:r>
              <a:rPr lang="en-US" b="0" i="0" dirty="0">
                <a:solidFill>
                  <a:srgbClr val="000000"/>
                </a:solidFill>
                <a:effectLst/>
                <a:latin typeface="Times New Roman" panose="02020603050405020304" pitchFamily="18" charset="0"/>
              </a:rPr>
              <a:t>: in this case one of the parties formulates the offer (which must comply with the conditions of validity of the legal act and be firm, complete and issued in the form required by law to conclude the contract), and the other party must accept the offer (acceptance must be pure and simple, serious, not late; if the acceptance changes the terms of the offer, it is worth the counter-offer).</a:t>
            </a:r>
          </a:p>
          <a:p>
            <a:pPr marL="1143000" lvl="2"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The offer can be made:</a:t>
            </a:r>
          </a:p>
          <a:p>
            <a:pPr marL="1600200" lvl="3"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With term, in which case the acceptance must occur before the expiration of the term</a:t>
            </a:r>
          </a:p>
          <a:p>
            <a:pPr marL="1600200" lvl="3" indent="-228600" algn="l">
              <a:buFont typeface="Arial" panose="020B0604020202020204" pitchFamily="34" charset="0"/>
              <a:buChar char="•"/>
            </a:pPr>
            <a:r>
              <a:rPr lang="en-US" b="0" i="0" dirty="0">
                <a:solidFill>
                  <a:srgbClr val="000000"/>
                </a:solidFill>
                <a:effectLst/>
                <a:latin typeface="Times New Roman" panose="02020603050405020304" pitchFamily="18" charset="0"/>
              </a:rPr>
              <a:t>No deadline, in which case the acceptance must be made within a reasonable time</a:t>
            </a:r>
          </a:p>
        </p:txBody>
      </p:sp>
    </p:spTree>
    <p:extLst>
      <p:ext uri="{BB962C8B-B14F-4D97-AF65-F5344CB8AC3E}">
        <p14:creationId xmlns:p14="http://schemas.microsoft.com/office/powerpoint/2010/main" val="333159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1E23-F493-4682-9B7F-A74EB3980020}"/>
              </a:ext>
            </a:extLst>
          </p:cNvPr>
          <p:cNvSpPr>
            <a:spLocks noGrp="1"/>
          </p:cNvSpPr>
          <p:nvPr>
            <p:ph type="title"/>
          </p:nvPr>
        </p:nvSpPr>
        <p:spPr/>
        <p:txBody>
          <a:bodyPr/>
          <a:lstStyle/>
          <a:p>
            <a:r>
              <a:rPr lang="en-US" dirty="0"/>
              <a:t>Negotiation</a:t>
            </a:r>
          </a:p>
        </p:txBody>
      </p:sp>
      <p:pic>
        <p:nvPicPr>
          <p:cNvPr id="4" name="Picture 4" descr="Picture 4">
            <a:extLst>
              <a:ext uri="{FF2B5EF4-FFF2-40B4-BE49-F238E27FC236}">
                <a16:creationId xmlns:a16="http://schemas.microsoft.com/office/drawing/2014/main" id="{0E9D7ABA-D7C4-4DE3-9377-33430450C1D1}"/>
              </a:ext>
            </a:extLst>
          </p:cNvPr>
          <p:cNvPicPr>
            <a:picLocks noGrp="1" noChangeAspect="1"/>
          </p:cNvPicPr>
          <p:nvPr>
            <p:ph idx="1"/>
          </p:nvPr>
        </p:nvPicPr>
        <p:blipFill>
          <a:blip r:embed="rId2"/>
          <a:stretch>
            <a:fillRect/>
          </a:stretch>
        </p:blipFill>
        <p:spPr>
          <a:xfrm>
            <a:off x="1451579" y="1950137"/>
            <a:ext cx="8239026" cy="3449638"/>
          </a:xfrm>
          <a:prstGeom prst="rect">
            <a:avLst/>
          </a:prstGeom>
          <a:ln w="12700">
            <a:miter lim="400000"/>
          </a:ln>
        </p:spPr>
      </p:pic>
    </p:spTree>
    <p:extLst>
      <p:ext uri="{BB962C8B-B14F-4D97-AF65-F5344CB8AC3E}">
        <p14:creationId xmlns:p14="http://schemas.microsoft.com/office/powerpoint/2010/main" val="30051216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11557</TotalTime>
  <Words>4585</Words>
  <Application>Microsoft Office PowerPoint</Application>
  <PresentationFormat>Widescreen</PresentationFormat>
  <Paragraphs>257</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EPJEA I+ ITC Franklin Gothic Std</vt:lpstr>
      <vt:lpstr>Gill Sans</vt:lpstr>
      <vt:lpstr>Gill Sans MT</vt:lpstr>
      <vt:lpstr>Lucida Sans</vt:lpstr>
      <vt:lpstr>Times New Roman</vt:lpstr>
      <vt:lpstr>Wingdings</vt:lpstr>
      <vt:lpstr>Gallery</vt:lpstr>
      <vt:lpstr>The legal act </vt:lpstr>
      <vt:lpstr>Contracts - definitions and classifications</vt:lpstr>
      <vt:lpstr>Classification of contracts</vt:lpstr>
      <vt:lpstr>Classification of contracts</vt:lpstr>
      <vt:lpstr>Classification of contracts</vt:lpstr>
      <vt:lpstr>Formation and validity of the contract </vt:lpstr>
      <vt:lpstr>Vices oF ConSENT – relative Nullity</vt:lpstr>
      <vt:lpstr>Conclusion of the contract</vt:lpstr>
      <vt:lpstr>Negotiation</vt:lpstr>
      <vt:lpstr>The OFFER</vt:lpstr>
      <vt:lpstr>Validity conditions </vt:lpstr>
      <vt:lpstr>The acceptance of the offer</vt:lpstr>
      <vt:lpstr>CONSENT - SILence</vt:lpstr>
      <vt:lpstr>Does silence have any juridical value?  </vt:lpstr>
      <vt:lpstr>The Counter offer</vt:lpstr>
      <vt:lpstr>Importance of Moment and place</vt:lpstr>
      <vt:lpstr>The moment and place of concluding the contracts</vt:lpstr>
      <vt:lpstr>Absent parties – Mail and other electronic ways</vt:lpstr>
      <vt:lpstr>REVOCATION AND WITHDRAW OF THE OFFER </vt:lpstr>
      <vt:lpstr>PowerPoint Presentation</vt:lpstr>
      <vt:lpstr>NEGOTIATION</vt:lpstr>
      <vt:lpstr>PowerPoint Presentation</vt:lpstr>
      <vt:lpstr>PowerPoint Presentation</vt:lpstr>
      <vt:lpstr>PowerPoint Presentation</vt:lpstr>
      <vt:lpstr>The effects of the contract between the parties</vt:lpstr>
      <vt:lpstr>The effects of the contract towards third parties</vt:lpstr>
      <vt:lpstr>INTERNATIONAL SALE</vt:lpstr>
      <vt:lpstr>UN Convention on Contracts for the International Sale of Goods (CISG)</vt:lpstr>
      <vt:lpstr>CISG</vt:lpstr>
      <vt:lpstr>PowerPoint Presentation</vt:lpstr>
      <vt:lpstr>PowerPoint Presentation</vt:lpstr>
      <vt:lpstr>Case LAw</vt:lpstr>
      <vt:lpstr>FORMATION OF THE CONTRACT  - CSIG  </vt:lpstr>
      <vt:lpstr>FORMATION OF THE CONTRACT  - CSIG</vt:lpstr>
      <vt:lpstr>Q</vt:lpstr>
      <vt:lpstr>Obligations of the Seller   </vt:lpstr>
      <vt:lpstr>Obligations of the buyer</vt:lpstr>
      <vt:lpstr>Passing of the risk under the International Sale of Goods Convention</vt:lpstr>
      <vt:lpstr>Termination of the contract</vt:lpstr>
      <vt:lpstr>Specific effects of synallagmatic contracts</vt:lpstr>
      <vt:lpstr>Nullity of legal 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Actul juridic</dc:title>
  <dc:creator>andreea stanciulescu</dc:creator>
  <cp:lastModifiedBy>Andreea S.</cp:lastModifiedBy>
  <cp:revision>12</cp:revision>
  <dcterms:created xsi:type="dcterms:W3CDTF">2021-10-20T17:38:08Z</dcterms:created>
  <dcterms:modified xsi:type="dcterms:W3CDTF">2025-03-25T20:16:02Z</dcterms:modified>
</cp:coreProperties>
</file>