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80" r:id="rId4"/>
    <p:sldId id="282" r:id="rId5"/>
    <p:sldId id="309" r:id="rId6"/>
    <p:sldId id="310" r:id="rId7"/>
    <p:sldId id="316" r:id="rId8"/>
    <p:sldId id="311" r:id="rId9"/>
    <p:sldId id="312" r:id="rId10"/>
    <p:sldId id="313" r:id="rId11"/>
    <p:sldId id="314" r:id="rId12"/>
    <p:sldId id="315" r:id="rId13"/>
    <p:sldId id="257" r:id="rId14"/>
    <p:sldId id="304" r:id="rId15"/>
    <p:sldId id="258" r:id="rId16"/>
    <p:sldId id="260" r:id="rId17"/>
    <p:sldId id="261" r:id="rId18"/>
    <p:sldId id="262" r:id="rId19"/>
    <p:sldId id="263" r:id="rId20"/>
    <p:sldId id="264" r:id="rId21"/>
    <p:sldId id="265" r:id="rId22"/>
    <p:sldId id="266" r:id="rId23"/>
    <p:sldId id="306" r:id="rId24"/>
    <p:sldId id="269" r:id="rId25"/>
    <p:sldId id="267" r:id="rId26"/>
    <p:sldId id="268" r:id="rId27"/>
    <p:sldId id="270" r:id="rId28"/>
    <p:sldId id="271" r:id="rId29"/>
    <p:sldId id="272" r:id="rId30"/>
    <p:sldId id="273" r:id="rId31"/>
    <p:sldId id="274" r:id="rId32"/>
    <p:sldId id="275" r:id="rId33"/>
    <p:sldId id="308" r:id="rId34"/>
    <p:sldId id="276" r:id="rId35"/>
    <p:sldId id="27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006"/>
  </p:normalViewPr>
  <p:slideViewPr>
    <p:cSldViewPr snapToGrid="0" snapToObjects="1">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a:pPr/>
              <a:t>3/14/2025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3/14/2025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3/14/2025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3/14/2025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a:pPr/>
              <a:t>3/14/2025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01B1-3BFC-EB47-9313-BE3EFDBAA54B}"/>
              </a:ext>
            </a:extLst>
          </p:cNvPr>
          <p:cNvSpPr>
            <a:spLocks noGrp="1"/>
          </p:cNvSpPr>
          <p:nvPr>
            <p:ph type="ctrTitle"/>
          </p:nvPr>
        </p:nvSpPr>
        <p:spPr/>
        <p:txBody>
          <a:bodyPr/>
          <a:lstStyle/>
          <a:p>
            <a:r>
              <a:rPr lang="en-US" sz="1800" dirty="0">
                <a:effectLst/>
                <a:latin typeface="Times New Roman" panose="02020603050405020304" pitchFamily="18" charset="0"/>
                <a:ea typeface="Arial Unicode MS"/>
              </a:rPr>
              <a:t>Legal relation. Goods. Rights and obligations. Natural and legal persons as subjects of business relations</a:t>
            </a:r>
            <a:endParaRPr lang="en-US" dirty="0"/>
          </a:p>
        </p:txBody>
      </p:sp>
      <p:sp>
        <p:nvSpPr>
          <p:cNvPr id="3" name="Subtitle 2">
            <a:extLst>
              <a:ext uri="{FF2B5EF4-FFF2-40B4-BE49-F238E27FC236}">
                <a16:creationId xmlns:a16="http://schemas.microsoft.com/office/drawing/2014/main" id="{5EC7BED9-C255-DB4F-8446-F48CB4D76A38}"/>
              </a:ext>
            </a:extLst>
          </p:cNvPr>
          <p:cNvSpPr>
            <a:spLocks noGrp="1"/>
          </p:cNvSpPr>
          <p:nvPr>
            <p:ph type="subTitle" idx="1"/>
          </p:nvPr>
        </p:nvSpPr>
        <p:spPr/>
        <p:txBody>
          <a:bodyPr/>
          <a:lstStyle/>
          <a:p>
            <a:r>
              <a:rPr lang="en-US" dirty="0"/>
              <a:t>Business law</a:t>
            </a:r>
          </a:p>
        </p:txBody>
      </p:sp>
    </p:spTree>
    <p:extLst>
      <p:ext uri="{BB962C8B-B14F-4D97-AF65-F5344CB8AC3E}">
        <p14:creationId xmlns:p14="http://schemas.microsoft.com/office/powerpoint/2010/main" val="3174022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ED50-BBFE-AA42-9DAA-583CD1AD03C8}"/>
              </a:ext>
            </a:extLst>
          </p:cNvPr>
          <p:cNvSpPr>
            <a:spLocks noGrp="1"/>
          </p:cNvSpPr>
          <p:nvPr>
            <p:ph type="title"/>
          </p:nvPr>
        </p:nvSpPr>
        <p:spPr/>
        <p:txBody>
          <a:bodyPr/>
          <a:lstStyle/>
          <a:p>
            <a:pPr algn="l"/>
            <a:r>
              <a:rPr lang="ro-RO" b="1" i="0" dirty="0" err="1">
                <a:solidFill>
                  <a:srgbClr val="000000"/>
                </a:solidFill>
                <a:effectLst/>
                <a:latin typeface="Times New Roman" panose="02020603050405020304" pitchFamily="18" charset="0"/>
              </a:rPr>
              <a:t>Classification</a:t>
            </a:r>
            <a:r>
              <a:rPr lang="ro-RO" b="1" i="0" dirty="0">
                <a:solidFill>
                  <a:srgbClr val="000000"/>
                </a:solidFill>
                <a:effectLst/>
                <a:latin typeface="Times New Roman" panose="02020603050405020304" pitchFamily="18" charset="0"/>
              </a:rPr>
              <a:t> of </a:t>
            </a:r>
            <a:r>
              <a:rPr lang="ro-RO" b="1" i="0" dirty="0" err="1">
                <a:solidFill>
                  <a:srgbClr val="000000"/>
                </a:solidFill>
                <a:effectLst/>
                <a:latin typeface="Times New Roman" panose="02020603050405020304" pitchFamily="18" charset="0"/>
              </a:rPr>
              <a:t>contracts</a:t>
            </a:r>
            <a:endParaRPr lang="ro-RO" b="1" i="0" dirty="0">
              <a:solidFill>
                <a:srgbClr val="000000"/>
              </a:solidFill>
              <a:effectLst/>
              <a:latin typeface="Times New Roman" panose="02020603050405020304" pitchFamily="18" charset="0"/>
            </a:endParaRPr>
          </a:p>
        </p:txBody>
      </p:sp>
      <p:sp>
        <p:nvSpPr>
          <p:cNvPr id="3" name="Content Placeholder 2">
            <a:extLst>
              <a:ext uri="{FF2B5EF4-FFF2-40B4-BE49-F238E27FC236}">
                <a16:creationId xmlns:a16="http://schemas.microsoft.com/office/drawing/2014/main" id="{A99B5328-1C7F-DC4F-9D68-2E1E20C9C828}"/>
              </a:ext>
            </a:extLst>
          </p:cNvPr>
          <p:cNvSpPr>
            <a:spLocks noGrp="1"/>
          </p:cNvSpPr>
          <p:nvPr>
            <p:ph idx="1"/>
          </p:nvPr>
        </p:nvSpPr>
        <p:spPr/>
        <p:txBody>
          <a:bodyPr>
            <a:normAutofit fontScale="92500" lnSpcReduction="20000"/>
          </a:bodyPr>
          <a:lstStyle/>
          <a:p>
            <a:pPr marL="0" indent="0" algn="l">
              <a:buNone/>
            </a:pPr>
            <a:r>
              <a:rPr lang="en-US" dirty="0">
                <a:solidFill>
                  <a:srgbClr val="000000"/>
                </a:solidFill>
                <a:latin typeface="Times New Roman" panose="02020603050405020304" pitchFamily="18" charset="0"/>
              </a:rPr>
              <a:t>2. </a:t>
            </a:r>
            <a:r>
              <a:rPr lang="en-US" b="0" i="0" dirty="0">
                <a:solidFill>
                  <a:srgbClr val="000000"/>
                </a:solidFill>
                <a:effectLst/>
                <a:latin typeface="Times New Roman" panose="02020603050405020304" pitchFamily="18" charset="0"/>
              </a:rPr>
              <a:t> Depending on the purpose pursued by the parties:</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Onerous title - </a:t>
            </a:r>
            <a:r>
              <a:rPr lang="en-US" b="1" i="0" dirty="0">
                <a:solidFill>
                  <a:srgbClr val="000000"/>
                </a:solidFill>
                <a:effectLst/>
                <a:latin typeface="Times New Roman" panose="02020603050405020304" pitchFamily="18" charset="0"/>
              </a:rPr>
              <a:t>both parties </a:t>
            </a:r>
            <a:r>
              <a:rPr lang="en-US" b="0" i="0" dirty="0">
                <a:solidFill>
                  <a:srgbClr val="000000"/>
                </a:solidFill>
                <a:effectLst/>
                <a:latin typeface="Times New Roman" panose="02020603050405020304" pitchFamily="18" charset="0"/>
              </a:rPr>
              <a:t>pursue an economic gain</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Commutative - the parties know the extent of the rights and obligations at the time of concluding the contract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sale-purchase)</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Aleatory - the parties do not know the extent of the rights and obligations at the time of concluding the contract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games and bets, insurance ...) </a:t>
            </a:r>
            <a:r>
              <a:rPr lang="en-US" b="0" i="1" dirty="0" err="1">
                <a:solidFill>
                  <a:srgbClr val="000000"/>
                </a:solidFill>
                <a:effectLst/>
                <a:latin typeface="Times New Roman" panose="02020603050405020304" pitchFamily="18" charset="0"/>
              </a:rPr>
              <a:t>alea</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lat</a:t>
            </a:r>
            <a:r>
              <a:rPr lang="en-US" b="0" i="0" dirty="0">
                <a:solidFill>
                  <a:srgbClr val="000000"/>
                </a:solidFill>
                <a:effectLst/>
                <a:latin typeface="Times New Roman" panose="02020603050405020304" pitchFamily="18" charset="0"/>
              </a:rPr>
              <a:t>)</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Gratuitous title - one person pursues an economic goal</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Grants - one party diminishes its patrimony and the other party does not give  anything in return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donation)</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Acts of benevolence - the party assuming the obligation does not receive anything in return but does not diminish his patrimony while executing it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mandate)</a:t>
            </a:r>
          </a:p>
        </p:txBody>
      </p:sp>
    </p:spTree>
    <p:extLst>
      <p:ext uri="{BB962C8B-B14F-4D97-AF65-F5344CB8AC3E}">
        <p14:creationId xmlns:p14="http://schemas.microsoft.com/office/powerpoint/2010/main" val="3294960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9ABA-C53C-B04C-8E69-24AF714018A1}"/>
              </a:ext>
            </a:extLst>
          </p:cNvPr>
          <p:cNvSpPr>
            <a:spLocks noGrp="1"/>
          </p:cNvSpPr>
          <p:nvPr>
            <p:ph type="title"/>
          </p:nvPr>
        </p:nvSpPr>
        <p:spPr/>
        <p:txBody>
          <a:bodyPr/>
          <a:lstStyle/>
          <a:p>
            <a:pPr algn="l"/>
            <a:r>
              <a:rPr lang="ro-RO" b="1" i="0" dirty="0" err="1">
                <a:solidFill>
                  <a:srgbClr val="000000"/>
                </a:solidFill>
                <a:effectLst/>
                <a:latin typeface="Times New Roman" panose="02020603050405020304" pitchFamily="18" charset="0"/>
              </a:rPr>
              <a:t>Classification</a:t>
            </a:r>
            <a:r>
              <a:rPr lang="ro-RO" b="1" i="0" dirty="0">
                <a:solidFill>
                  <a:srgbClr val="000000"/>
                </a:solidFill>
                <a:effectLst/>
                <a:latin typeface="Times New Roman" panose="02020603050405020304" pitchFamily="18" charset="0"/>
              </a:rPr>
              <a:t> of </a:t>
            </a:r>
            <a:r>
              <a:rPr lang="ro-RO" b="1" i="0" dirty="0" err="1">
                <a:solidFill>
                  <a:srgbClr val="000000"/>
                </a:solidFill>
                <a:effectLst/>
                <a:latin typeface="Times New Roman" panose="02020603050405020304" pitchFamily="18" charset="0"/>
              </a:rPr>
              <a:t>contracts</a:t>
            </a:r>
            <a:endParaRPr lang="ro-RO" b="1" i="0" dirty="0">
              <a:solidFill>
                <a:srgbClr val="000000"/>
              </a:solidFill>
              <a:effectLst/>
              <a:latin typeface="Times New Roman" panose="02020603050405020304" pitchFamily="18" charset="0"/>
            </a:endParaRPr>
          </a:p>
        </p:txBody>
      </p:sp>
      <p:sp>
        <p:nvSpPr>
          <p:cNvPr id="3" name="Content Placeholder 2">
            <a:extLst>
              <a:ext uri="{FF2B5EF4-FFF2-40B4-BE49-F238E27FC236}">
                <a16:creationId xmlns:a16="http://schemas.microsoft.com/office/drawing/2014/main" id="{35670F2A-C0EF-4244-8AFB-08D1FFE4A5DF}"/>
              </a:ext>
            </a:extLst>
          </p:cNvPr>
          <p:cNvSpPr>
            <a:spLocks noGrp="1"/>
          </p:cNvSpPr>
          <p:nvPr>
            <p:ph idx="1"/>
          </p:nvPr>
        </p:nvSpPr>
        <p:spPr/>
        <p:txBody>
          <a:bodyPr>
            <a:normAutofit fontScale="70000" lnSpcReduction="20000"/>
          </a:bodyPr>
          <a:lstStyle/>
          <a:p>
            <a:pPr marL="0" indent="0" algn="l">
              <a:buNone/>
            </a:pPr>
            <a:r>
              <a:rPr lang="en-US" dirty="0">
                <a:solidFill>
                  <a:srgbClr val="000000"/>
                </a:solidFill>
                <a:latin typeface="Times New Roman" panose="02020603050405020304" pitchFamily="18" charset="0"/>
              </a:rPr>
              <a:t>3</a:t>
            </a:r>
            <a:r>
              <a:rPr lang="en-US" b="0" i="0" dirty="0">
                <a:solidFill>
                  <a:srgbClr val="000000"/>
                </a:solidFill>
                <a:effectLst/>
                <a:latin typeface="Times New Roman" panose="02020603050405020304" pitchFamily="18" charset="0"/>
              </a:rPr>
              <a:t>. According to the formalities imposed by law for their valid conclusion, the contracts are:</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Consensual contracts </a:t>
            </a:r>
            <a:r>
              <a:rPr lang="en-US" b="0" i="0" dirty="0">
                <a:solidFill>
                  <a:srgbClr val="000000"/>
                </a:solidFill>
                <a:effectLst/>
                <a:latin typeface="Times New Roman" panose="02020603050405020304" pitchFamily="18" charset="0"/>
              </a:rPr>
              <a:t>- contracts concluded by simple agreement of the parties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a contract for the sale of movable good)</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Formal contracts </a:t>
            </a:r>
            <a:r>
              <a:rPr lang="en-US" b="0" i="0" dirty="0">
                <a:solidFill>
                  <a:srgbClr val="000000"/>
                </a:solidFill>
                <a:effectLst/>
                <a:latin typeface="Times New Roman" panose="02020603050405020304" pitchFamily="18" charset="0"/>
              </a:rPr>
              <a:t>- contracts validly concluded by the form imposed by law on this type of contract; the form is written or authentic. Non-compliance entails absolute nullity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donation, sale-purchase or mortgage of real estate)</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Real contracts </a:t>
            </a:r>
            <a:r>
              <a:rPr lang="en-US" b="0" i="0" dirty="0">
                <a:solidFill>
                  <a:srgbClr val="000000"/>
                </a:solidFill>
                <a:effectLst/>
                <a:latin typeface="Times New Roman" panose="02020603050405020304" pitchFamily="18" charset="0"/>
              </a:rPr>
              <a:t>- contracts that are concluded only after the actual remittance of the good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deposit contract, the loan contract)</a:t>
            </a:r>
          </a:p>
          <a:p>
            <a:pPr marL="457200" lvl="1" indent="0" algn="l">
              <a:buNone/>
            </a:pPr>
            <a:endParaRPr lang="en-US" b="0" i="0" dirty="0">
              <a:solidFill>
                <a:srgbClr val="000000"/>
              </a:solidFill>
              <a:effectLst/>
              <a:latin typeface="Times New Roman" panose="02020603050405020304" pitchFamily="18" charset="0"/>
            </a:endParaRPr>
          </a:p>
          <a:p>
            <a:pPr marL="457200" lvl="1" indent="0" algn="l">
              <a:buNone/>
            </a:pPr>
            <a:r>
              <a:rPr lang="en-US" i="1" dirty="0">
                <a:solidFill>
                  <a:srgbClr val="000000"/>
                </a:solidFill>
                <a:latin typeface="Times New Roman" panose="02020603050405020304" pitchFamily="18" charset="0"/>
              </a:rPr>
              <a:t>Ad </a:t>
            </a:r>
            <a:r>
              <a:rPr lang="en-US" i="1" dirty="0" err="1">
                <a:solidFill>
                  <a:srgbClr val="000000"/>
                </a:solidFill>
                <a:latin typeface="Times New Roman" panose="02020603050405020304" pitchFamily="18" charset="0"/>
              </a:rPr>
              <a:t>validitatem</a:t>
            </a:r>
            <a:r>
              <a:rPr lang="en-US" i="1" dirty="0">
                <a:solidFill>
                  <a:srgbClr val="000000"/>
                </a:solidFill>
                <a:latin typeface="Times New Roman" panose="02020603050405020304" pitchFamily="18" charset="0"/>
              </a:rPr>
              <a:t> – in order for the contract to be valid</a:t>
            </a:r>
          </a:p>
          <a:p>
            <a:pPr marL="457200" lvl="1" indent="0" algn="l">
              <a:buNone/>
            </a:pPr>
            <a:r>
              <a:rPr lang="en-US" b="0" i="1" dirty="0">
                <a:solidFill>
                  <a:srgbClr val="000000"/>
                </a:solidFill>
                <a:effectLst/>
                <a:latin typeface="Times New Roman" panose="02020603050405020304" pitchFamily="18" charset="0"/>
              </a:rPr>
              <a:t>Ad </a:t>
            </a:r>
            <a:r>
              <a:rPr lang="en-US" b="0" i="1" dirty="0" err="1">
                <a:solidFill>
                  <a:srgbClr val="000000"/>
                </a:solidFill>
                <a:effectLst/>
                <a:latin typeface="Times New Roman" panose="02020603050405020304" pitchFamily="18" charset="0"/>
              </a:rPr>
              <a:t>probabtionem</a:t>
            </a:r>
            <a:r>
              <a:rPr lang="en-US" b="0" i="1" dirty="0">
                <a:solidFill>
                  <a:srgbClr val="000000"/>
                </a:solidFill>
                <a:effectLst/>
                <a:latin typeface="Times New Roman" panose="02020603050405020304" pitchFamily="18" charset="0"/>
              </a:rPr>
              <a:t> – proof of contract</a:t>
            </a:r>
          </a:p>
          <a:p>
            <a:pPr marL="457200" lvl="1" indent="0" algn="l">
              <a:buNone/>
            </a:pPr>
            <a:r>
              <a:rPr lang="en-US" b="0" i="1" dirty="0">
                <a:solidFill>
                  <a:srgbClr val="000000"/>
                </a:solidFill>
                <a:effectLst/>
                <a:latin typeface="Times New Roman" panose="02020603050405020304" pitchFamily="18" charset="0"/>
              </a:rPr>
              <a:t>Ad </a:t>
            </a:r>
            <a:r>
              <a:rPr lang="en-US" b="0" i="1" dirty="0" err="1">
                <a:solidFill>
                  <a:srgbClr val="000000"/>
                </a:solidFill>
                <a:effectLst/>
                <a:latin typeface="Times New Roman" panose="02020603050405020304" pitchFamily="18" charset="0"/>
              </a:rPr>
              <a:t>solemnitatem</a:t>
            </a:r>
            <a:r>
              <a:rPr lang="en-US" b="0" i="1" dirty="0">
                <a:solidFill>
                  <a:srgbClr val="000000"/>
                </a:solidFill>
                <a:effectLst/>
                <a:latin typeface="Times New Roman" panose="02020603050405020304" pitchFamily="18" charset="0"/>
              </a:rPr>
              <a:t> – authenticated form by the notary</a:t>
            </a:r>
          </a:p>
        </p:txBody>
      </p:sp>
    </p:spTree>
    <p:extLst>
      <p:ext uri="{BB962C8B-B14F-4D97-AF65-F5344CB8AC3E}">
        <p14:creationId xmlns:p14="http://schemas.microsoft.com/office/powerpoint/2010/main" val="2206589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9CDE-2652-0A44-B140-3A480A85B376}"/>
              </a:ext>
            </a:extLst>
          </p:cNvPr>
          <p:cNvSpPr>
            <a:spLocks noGrp="1"/>
          </p:cNvSpPr>
          <p:nvPr>
            <p:ph type="title"/>
          </p:nvPr>
        </p:nvSpPr>
        <p:spPr/>
        <p:txBody>
          <a:bodyPr/>
          <a:lstStyle/>
          <a:p>
            <a:r>
              <a:rPr lang="ro-RO" b="1" i="0" dirty="0" err="1">
                <a:solidFill>
                  <a:srgbClr val="000000"/>
                </a:solidFill>
                <a:effectLst/>
                <a:latin typeface="Times New Roman" panose="02020603050405020304" pitchFamily="18" charset="0"/>
              </a:rPr>
              <a:t>Classification</a:t>
            </a:r>
            <a:r>
              <a:rPr lang="ro-RO" b="1" i="0" dirty="0">
                <a:solidFill>
                  <a:srgbClr val="000000"/>
                </a:solidFill>
                <a:effectLst/>
                <a:latin typeface="Times New Roman" panose="02020603050405020304" pitchFamily="18" charset="0"/>
              </a:rPr>
              <a:t> of </a:t>
            </a:r>
            <a:r>
              <a:rPr lang="ro-RO" b="1" i="0" dirty="0" err="1">
                <a:solidFill>
                  <a:srgbClr val="000000"/>
                </a:solidFill>
                <a:effectLst/>
                <a:latin typeface="Times New Roman" panose="02020603050405020304" pitchFamily="18" charset="0"/>
              </a:rPr>
              <a:t>contracts</a:t>
            </a:r>
            <a:endParaRPr lang="en-US" dirty="0"/>
          </a:p>
        </p:txBody>
      </p:sp>
      <p:sp>
        <p:nvSpPr>
          <p:cNvPr id="3" name="Content Placeholder 2">
            <a:extLst>
              <a:ext uri="{FF2B5EF4-FFF2-40B4-BE49-F238E27FC236}">
                <a16:creationId xmlns:a16="http://schemas.microsoft.com/office/drawing/2014/main" id="{52ACBBF4-B3FD-654A-A325-81052483C07B}"/>
              </a:ext>
            </a:extLst>
          </p:cNvPr>
          <p:cNvSpPr>
            <a:spLocks noGrp="1"/>
          </p:cNvSpPr>
          <p:nvPr>
            <p:ph idx="1"/>
          </p:nvPr>
        </p:nvSpPr>
        <p:spPr/>
        <p:txBody>
          <a:bodyPr>
            <a:normAutofit fontScale="70000" lnSpcReduction="20000"/>
          </a:bodyPr>
          <a:lstStyle/>
          <a:p>
            <a:pPr marL="0" indent="0" algn="l">
              <a:buNone/>
            </a:pPr>
            <a:r>
              <a:rPr lang="en-US" b="0" i="0" dirty="0">
                <a:solidFill>
                  <a:srgbClr val="000000"/>
                </a:solidFill>
                <a:effectLst/>
                <a:latin typeface="Times New Roman" panose="02020603050405020304" pitchFamily="18" charset="0"/>
              </a:rPr>
              <a:t>4. By execution mode:</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Contracts with immediate execution </a:t>
            </a:r>
            <a:r>
              <a:rPr lang="en-US" b="0" i="0" dirty="0">
                <a:solidFill>
                  <a:srgbClr val="000000"/>
                </a:solidFill>
                <a:effectLst/>
                <a:latin typeface="Times New Roman" panose="02020603050405020304" pitchFamily="18" charset="0"/>
              </a:rPr>
              <a:t>(uno </a:t>
            </a:r>
            <a:r>
              <a:rPr lang="en-US" b="0" i="0" dirty="0" err="1">
                <a:solidFill>
                  <a:srgbClr val="000000"/>
                </a:solidFill>
                <a:effectLst/>
                <a:latin typeface="Times New Roman" panose="02020603050405020304" pitchFamily="18" charset="0"/>
              </a:rPr>
              <a:t>ictu</a:t>
            </a:r>
            <a:r>
              <a:rPr lang="en-US" b="0" i="0" dirty="0">
                <a:solidFill>
                  <a:srgbClr val="000000"/>
                </a:solidFill>
                <a:effectLst/>
                <a:latin typeface="Times New Roman" panose="02020603050405020304" pitchFamily="18" charset="0"/>
              </a:rPr>
              <a:t>) - the parties have the obligation to perform the services they owe to each other at the same time, which usually coincides with the time of conclusion of the contract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contract of sale-purchase)</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Contracts with successive execution </a:t>
            </a:r>
            <a:r>
              <a:rPr lang="en-US" b="0" i="0" dirty="0">
                <a:solidFill>
                  <a:srgbClr val="000000"/>
                </a:solidFill>
                <a:effectLst/>
                <a:latin typeface="Times New Roman" panose="02020603050405020304" pitchFamily="18" charset="0"/>
              </a:rPr>
              <a:t>- involves several services (the rent contract, supply ...)</a:t>
            </a:r>
          </a:p>
          <a:p>
            <a:pPr marL="0" indent="0" algn="l">
              <a:buNone/>
            </a:pPr>
            <a:r>
              <a:rPr lang="en-US" dirty="0">
                <a:solidFill>
                  <a:srgbClr val="000000"/>
                </a:solidFill>
                <a:latin typeface="Times New Roman" panose="02020603050405020304" pitchFamily="18" charset="0"/>
              </a:rPr>
              <a:t>5</a:t>
            </a:r>
            <a:r>
              <a:rPr lang="en-US" b="0" i="0" dirty="0">
                <a:solidFill>
                  <a:srgbClr val="000000"/>
                </a:solidFill>
                <a:effectLst/>
                <a:latin typeface="Times New Roman" panose="02020603050405020304" pitchFamily="18" charset="0"/>
              </a:rPr>
              <a:t>. As expressly regulated by civil law:</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Named contracts</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Unnamed contracts</a:t>
            </a:r>
          </a:p>
          <a:p>
            <a:pPr marL="0" indent="0" algn="l">
              <a:buNone/>
            </a:pPr>
            <a:r>
              <a:rPr lang="en-US" dirty="0">
                <a:solidFill>
                  <a:srgbClr val="000000"/>
                </a:solidFill>
                <a:latin typeface="Times New Roman" panose="02020603050405020304" pitchFamily="18" charset="0"/>
              </a:rPr>
              <a:t>6</a:t>
            </a:r>
            <a:r>
              <a:rPr lang="en-US" b="0" i="0" dirty="0">
                <a:solidFill>
                  <a:srgbClr val="000000"/>
                </a:solidFill>
                <a:effectLst/>
                <a:latin typeface="Times New Roman" panose="02020603050405020304" pitchFamily="18" charset="0"/>
              </a:rPr>
              <a:t>. As the parties may determine the content of the contract by negotiation:</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negotiated contracts</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pre-formulated standard contract </a:t>
            </a:r>
            <a:r>
              <a:rPr lang="en-US" b="0" i="0" dirty="0">
                <a:solidFill>
                  <a:srgbClr val="000000"/>
                </a:solidFill>
                <a:effectLst/>
                <a:latin typeface="Times New Roman" panose="02020603050405020304" pitchFamily="18" charset="0"/>
              </a:rPr>
              <a:t>(where the content is established exclusively by one party, the other party may only accept or not agree to the contract)</a:t>
            </a:r>
          </a:p>
        </p:txBody>
      </p:sp>
    </p:spTree>
    <p:extLst>
      <p:ext uri="{BB962C8B-B14F-4D97-AF65-F5344CB8AC3E}">
        <p14:creationId xmlns:p14="http://schemas.microsoft.com/office/powerpoint/2010/main" val="303506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9F25-E033-114D-ADDE-462525D9D7CD}"/>
              </a:ext>
            </a:extLst>
          </p:cNvPr>
          <p:cNvSpPr>
            <a:spLocks noGrp="1"/>
          </p:cNvSpPr>
          <p:nvPr>
            <p:ph type="title"/>
          </p:nvPr>
        </p:nvSpPr>
        <p:spPr/>
        <p:txBody>
          <a:bodyPr/>
          <a:lstStyle/>
          <a:p>
            <a:r>
              <a:rPr lang="en-US" dirty="0"/>
              <a:t>Elements of the legal relation </a:t>
            </a:r>
          </a:p>
        </p:txBody>
      </p:sp>
      <p:sp>
        <p:nvSpPr>
          <p:cNvPr id="3" name="Content Placeholder 2">
            <a:extLst>
              <a:ext uri="{FF2B5EF4-FFF2-40B4-BE49-F238E27FC236}">
                <a16:creationId xmlns:a16="http://schemas.microsoft.com/office/drawing/2014/main" id="{7340415C-CD34-F343-B936-7A7132B7F9B5}"/>
              </a:ext>
            </a:extLst>
          </p:cNvPr>
          <p:cNvSpPr>
            <a:spLocks noGrp="1"/>
          </p:cNvSpPr>
          <p:nvPr>
            <p:ph idx="1"/>
          </p:nvPr>
        </p:nvSpPr>
        <p:spPr/>
        <p:txBody>
          <a:bodyPr anchor="ctr"/>
          <a:lstStyle/>
          <a:p>
            <a:r>
              <a:rPr lang="en-US" dirty="0"/>
              <a:t>The legal relation has 3 elements: </a:t>
            </a:r>
          </a:p>
          <a:p>
            <a:pPr marL="914400" lvl="1" indent="-457200">
              <a:buFont typeface="+mj-lt"/>
              <a:buAutoNum type="arabicPeriod"/>
            </a:pPr>
            <a:r>
              <a:rPr lang="en-US" dirty="0"/>
              <a:t>The subjects (=the persons involved. They are called “parties” of the legal relation)</a:t>
            </a:r>
          </a:p>
          <a:p>
            <a:pPr marL="914400" lvl="1" indent="-457200">
              <a:buFont typeface="+mj-lt"/>
              <a:buAutoNum type="arabicPeriod"/>
            </a:pPr>
            <a:r>
              <a:rPr lang="en-US" dirty="0"/>
              <a:t>The content (=rights and obligations of the subjects)</a:t>
            </a:r>
          </a:p>
          <a:p>
            <a:pPr marL="914400" lvl="1" indent="-457200">
              <a:buFont typeface="+mj-lt"/>
              <a:buAutoNum type="arabicPeriod"/>
            </a:pPr>
            <a:r>
              <a:rPr lang="en-US" dirty="0"/>
              <a:t>The object (=what does the legal relation concern; behavior of the parties, meaning their action or inaction)</a:t>
            </a:r>
          </a:p>
        </p:txBody>
      </p:sp>
    </p:spTree>
    <p:extLst>
      <p:ext uri="{BB962C8B-B14F-4D97-AF65-F5344CB8AC3E}">
        <p14:creationId xmlns:p14="http://schemas.microsoft.com/office/powerpoint/2010/main" val="3305440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37EC36-BC13-43C2-8910-FCDEB7440FC6}"/>
              </a:ext>
            </a:extLst>
          </p:cNvPr>
          <p:cNvSpPr/>
          <p:nvPr/>
        </p:nvSpPr>
        <p:spPr>
          <a:xfrm>
            <a:off x="2615381" y="481781"/>
            <a:ext cx="6449961" cy="580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Legal relation</a:t>
            </a:r>
            <a:endParaRPr lang="en-US" dirty="0"/>
          </a:p>
        </p:txBody>
      </p:sp>
      <p:cxnSp>
        <p:nvCxnSpPr>
          <p:cNvPr id="4" name="Straight Connector 3">
            <a:extLst>
              <a:ext uri="{FF2B5EF4-FFF2-40B4-BE49-F238E27FC236}">
                <a16:creationId xmlns:a16="http://schemas.microsoft.com/office/drawing/2014/main" id="{09A55581-4E55-4AF8-B361-4AD231CD4F7C}"/>
              </a:ext>
            </a:extLst>
          </p:cNvPr>
          <p:cNvCxnSpPr/>
          <p:nvPr/>
        </p:nvCxnSpPr>
        <p:spPr>
          <a:xfrm flipH="1">
            <a:off x="1445342" y="1061884"/>
            <a:ext cx="1838632" cy="1042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72641AF-78AA-48F2-8094-9EBA9EE400C2}"/>
              </a:ext>
            </a:extLst>
          </p:cNvPr>
          <p:cNvCxnSpPr/>
          <p:nvPr/>
        </p:nvCxnSpPr>
        <p:spPr>
          <a:xfrm>
            <a:off x="5732206" y="1199535"/>
            <a:ext cx="88491" cy="904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EDBAE2-F54E-47EB-BA8A-EEE571B321EE}"/>
              </a:ext>
            </a:extLst>
          </p:cNvPr>
          <p:cNvCxnSpPr/>
          <p:nvPr/>
        </p:nvCxnSpPr>
        <p:spPr>
          <a:xfrm>
            <a:off x="8170606" y="1061884"/>
            <a:ext cx="1435510" cy="1042219"/>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D859E86-5B81-42B4-AC59-66C86618C68D}"/>
              </a:ext>
            </a:extLst>
          </p:cNvPr>
          <p:cNvSpPr/>
          <p:nvPr/>
        </p:nvSpPr>
        <p:spPr>
          <a:xfrm>
            <a:off x="117987" y="2177844"/>
            <a:ext cx="2654710" cy="31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Subjects</a:t>
            </a:r>
            <a:endParaRPr lang="en-US" dirty="0"/>
          </a:p>
        </p:txBody>
      </p:sp>
      <p:sp>
        <p:nvSpPr>
          <p:cNvPr id="10" name="Rectangle 9">
            <a:extLst>
              <a:ext uri="{FF2B5EF4-FFF2-40B4-BE49-F238E27FC236}">
                <a16:creationId xmlns:a16="http://schemas.microsoft.com/office/drawing/2014/main" id="{F5B69ED9-2D76-4941-BE46-63B3F9600572}"/>
              </a:ext>
            </a:extLst>
          </p:cNvPr>
          <p:cNvSpPr/>
          <p:nvPr/>
        </p:nvSpPr>
        <p:spPr>
          <a:xfrm>
            <a:off x="4699819" y="2143432"/>
            <a:ext cx="2448233" cy="353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Content</a:t>
            </a:r>
            <a:endParaRPr lang="en-US" dirty="0"/>
          </a:p>
        </p:txBody>
      </p:sp>
      <p:sp>
        <p:nvSpPr>
          <p:cNvPr id="11" name="Rectangle 10">
            <a:extLst>
              <a:ext uri="{FF2B5EF4-FFF2-40B4-BE49-F238E27FC236}">
                <a16:creationId xmlns:a16="http://schemas.microsoft.com/office/drawing/2014/main" id="{CE41A777-1E4E-4C69-8CB7-4DEB15C32B56}"/>
              </a:ext>
            </a:extLst>
          </p:cNvPr>
          <p:cNvSpPr/>
          <p:nvPr/>
        </p:nvSpPr>
        <p:spPr>
          <a:xfrm>
            <a:off x="9065342" y="2182760"/>
            <a:ext cx="2192594"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Object</a:t>
            </a:r>
            <a:endParaRPr lang="en-US" dirty="0"/>
          </a:p>
        </p:txBody>
      </p:sp>
      <p:cxnSp>
        <p:nvCxnSpPr>
          <p:cNvPr id="13" name="Straight Arrow Connector 12">
            <a:extLst>
              <a:ext uri="{FF2B5EF4-FFF2-40B4-BE49-F238E27FC236}">
                <a16:creationId xmlns:a16="http://schemas.microsoft.com/office/drawing/2014/main" id="{606BC898-BD45-45D5-BF45-0242DE157172}"/>
              </a:ext>
            </a:extLst>
          </p:cNvPr>
          <p:cNvCxnSpPr/>
          <p:nvPr/>
        </p:nvCxnSpPr>
        <p:spPr>
          <a:xfrm flipH="1">
            <a:off x="521110" y="2536723"/>
            <a:ext cx="245806" cy="1042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807C3C-85B5-4374-934E-C1B3227B10F1}"/>
              </a:ext>
            </a:extLst>
          </p:cNvPr>
          <p:cNvCxnSpPr>
            <a:cxnSpLocks/>
          </p:cNvCxnSpPr>
          <p:nvPr/>
        </p:nvCxnSpPr>
        <p:spPr>
          <a:xfrm>
            <a:off x="2005781" y="2536723"/>
            <a:ext cx="609600" cy="1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828DEA8-F79E-4530-B800-E826C669CBF8}"/>
              </a:ext>
            </a:extLst>
          </p:cNvPr>
          <p:cNvSpPr/>
          <p:nvPr/>
        </p:nvSpPr>
        <p:spPr>
          <a:xfrm>
            <a:off x="-1" y="3578942"/>
            <a:ext cx="1799304" cy="78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Natural person</a:t>
            </a:r>
            <a:endParaRPr lang="en-US" dirty="0"/>
          </a:p>
        </p:txBody>
      </p:sp>
      <p:sp>
        <p:nvSpPr>
          <p:cNvPr id="18" name="Rectangle 17">
            <a:extLst>
              <a:ext uri="{FF2B5EF4-FFF2-40B4-BE49-F238E27FC236}">
                <a16:creationId xmlns:a16="http://schemas.microsoft.com/office/drawing/2014/main" id="{1703BBC6-86CE-43E6-A5F3-0CB9CA88A0E3}"/>
              </a:ext>
            </a:extLst>
          </p:cNvPr>
          <p:cNvSpPr/>
          <p:nvPr/>
        </p:nvSpPr>
        <p:spPr>
          <a:xfrm>
            <a:off x="555523" y="4591665"/>
            <a:ext cx="2900516" cy="511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Legal person</a:t>
            </a:r>
            <a:endParaRPr lang="en-US" dirty="0"/>
          </a:p>
        </p:txBody>
      </p:sp>
      <p:cxnSp>
        <p:nvCxnSpPr>
          <p:cNvPr id="20" name="Straight Connector 19">
            <a:extLst>
              <a:ext uri="{FF2B5EF4-FFF2-40B4-BE49-F238E27FC236}">
                <a16:creationId xmlns:a16="http://schemas.microsoft.com/office/drawing/2014/main" id="{474FFED6-01D7-4226-AC0F-A3D8AFB9848D}"/>
              </a:ext>
            </a:extLst>
          </p:cNvPr>
          <p:cNvCxnSpPr>
            <a:cxnSpLocks/>
            <a:endCxn id="21" idx="0"/>
          </p:cNvCxnSpPr>
          <p:nvPr/>
        </p:nvCxnSpPr>
        <p:spPr>
          <a:xfrm flipH="1">
            <a:off x="4149213" y="2536723"/>
            <a:ext cx="1140542" cy="69809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13860AA-AE26-40B6-803D-AFC8CE1281CE}"/>
              </a:ext>
            </a:extLst>
          </p:cNvPr>
          <p:cNvSpPr/>
          <p:nvPr/>
        </p:nvSpPr>
        <p:spPr>
          <a:xfrm>
            <a:off x="2821858" y="3234813"/>
            <a:ext cx="2654710" cy="580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Rights (Active)</a:t>
            </a:r>
            <a:endParaRPr lang="en-US" dirty="0"/>
          </a:p>
        </p:txBody>
      </p:sp>
      <p:cxnSp>
        <p:nvCxnSpPr>
          <p:cNvPr id="23" name="Straight Arrow Connector 22">
            <a:extLst>
              <a:ext uri="{FF2B5EF4-FFF2-40B4-BE49-F238E27FC236}">
                <a16:creationId xmlns:a16="http://schemas.microsoft.com/office/drawing/2014/main" id="{BA664DFD-BA38-4C10-98AB-072D8B325647}"/>
              </a:ext>
            </a:extLst>
          </p:cNvPr>
          <p:cNvCxnSpPr/>
          <p:nvPr/>
        </p:nvCxnSpPr>
        <p:spPr>
          <a:xfrm>
            <a:off x="6282813" y="2536723"/>
            <a:ext cx="639097" cy="648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9647C8F-1B13-42DE-9E19-D8AD7C313387}"/>
              </a:ext>
            </a:extLst>
          </p:cNvPr>
          <p:cNvSpPr/>
          <p:nvPr/>
        </p:nvSpPr>
        <p:spPr>
          <a:xfrm>
            <a:off x="5820697" y="3234813"/>
            <a:ext cx="3057832" cy="580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Obligations (Pasive)</a:t>
            </a:r>
            <a:endParaRPr lang="en-US" dirty="0"/>
          </a:p>
        </p:txBody>
      </p:sp>
      <p:cxnSp>
        <p:nvCxnSpPr>
          <p:cNvPr id="28" name="Straight Arrow Connector 27">
            <a:extLst>
              <a:ext uri="{FF2B5EF4-FFF2-40B4-BE49-F238E27FC236}">
                <a16:creationId xmlns:a16="http://schemas.microsoft.com/office/drawing/2014/main" id="{98A64AD0-7C27-4283-A39F-DAC23D3EB745}"/>
              </a:ext>
            </a:extLst>
          </p:cNvPr>
          <p:cNvCxnSpPr/>
          <p:nvPr/>
        </p:nvCxnSpPr>
        <p:spPr>
          <a:xfrm>
            <a:off x="10702413" y="2536723"/>
            <a:ext cx="0" cy="806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8DA2066-BCD9-4429-BAED-184DCE1DA0F8}"/>
              </a:ext>
            </a:extLst>
          </p:cNvPr>
          <p:cNvSpPr/>
          <p:nvPr/>
        </p:nvSpPr>
        <p:spPr>
          <a:xfrm>
            <a:off x="9606116" y="3429000"/>
            <a:ext cx="2192594" cy="481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Goods</a:t>
            </a:r>
            <a:endParaRPr lang="en-US" dirty="0"/>
          </a:p>
        </p:txBody>
      </p:sp>
    </p:spTree>
    <p:extLst>
      <p:ext uri="{BB962C8B-B14F-4D97-AF65-F5344CB8AC3E}">
        <p14:creationId xmlns:p14="http://schemas.microsoft.com/office/powerpoint/2010/main" val="2943310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CC99-1033-FD4F-99A0-8617B5506964}"/>
              </a:ext>
            </a:extLst>
          </p:cNvPr>
          <p:cNvSpPr>
            <a:spLocks noGrp="1"/>
          </p:cNvSpPr>
          <p:nvPr>
            <p:ph type="title"/>
          </p:nvPr>
        </p:nvSpPr>
        <p:spPr/>
        <p:txBody>
          <a:bodyPr/>
          <a:lstStyle/>
          <a:p>
            <a:r>
              <a:rPr lang="en-US" dirty="0"/>
              <a:t>The subjects of the legal relation</a:t>
            </a:r>
          </a:p>
        </p:txBody>
      </p:sp>
      <p:sp>
        <p:nvSpPr>
          <p:cNvPr id="3" name="Content Placeholder 2">
            <a:extLst>
              <a:ext uri="{FF2B5EF4-FFF2-40B4-BE49-F238E27FC236}">
                <a16:creationId xmlns:a16="http://schemas.microsoft.com/office/drawing/2014/main" id="{DDD734D9-E712-5943-A8A2-32CD6A982ACD}"/>
              </a:ext>
            </a:extLst>
          </p:cNvPr>
          <p:cNvSpPr>
            <a:spLocks noGrp="1"/>
          </p:cNvSpPr>
          <p:nvPr>
            <p:ph idx="1"/>
          </p:nvPr>
        </p:nvSpPr>
        <p:spPr>
          <a:xfrm>
            <a:off x="1295401" y="2556931"/>
            <a:ext cx="9601196" cy="3560839"/>
          </a:xfrm>
        </p:spPr>
        <p:txBody>
          <a:bodyPr>
            <a:normAutofit fontScale="85000" lnSpcReduction="20000"/>
          </a:bodyPr>
          <a:lstStyle/>
          <a:p>
            <a:pPr>
              <a:buFont typeface="Wingdings" pitchFamily="2" charset="2"/>
              <a:buChar char="v"/>
            </a:pPr>
            <a:r>
              <a:rPr lang="en-US" dirty="0"/>
              <a:t>!!! A party can be formed by one or more natural or legal persons. </a:t>
            </a:r>
          </a:p>
          <a:p>
            <a:pPr>
              <a:buFont typeface="Wingdings" pitchFamily="2" charset="2"/>
              <a:buChar char="v"/>
            </a:pPr>
            <a:r>
              <a:rPr lang="en-US" dirty="0"/>
              <a:t>Natural person = any individual, human being</a:t>
            </a:r>
          </a:p>
          <a:p>
            <a:pPr>
              <a:buFont typeface="Wingdings" pitchFamily="2" charset="2"/>
              <a:buChar char="v"/>
            </a:pPr>
            <a:r>
              <a:rPr lang="en-US" dirty="0"/>
              <a:t>Legal person = a collective subject of law, constituted by one or several natural or legal persons. From the moment of incorporation, it gains a </a:t>
            </a:r>
            <a:r>
              <a:rPr lang="en-US" i="1" dirty="0"/>
              <a:t>legal personality</a:t>
            </a:r>
            <a:r>
              <a:rPr lang="en-US" dirty="0"/>
              <a:t> and can have rights and obligations of its own and its own patrimony. </a:t>
            </a:r>
          </a:p>
          <a:p>
            <a:pPr lvl="1">
              <a:buFont typeface="Wingdings" pitchFamily="2" charset="2"/>
              <a:buChar char="Ø"/>
            </a:pPr>
            <a:r>
              <a:rPr lang="en-US" dirty="0"/>
              <a:t>Any legal person must have: </a:t>
            </a:r>
          </a:p>
          <a:p>
            <a:pPr marL="1371600" lvl="2" indent="-457200">
              <a:buFont typeface="+mj-lt"/>
              <a:buAutoNum type="arabicPeriod"/>
            </a:pPr>
            <a:r>
              <a:rPr lang="en-US" dirty="0"/>
              <a:t>Its own organization (= internal structure and management)</a:t>
            </a:r>
          </a:p>
          <a:p>
            <a:pPr marL="1371600" lvl="2" indent="-457200">
              <a:buFont typeface="+mj-lt"/>
              <a:buAutoNum type="arabicPeriod"/>
            </a:pPr>
            <a:r>
              <a:rPr lang="en-US" dirty="0"/>
              <a:t>Its own patrimony, different from the patrimony of its members. (patrimony = all rights and obligations that have a monetary value)</a:t>
            </a:r>
          </a:p>
          <a:p>
            <a:pPr marL="1371600" lvl="2" indent="-457200">
              <a:buFont typeface="+mj-lt"/>
              <a:buAutoNum type="arabicPeriod"/>
            </a:pPr>
            <a:r>
              <a:rPr lang="en-US" dirty="0"/>
              <a:t>Its own goal, that must be determined, lawful and corresponding to the general interest of society (the object of activity of the legal person). </a:t>
            </a:r>
          </a:p>
          <a:p>
            <a:endParaRPr lang="en-US" dirty="0"/>
          </a:p>
        </p:txBody>
      </p:sp>
    </p:spTree>
    <p:extLst>
      <p:ext uri="{BB962C8B-B14F-4D97-AF65-F5344CB8AC3E}">
        <p14:creationId xmlns:p14="http://schemas.microsoft.com/office/powerpoint/2010/main" val="3482231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53DE-3124-6D48-8B8F-43C8683F2737}"/>
              </a:ext>
            </a:extLst>
          </p:cNvPr>
          <p:cNvSpPr>
            <a:spLocks noGrp="1"/>
          </p:cNvSpPr>
          <p:nvPr>
            <p:ph type="title"/>
          </p:nvPr>
        </p:nvSpPr>
        <p:spPr>
          <a:xfrm>
            <a:off x="1295402" y="982133"/>
            <a:ext cx="9601196" cy="911982"/>
          </a:xfrm>
        </p:spPr>
        <p:txBody>
          <a:bodyPr/>
          <a:lstStyle/>
          <a:p>
            <a:r>
              <a:rPr lang="en-US" dirty="0"/>
              <a:t>Legal capacity</a:t>
            </a:r>
          </a:p>
        </p:txBody>
      </p:sp>
      <p:sp>
        <p:nvSpPr>
          <p:cNvPr id="3" name="Text Placeholder 2">
            <a:extLst>
              <a:ext uri="{FF2B5EF4-FFF2-40B4-BE49-F238E27FC236}">
                <a16:creationId xmlns:a16="http://schemas.microsoft.com/office/drawing/2014/main" id="{E9F60547-7E6F-F640-806C-92D4CEDF921C}"/>
              </a:ext>
            </a:extLst>
          </p:cNvPr>
          <p:cNvSpPr>
            <a:spLocks noGrp="1"/>
          </p:cNvSpPr>
          <p:nvPr>
            <p:ph type="body" idx="1"/>
          </p:nvPr>
        </p:nvSpPr>
        <p:spPr>
          <a:xfrm>
            <a:off x="1295402" y="2013857"/>
            <a:ext cx="9601196" cy="1023257"/>
          </a:xfrm>
        </p:spPr>
        <p:txBody>
          <a:bodyPr/>
          <a:lstStyle/>
          <a:p>
            <a:pPr>
              <a:spcBef>
                <a:spcPts val="300"/>
              </a:spcBef>
              <a:spcAft>
                <a:spcPts val="300"/>
              </a:spcAft>
            </a:pPr>
            <a:r>
              <a:rPr lang="en-US" sz="1800" dirty="0"/>
              <a:t>In order to conclude </a:t>
            </a:r>
            <a:r>
              <a:rPr lang="en-US" sz="1800" i="1" dirty="0"/>
              <a:t>valid </a:t>
            </a:r>
            <a:r>
              <a:rPr lang="en-US" sz="1800" dirty="0"/>
              <a:t>legal relations, a party must have the legal capacity required by the law.</a:t>
            </a:r>
          </a:p>
          <a:p>
            <a:pPr>
              <a:spcBef>
                <a:spcPts val="300"/>
              </a:spcBef>
              <a:spcAft>
                <a:spcPts val="300"/>
              </a:spcAft>
            </a:pPr>
            <a:r>
              <a:rPr lang="en-US" sz="1800" dirty="0"/>
              <a:t>Legal capacity – abstract and general ability of the person to have rights and obligations and conclude legal acts in their own name. </a:t>
            </a:r>
          </a:p>
        </p:txBody>
      </p:sp>
      <p:sp>
        <p:nvSpPr>
          <p:cNvPr id="4" name="Content Placeholder 3">
            <a:extLst>
              <a:ext uri="{FF2B5EF4-FFF2-40B4-BE49-F238E27FC236}">
                <a16:creationId xmlns:a16="http://schemas.microsoft.com/office/drawing/2014/main" id="{33A78C73-16E5-8B46-A8CD-77D810A9E3EF}"/>
              </a:ext>
            </a:extLst>
          </p:cNvPr>
          <p:cNvSpPr>
            <a:spLocks noGrp="1"/>
          </p:cNvSpPr>
          <p:nvPr>
            <p:ph sz="half" idx="2"/>
          </p:nvPr>
        </p:nvSpPr>
        <p:spPr>
          <a:xfrm>
            <a:off x="1295400" y="3037114"/>
            <a:ext cx="4718304" cy="2838753"/>
          </a:xfrm>
        </p:spPr>
        <p:txBody>
          <a:bodyPr>
            <a:normAutofit fontScale="92500" lnSpcReduction="10000"/>
          </a:bodyPr>
          <a:lstStyle/>
          <a:p>
            <a:pPr marL="0" indent="0">
              <a:buNone/>
            </a:pPr>
            <a:r>
              <a:rPr lang="en-US" sz="2000" dirty="0"/>
              <a:t>Abstract capacity: the persons ability to </a:t>
            </a:r>
            <a:r>
              <a:rPr lang="en-US" sz="2000" i="1" dirty="0"/>
              <a:t>have</a:t>
            </a:r>
            <a:r>
              <a:rPr lang="en-US" sz="2000" dirty="0"/>
              <a:t> rights and obligations.</a:t>
            </a:r>
          </a:p>
          <a:p>
            <a:pPr>
              <a:buFont typeface="Wingdings" pitchFamily="2" charset="2"/>
              <a:buChar char="§"/>
            </a:pPr>
            <a:r>
              <a:rPr lang="en-US" sz="1800" dirty="0"/>
              <a:t>Natural persons – the capacity is gained at birth (or by exception the moment of conception) and it ends at the death of the person. </a:t>
            </a:r>
          </a:p>
          <a:p>
            <a:pPr>
              <a:buFont typeface="Wingdings" pitchFamily="2" charset="2"/>
              <a:buChar char="§"/>
            </a:pPr>
            <a:r>
              <a:rPr lang="en-US" sz="1800" dirty="0"/>
              <a:t>Legal persons – generally from the date of incorporation/authorization/recognition (exception: anticipated abstract capacity from the moment of the constitutive act). Abstract capacity ends at the dissolution of the company. </a:t>
            </a:r>
          </a:p>
        </p:txBody>
      </p:sp>
      <p:sp>
        <p:nvSpPr>
          <p:cNvPr id="6" name="Content Placeholder 5">
            <a:extLst>
              <a:ext uri="{FF2B5EF4-FFF2-40B4-BE49-F238E27FC236}">
                <a16:creationId xmlns:a16="http://schemas.microsoft.com/office/drawing/2014/main" id="{03B1A128-2D48-7D43-8AFF-C3E9CF511CE5}"/>
              </a:ext>
            </a:extLst>
          </p:cNvPr>
          <p:cNvSpPr>
            <a:spLocks noGrp="1"/>
          </p:cNvSpPr>
          <p:nvPr>
            <p:ph sz="quarter" idx="4"/>
          </p:nvPr>
        </p:nvSpPr>
        <p:spPr>
          <a:xfrm>
            <a:off x="6180670" y="3037114"/>
            <a:ext cx="4718304" cy="2838753"/>
          </a:xfrm>
        </p:spPr>
        <p:txBody>
          <a:bodyPr>
            <a:normAutofit fontScale="92500" lnSpcReduction="10000"/>
          </a:bodyPr>
          <a:lstStyle/>
          <a:p>
            <a:pPr marL="0" indent="0">
              <a:buNone/>
            </a:pPr>
            <a:r>
              <a:rPr lang="en-US" sz="2000" dirty="0"/>
              <a:t>Concrete capacity: the persons’ ability to </a:t>
            </a:r>
            <a:r>
              <a:rPr lang="en-US" sz="2000" i="1" dirty="0"/>
              <a:t>exercise </a:t>
            </a:r>
            <a:r>
              <a:rPr lang="en-US" sz="2000" dirty="0"/>
              <a:t>the rights or obligations by concluding legal acts on their own name.</a:t>
            </a:r>
          </a:p>
          <a:p>
            <a:r>
              <a:rPr lang="en-US" sz="1800" dirty="0"/>
              <a:t>Natural person – the capacity is gained at the age of 18 y. Legal (by exception at 16 when a minor is married or is emancipated).</a:t>
            </a:r>
          </a:p>
          <a:p>
            <a:r>
              <a:rPr lang="en-US" sz="1800" dirty="0"/>
              <a:t>Legal person – gains the capacity after the incorporation/authorization/recognition if its administrative body is validly appointed. Ends at the radiation of the legal person from the registry. </a:t>
            </a:r>
          </a:p>
        </p:txBody>
      </p:sp>
    </p:spTree>
    <p:extLst>
      <p:ext uri="{BB962C8B-B14F-4D97-AF65-F5344CB8AC3E}">
        <p14:creationId xmlns:p14="http://schemas.microsoft.com/office/powerpoint/2010/main" val="2653943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76E7-6518-C142-88A4-435CFC74C068}"/>
              </a:ext>
            </a:extLst>
          </p:cNvPr>
          <p:cNvSpPr>
            <a:spLocks noGrp="1"/>
          </p:cNvSpPr>
          <p:nvPr>
            <p:ph type="title"/>
          </p:nvPr>
        </p:nvSpPr>
        <p:spPr/>
        <p:txBody>
          <a:bodyPr/>
          <a:lstStyle/>
          <a:p>
            <a:r>
              <a:rPr lang="en-US" dirty="0"/>
              <a:t>Considerations of the legal capacity</a:t>
            </a:r>
          </a:p>
        </p:txBody>
      </p:sp>
      <p:sp>
        <p:nvSpPr>
          <p:cNvPr id="3" name="Content Placeholder 2">
            <a:extLst>
              <a:ext uri="{FF2B5EF4-FFF2-40B4-BE49-F238E27FC236}">
                <a16:creationId xmlns:a16="http://schemas.microsoft.com/office/drawing/2014/main" id="{4C7F6DC1-619C-5948-893D-43D18E90C0E0}"/>
              </a:ext>
            </a:extLst>
          </p:cNvPr>
          <p:cNvSpPr>
            <a:spLocks noGrp="1"/>
          </p:cNvSpPr>
          <p:nvPr>
            <p:ph idx="1"/>
          </p:nvPr>
        </p:nvSpPr>
        <p:spPr/>
        <p:txBody>
          <a:bodyPr/>
          <a:lstStyle/>
          <a:p>
            <a:r>
              <a:rPr lang="en-US" dirty="0"/>
              <a:t>Natural persons will have a restraint concrete capacity from the age of 14-18.</a:t>
            </a:r>
          </a:p>
          <a:p>
            <a:r>
              <a:rPr lang="en-US" dirty="0"/>
              <a:t>Legal person, if it is a non-profit structure, may see its abstract capacity </a:t>
            </a:r>
            <a:r>
              <a:rPr lang="en-US" i="1" dirty="0"/>
              <a:t>specialized</a:t>
            </a:r>
            <a:r>
              <a:rPr lang="en-US" dirty="0"/>
              <a:t> (they may only have the rights and obligations necessary to achieve their purpose/goal).</a:t>
            </a:r>
          </a:p>
        </p:txBody>
      </p:sp>
    </p:spTree>
    <p:extLst>
      <p:ext uri="{BB962C8B-B14F-4D97-AF65-F5344CB8AC3E}">
        <p14:creationId xmlns:p14="http://schemas.microsoft.com/office/powerpoint/2010/main" val="226635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79AE-DE5A-AD42-8416-F975375C4EF2}"/>
              </a:ext>
            </a:extLst>
          </p:cNvPr>
          <p:cNvSpPr>
            <a:spLocks noGrp="1"/>
          </p:cNvSpPr>
          <p:nvPr>
            <p:ph type="title"/>
          </p:nvPr>
        </p:nvSpPr>
        <p:spPr/>
        <p:txBody>
          <a:bodyPr/>
          <a:lstStyle/>
          <a:p>
            <a:r>
              <a:rPr lang="en-US" dirty="0"/>
              <a:t>Content of the legal relation</a:t>
            </a:r>
          </a:p>
        </p:txBody>
      </p:sp>
      <p:sp>
        <p:nvSpPr>
          <p:cNvPr id="3" name="Content Placeholder 2">
            <a:extLst>
              <a:ext uri="{FF2B5EF4-FFF2-40B4-BE49-F238E27FC236}">
                <a16:creationId xmlns:a16="http://schemas.microsoft.com/office/drawing/2014/main" id="{5BA11C77-558F-EF49-87F4-081AFF8B5D56}"/>
              </a:ext>
            </a:extLst>
          </p:cNvPr>
          <p:cNvSpPr>
            <a:spLocks noGrp="1"/>
          </p:cNvSpPr>
          <p:nvPr>
            <p:ph idx="1"/>
          </p:nvPr>
        </p:nvSpPr>
        <p:spPr/>
        <p:txBody>
          <a:bodyPr anchor="ctr"/>
          <a:lstStyle/>
          <a:p>
            <a:r>
              <a:rPr lang="en-US" dirty="0"/>
              <a:t>The content of the legal relation = (1) the rights and (2) obligations of the parties. </a:t>
            </a:r>
          </a:p>
          <a:p>
            <a:r>
              <a:rPr lang="en-US" dirty="0"/>
              <a:t>The rights and obligations of parties will be </a:t>
            </a:r>
            <a:r>
              <a:rPr lang="en-US" i="1" dirty="0"/>
              <a:t>interdependent</a:t>
            </a:r>
            <a:r>
              <a:rPr lang="en-US" dirty="0"/>
              <a:t>. </a:t>
            </a:r>
          </a:p>
        </p:txBody>
      </p:sp>
    </p:spTree>
    <p:extLst>
      <p:ext uri="{BB962C8B-B14F-4D97-AF65-F5344CB8AC3E}">
        <p14:creationId xmlns:p14="http://schemas.microsoft.com/office/powerpoint/2010/main" val="1054214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2A47-F78D-354B-A048-BD2B41C58193}"/>
              </a:ext>
            </a:extLst>
          </p:cNvPr>
          <p:cNvSpPr>
            <a:spLocks noGrp="1"/>
          </p:cNvSpPr>
          <p:nvPr>
            <p:ph type="title"/>
          </p:nvPr>
        </p:nvSpPr>
        <p:spPr/>
        <p:txBody>
          <a:bodyPr/>
          <a:lstStyle/>
          <a:p>
            <a:r>
              <a:rPr lang="en-US" dirty="0"/>
              <a:t>1. Classification of RIGHTS </a:t>
            </a:r>
          </a:p>
        </p:txBody>
      </p:sp>
      <p:sp>
        <p:nvSpPr>
          <p:cNvPr id="3" name="Content Placeholder 2">
            <a:extLst>
              <a:ext uri="{FF2B5EF4-FFF2-40B4-BE49-F238E27FC236}">
                <a16:creationId xmlns:a16="http://schemas.microsoft.com/office/drawing/2014/main" id="{F9F1697D-5007-8E4D-BF9A-ECFE3C5D6635}"/>
              </a:ext>
            </a:extLst>
          </p:cNvPr>
          <p:cNvSpPr>
            <a:spLocks noGrp="1"/>
          </p:cNvSpPr>
          <p:nvPr>
            <p:ph idx="1"/>
          </p:nvPr>
        </p:nvSpPr>
        <p:spPr>
          <a:xfrm>
            <a:off x="1295401" y="2556931"/>
            <a:ext cx="9601196" cy="3593497"/>
          </a:xfrm>
        </p:spPr>
        <p:txBody>
          <a:bodyPr>
            <a:normAutofit fontScale="92500" lnSpcReduction="20000"/>
          </a:bodyPr>
          <a:lstStyle/>
          <a:p>
            <a:pPr marL="514350" indent="-514350">
              <a:buFont typeface="+mj-lt"/>
              <a:buAutoNum type="romanUcPeriod"/>
            </a:pPr>
            <a:r>
              <a:rPr lang="en-US" dirty="0"/>
              <a:t>Personal, non-patrimonial rights = a subjective right that has no monetary value (ex. The right to freedom of speech, the right to a name, etc.)</a:t>
            </a:r>
          </a:p>
          <a:p>
            <a:pPr marL="514350" indent="-514350">
              <a:buFont typeface="+mj-lt"/>
              <a:buAutoNum type="romanUcPeriod"/>
            </a:pPr>
            <a:r>
              <a:rPr lang="en-US" dirty="0"/>
              <a:t>Patrimonial rights – a subjective right that HAS a monetary value.</a:t>
            </a:r>
          </a:p>
          <a:p>
            <a:pPr marL="971550" lvl="1" indent="-514350">
              <a:buFont typeface="+mj-lt"/>
              <a:buAutoNum type="arabicPeriod"/>
            </a:pPr>
            <a:r>
              <a:rPr lang="en-US" dirty="0"/>
              <a:t>Real rights = that the owner can exert alone, without intervention of another person. The obligation of all other persons is to refrain from interfering with the right of the owner.</a:t>
            </a:r>
          </a:p>
          <a:p>
            <a:pPr marL="1428750" lvl="2" indent="-514350">
              <a:buFont typeface="+mj-lt"/>
              <a:buAutoNum type="alphaLcParenR"/>
            </a:pPr>
            <a:r>
              <a:rPr lang="en-US" dirty="0"/>
              <a:t>Principal real rights = are self existing and established by the CC or other normative acts (public property, private property, dismemberments of private property=superficies, usufruct, use, habitation, servitude)</a:t>
            </a:r>
          </a:p>
          <a:p>
            <a:pPr marL="1428750" lvl="2" indent="-514350">
              <a:buFont typeface="+mj-lt"/>
              <a:buAutoNum type="alphaLcParenR"/>
            </a:pPr>
            <a:r>
              <a:rPr lang="en-US" dirty="0"/>
              <a:t>Accessory real rights = can’t exist alone, they follow the path of the principal right they accompany (mortgage, pledge/pawn, retention, privileges)</a:t>
            </a:r>
          </a:p>
          <a:p>
            <a:pPr marL="971550" lvl="1" indent="-514350">
              <a:buFont typeface="+mj-lt"/>
              <a:buAutoNum type="arabicPeriod"/>
            </a:pPr>
            <a:r>
              <a:rPr lang="en-US" dirty="0"/>
              <a:t>Debt rights = subjective rights according to which the active subject (creditor) can pretend to the definite passive subject (debtor) to give, to do or not to do something.</a:t>
            </a:r>
          </a:p>
        </p:txBody>
      </p:sp>
    </p:spTree>
    <p:extLst>
      <p:ext uri="{BB962C8B-B14F-4D97-AF65-F5344CB8AC3E}">
        <p14:creationId xmlns:p14="http://schemas.microsoft.com/office/powerpoint/2010/main" val="228780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C664E-CBC5-8648-93A2-718684358C57}"/>
              </a:ext>
            </a:extLst>
          </p:cNvPr>
          <p:cNvSpPr>
            <a:spLocks noGrp="1"/>
          </p:cNvSpPr>
          <p:nvPr>
            <p:ph type="title"/>
          </p:nvPr>
        </p:nvSpPr>
        <p:spPr/>
        <p:txBody>
          <a:bodyPr/>
          <a:lstStyle/>
          <a:p>
            <a:r>
              <a:rPr lang="en-US" dirty="0"/>
              <a:t>MCQ</a:t>
            </a:r>
          </a:p>
        </p:txBody>
      </p:sp>
      <p:sp>
        <p:nvSpPr>
          <p:cNvPr id="3" name="Content Placeholder 2">
            <a:extLst>
              <a:ext uri="{FF2B5EF4-FFF2-40B4-BE49-F238E27FC236}">
                <a16:creationId xmlns:a16="http://schemas.microsoft.com/office/drawing/2014/main" id="{37A250F2-B5EF-A845-B20F-F8AA5C7D73A2}"/>
              </a:ext>
            </a:extLst>
          </p:cNvPr>
          <p:cNvSpPr>
            <a:spLocks noGrp="1"/>
          </p:cNvSpPr>
          <p:nvPr>
            <p:ph sz="half" idx="1"/>
          </p:nvPr>
        </p:nvSpPr>
        <p:spPr/>
        <p:txBody>
          <a:bodyPr>
            <a:normAutofit fontScale="55000" lnSpcReduction="20000"/>
          </a:bodyPr>
          <a:lstStyle/>
          <a:p>
            <a:pPr marL="0" indent="0">
              <a:buNone/>
            </a:pPr>
            <a:r>
              <a:rPr lang="en-US" dirty="0"/>
              <a:t>1. According to the principle of the no retroactivity of the law, the legal rule applies: </a:t>
            </a:r>
          </a:p>
          <a:p>
            <a:pPr marL="457200" indent="-457200">
              <a:buAutoNum type="alphaLcParenR"/>
            </a:pPr>
            <a:r>
              <a:rPr lang="en-US" dirty="0"/>
              <a:t>Only for the future; </a:t>
            </a:r>
          </a:p>
          <a:p>
            <a:pPr marL="457200" indent="-457200">
              <a:buAutoNum type="alphaLcParenR"/>
            </a:pPr>
            <a:r>
              <a:rPr lang="en-US" dirty="0"/>
              <a:t>Only on the territory of a state; </a:t>
            </a:r>
          </a:p>
          <a:p>
            <a:pPr marL="457200" indent="-457200">
              <a:buAutoNum type="alphaLcParenR"/>
            </a:pPr>
            <a:r>
              <a:rPr lang="en-US" dirty="0"/>
              <a:t>On a specific period of time. </a:t>
            </a:r>
          </a:p>
          <a:p>
            <a:pPr marL="0" indent="0">
              <a:buNone/>
            </a:pPr>
            <a:r>
              <a:rPr lang="en-US" dirty="0"/>
              <a:t>2. A new law that contains the words “all contrary provisions shall be repealed”:</a:t>
            </a:r>
          </a:p>
          <a:p>
            <a:pPr marL="457200" indent="-457200">
              <a:buAutoNum type="alphaLcParenR"/>
            </a:pPr>
            <a:r>
              <a:rPr lang="en-US" dirty="0"/>
              <a:t>may repeal partially other laws; </a:t>
            </a:r>
          </a:p>
          <a:p>
            <a:pPr marL="457200" indent="-457200">
              <a:buAutoNum type="alphaLcParenR"/>
            </a:pPr>
            <a:r>
              <a:rPr lang="en-US" dirty="0"/>
              <a:t>abrogates tacitly all other provisions; </a:t>
            </a:r>
          </a:p>
          <a:p>
            <a:pPr marL="457200" indent="-457200">
              <a:buAutoNum type="alphaLcParenR"/>
            </a:pPr>
            <a:r>
              <a:rPr lang="en-US" dirty="0"/>
              <a:t>expressively and indirectly repeals contrary provisions. </a:t>
            </a:r>
          </a:p>
        </p:txBody>
      </p:sp>
      <p:sp>
        <p:nvSpPr>
          <p:cNvPr id="4" name="Content Placeholder 3">
            <a:extLst>
              <a:ext uri="{FF2B5EF4-FFF2-40B4-BE49-F238E27FC236}">
                <a16:creationId xmlns:a16="http://schemas.microsoft.com/office/drawing/2014/main" id="{59ACF15B-CAB2-594F-898A-B7B8EB6A3649}"/>
              </a:ext>
            </a:extLst>
          </p:cNvPr>
          <p:cNvSpPr>
            <a:spLocks noGrp="1"/>
          </p:cNvSpPr>
          <p:nvPr>
            <p:ph sz="half" idx="2"/>
          </p:nvPr>
        </p:nvSpPr>
        <p:spPr>
          <a:xfrm>
            <a:off x="6181344" y="2560319"/>
            <a:ext cx="4718304" cy="3503023"/>
          </a:xfrm>
        </p:spPr>
        <p:txBody>
          <a:bodyPr>
            <a:normAutofit fontScale="55000" lnSpcReduction="20000"/>
          </a:bodyPr>
          <a:lstStyle/>
          <a:p>
            <a:pPr marL="0" indent="0">
              <a:buNone/>
            </a:pPr>
            <a:r>
              <a:rPr lang="en-US" dirty="0"/>
              <a:t>3.The so-called interpretation „to the letter of law”</a:t>
            </a:r>
          </a:p>
          <a:p>
            <a:pPr marL="457200" indent="-457200">
              <a:buAutoNum type="alphaLcPeriod"/>
            </a:pPr>
            <a:r>
              <a:rPr lang="en-US" dirty="0"/>
              <a:t>Is called the literal interpretation</a:t>
            </a:r>
          </a:p>
          <a:p>
            <a:pPr marL="457200" indent="-457200">
              <a:buAutoNum type="alphaLcPeriod"/>
            </a:pPr>
            <a:r>
              <a:rPr lang="en-US" dirty="0"/>
              <a:t>Is the extensive interpretation</a:t>
            </a:r>
          </a:p>
          <a:p>
            <a:pPr marL="457200" indent="-457200">
              <a:buAutoNum type="alphaLcPeriod"/>
            </a:pPr>
            <a:r>
              <a:rPr lang="en-US" dirty="0"/>
              <a:t>Is an official interpretation</a:t>
            </a:r>
          </a:p>
          <a:p>
            <a:pPr marL="457200" indent="-457200">
              <a:buAutoNum type="alphaLcPeriod"/>
            </a:pPr>
            <a:endParaRPr lang="en-US" dirty="0"/>
          </a:p>
          <a:p>
            <a:pPr marL="0" indent="0">
              <a:buNone/>
            </a:pPr>
            <a:r>
              <a:rPr lang="en-US" dirty="0"/>
              <a:t>4. The 3</a:t>
            </a:r>
            <a:r>
              <a:rPr lang="en-US" baseline="30000" dirty="0"/>
              <a:t>rd</a:t>
            </a:r>
            <a:r>
              <a:rPr lang="en-US" dirty="0"/>
              <a:t> </a:t>
            </a:r>
            <a:r>
              <a:rPr lang="en-US" dirty="0" err="1"/>
              <a:t>parg</a:t>
            </a:r>
            <a:r>
              <a:rPr lang="en-US" dirty="0"/>
              <a:t> of art 33 from the Constitution: „The state has the obligation of taking measures for keeping the spiritual identities, supporting the national culture, simulating arts, protecting the cultural inheritance, developing the contemporary creativity and for promoting the cultural and artistic Romanian values in the world is a:</a:t>
            </a:r>
          </a:p>
          <a:p>
            <a:pPr marL="457200" indent="-457200">
              <a:buAutoNum type="alphaLcPeriod"/>
            </a:pPr>
            <a:r>
              <a:rPr lang="en-US" dirty="0"/>
              <a:t>Prohibitive legal rule</a:t>
            </a:r>
          </a:p>
          <a:p>
            <a:pPr marL="457200" indent="-457200">
              <a:buAutoNum type="alphaLcPeriod"/>
            </a:pPr>
            <a:r>
              <a:rPr lang="en-US" dirty="0"/>
              <a:t>Imposed legal rule</a:t>
            </a:r>
          </a:p>
          <a:p>
            <a:pPr marL="457200" indent="-457200">
              <a:buAutoNum type="alphaLcPeriod"/>
            </a:pPr>
            <a:r>
              <a:rPr lang="en-US" dirty="0"/>
              <a:t>Suppletive legal rule</a:t>
            </a:r>
          </a:p>
        </p:txBody>
      </p:sp>
    </p:spTree>
    <p:extLst>
      <p:ext uri="{BB962C8B-B14F-4D97-AF65-F5344CB8AC3E}">
        <p14:creationId xmlns:p14="http://schemas.microsoft.com/office/powerpoint/2010/main" val="2428951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936B-5515-E649-AA46-29C297E23FAC}"/>
              </a:ext>
            </a:extLst>
          </p:cNvPr>
          <p:cNvSpPr>
            <a:spLocks noGrp="1"/>
          </p:cNvSpPr>
          <p:nvPr>
            <p:ph type="title"/>
          </p:nvPr>
        </p:nvSpPr>
        <p:spPr/>
        <p:txBody>
          <a:bodyPr/>
          <a:lstStyle/>
          <a:p>
            <a:r>
              <a:rPr lang="en-US" dirty="0"/>
              <a:t>1. Classification of rights (2</a:t>
            </a:r>
            <a:r>
              <a:rPr lang="en-US" baseline="30000" dirty="0"/>
              <a:t>nd</a:t>
            </a:r>
            <a:r>
              <a:rPr lang="en-US" dirty="0"/>
              <a:t>)</a:t>
            </a:r>
          </a:p>
        </p:txBody>
      </p:sp>
      <p:sp>
        <p:nvSpPr>
          <p:cNvPr id="3" name="Content Placeholder 2">
            <a:extLst>
              <a:ext uri="{FF2B5EF4-FFF2-40B4-BE49-F238E27FC236}">
                <a16:creationId xmlns:a16="http://schemas.microsoft.com/office/drawing/2014/main" id="{B0EE32EE-E9F8-524B-99C2-C4DF7A01C4B7}"/>
              </a:ext>
            </a:extLst>
          </p:cNvPr>
          <p:cNvSpPr>
            <a:spLocks noGrp="1"/>
          </p:cNvSpPr>
          <p:nvPr>
            <p:ph idx="1"/>
          </p:nvPr>
        </p:nvSpPr>
        <p:spPr/>
        <p:txBody>
          <a:bodyPr>
            <a:normAutofit fontScale="85000" lnSpcReduction="10000"/>
          </a:bodyPr>
          <a:lstStyle/>
          <a:p>
            <a:pPr marL="514350" indent="-514350">
              <a:buFont typeface="+mj-lt"/>
              <a:buAutoNum type="romanUcPeriod"/>
            </a:pPr>
            <a:r>
              <a:rPr lang="en-US" dirty="0"/>
              <a:t>Absolute rights – subjective civil right, that the owner can exercise alone and all others (opposable </a:t>
            </a:r>
            <a:r>
              <a:rPr lang="en-US" i="1" dirty="0" err="1"/>
              <a:t>erga</a:t>
            </a:r>
            <a:r>
              <a:rPr lang="en-US" i="1" dirty="0"/>
              <a:t> </a:t>
            </a:r>
            <a:r>
              <a:rPr lang="en-US" i="1" dirty="0" err="1"/>
              <a:t>omnes</a:t>
            </a:r>
            <a:r>
              <a:rPr lang="en-US" dirty="0"/>
              <a:t>) have the general and negative obligation to intervene.</a:t>
            </a:r>
          </a:p>
          <a:p>
            <a:pPr lvl="1"/>
            <a:r>
              <a:rPr lang="en-US" dirty="0"/>
              <a:t>Here you will have all of the non patrimonial rights and the patrimonial real rights, both principal and accessory.  </a:t>
            </a:r>
          </a:p>
          <a:p>
            <a:pPr marL="514350" indent="-514350">
              <a:buFont typeface="+mj-lt"/>
              <a:buAutoNum type="romanUcPeriod"/>
            </a:pPr>
            <a:r>
              <a:rPr lang="en-US" dirty="0"/>
              <a:t>Relative rights – subjective civil right, in which a specific </a:t>
            </a:r>
            <a:r>
              <a:rPr lang="en-US" i="1" dirty="0"/>
              <a:t>active</a:t>
            </a:r>
            <a:r>
              <a:rPr lang="en-US" dirty="0"/>
              <a:t> subject (the creditor) can ask of another specific </a:t>
            </a:r>
            <a:r>
              <a:rPr lang="en-US" i="1" dirty="0"/>
              <a:t>passive </a:t>
            </a:r>
            <a:r>
              <a:rPr lang="en-US" dirty="0"/>
              <a:t>subject (the debtor) </a:t>
            </a:r>
          </a:p>
          <a:p>
            <a:pPr lvl="2">
              <a:buFont typeface="Arial" panose="020B0604020202020204" pitchFamily="34" charset="0"/>
              <a:buChar char="•"/>
            </a:pPr>
            <a:r>
              <a:rPr lang="en-US" i="1" dirty="0"/>
              <a:t>to give, </a:t>
            </a:r>
          </a:p>
          <a:p>
            <a:pPr lvl="2">
              <a:buFont typeface="Arial" panose="020B0604020202020204" pitchFamily="34" charset="0"/>
              <a:buChar char="•"/>
            </a:pPr>
            <a:r>
              <a:rPr lang="en-US" i="1" dirty="0"/>
              <a:t>to do, </a:t>
            </a:r>
          </a:p>
          <a:p>
            <a:pPr lvl="2">
              <a:buFont typeface="Arial" panose="020B0604020202020204" pitchFamily="34" charset="0"/>
              <a:buChar char="•"/>
            </a:pPr>
            <a:r>
              <a:rPr lang="en-US" i="1" dirty="0"/>
              <a:t>not to do.</a:t>
            </a:r>
          </a:p>
          <a:p>
            <a:pPr lvl="1">
              <a:buFont typeface="Arial" panose="020B0604020202020204" pitchFamily="34" charset="0"/>
              <a:buChar char="•"/>
            </a:pPr>
            <a:r>
              <a:rPr lang="en-US" dirty="0"/>
              <a:t>In this category you have the debt rights. </a:t>
            </a:r>
          </a:p>
        </p:txBody>
      </p:sp>
    </p:spTree>
    <p:extLst>
      <p:ext uri="{BB962C8B-B14F-4D97-AF65-F5344CB8AC3E}">
        <p14:creationId xmlns:p14="http://schemas.microsoft.com/office/powerpoint/2010/main" val="1619834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BA5C-7F65-324B-AA0A-30536D90D329}"/>
              </a:ext>
            </a:extLst>
          </p:cNvPr>
          <p:cNvSpPr>
            <a:spLocks noGrp="1"/>
          </p:cNvSpPr>
          <p:nvPr>
            <p:ph type="title"/>
          </p:nvPr>
        </p:nvSpPr>
        <p:spPr/>
        <p:txBody>
          <a:bodyPr/>
          <a:lstStyle/>
          <a:p>
            <a:r>
              <a:rPr lang="en-US"/>
              <a:t>1. Classification of rights (3</a:t>
            </a:r>
            <a:r>
              <a:rPr lang="en-US" baseline="30000"/>
              <a:t>rd</a:t>
            </a:r>
            <a:r>
              <a:rPr lang="en-US"/>
              <a:t>)</a:t>
            </a:r>
          </a:p>
        </p:txBody>
      </p:sp>
      <p:sp>
        <p:nvSpPr>
          <p:cNvPr id="3" name="Content Placeholder 2">
            <a:extLst>
              <a:ext uri="{FF2B5EF4-FFF2-40B4-BE49-F238E27FC236}">
                <a16:creationId xmlns:a16="http://schemas.microsoft.com/office/drawing/2014/main" id="{8AD074FD-57E7-F647-91D6-03A2C2796544}"/>
              </a:ext>
            </a:extLst>
          </p:cNvPr>
          <p:cNvSpPr>
            <a:spLocks noGrp="1"/>
          </p:cNvSpPr>
          <p:nvPr>
            <p:ph idx="1"/>
          </p:nvPr>
        </p:nvSpPr>
        <p:spPr/>
        <p:txBody>
          <a:bodyPr>
            <a:normAutofit lnSpcReduction="10000"/>
          </a:bodyPr>
          <a:lstStyle/>
          <a:p>
            <a:pPr marL="514350" indent="-514350">
              <a:buFont typeface="+mj-lt"/>
              <a:buAutoNum type="romanUcPeriod"/>
            </a:pPr>
            <a:r>
              <a:rPr lang="en-US" dirty="0"/>
              <a:t>Pure and simple rights – created within a legal relation between parties, that produces effects immediately. </a:t>
            </a:r>
          </a:p>
          <a:p>
            <a:pPr marL="514350" indent="-514350">
              <a:buFont typeface="+mj-lt"/>
              <a:buAutoNum type="romanUcPeriod"/>
            </a:pPr>
            <a:r>
              <a:rPr lang="en-US" dirty="0"/>
              <a:t>Rights affected by modalities – rights that produce effects according to the modalities that they are affected by. </a:t>
            </a:r>
          </a:p>
          <a:p>
            <a:pPr marL="971550" lvl="1" indent="-514350">
              <a:buFont typeface="+mj-lt"/>
              <a:buAutoNum type="arabicPeriod"/>
            </a:pPr>
            <a:r>
              <a:rPr lang="en-US" dirty="0"/>
              <a:t>The term = the future and certain event, of which we are sure will be achieved and will grant the right to exert or will render extinct the exercise of a right and correlative obligation. </a:t>
            </a:r>
          </a:p>
          <a:p>
            <a:pPr marL="971550" lvl="1" indent="-514350">
              <a:buFont typeface="+mj-lt"/>
              <a:buAutoNum type="arabicPeriod"/>
            </a:pPr>
            <a:r>
              <a:rPr lang="en-US" dirty="0"/>
              <a:t>The condition = future and uncertain event, upon which the right and obligations depend on. </a:t>
            </a:r>
          </a:p>
        </p:txBody>
      </p:sp>
    </p:spTree>
    <p:extLst>
      <p:ext uri="{BB962C8B-B14F-4D97-AF65-F5344CB8AC3E}">
        <p14:creationId xmlns:p14="http://schemas.microsoft.com/office/powerpoint/2010/main" val="3556897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8E39-0C16-1145-AD9C-297B86A00F1E}"/>
              </a:ext>
            </a:extLst>
          </p:cNvPr>
          <p:cNvSpPr>
            <a:spLocks noGrp="1"/>
          </p:cNvSpPr>
          <p:nvPr>
            <p:ph type="title"/>
          </p:nvPr>
        </p:nvSpPr>
        <p:spPr/>
        <p:txBody>
          <a:bodyPr/>
          <a:lstStyle/>
          <a:p>
            <a:r>
              <a:rPr lang="en-US"/>
              <a:t>2. Classification of obligations </a:t>
            </a:r>
          </a:p>
        </p:txBody>
      </p:sp>
      <p:sp>
        <p:nvSpPr>
          <p:cNvPr id="3" name="Content Placeholder 2">
            <a:extLst>
              <a:ext uri="{FF2B5EF4-FFF2-40B4-BE49-F238E27FC236}">
                <a16:creationId xmlns:a16="http://schemas.microsoft.com/office/drawing/2014/main" id="{76ED8A1B-1320-854A-8E5A-B500B1C375D2}"/>
              </a:ext>
            </a:extLst>
          </p:cNvPr>
          <p:cNvSpPr>
            <a:spLocks noGrp="1"/>
          </p:cNvSpPr>
          <p:nvPr>
            <p:ph idx="1"/>
          </p:nvPr>
        </p:nvSpPr>
        <p:spPr/>
        <p:txBody>
          <a:bodyPr anchor="ctr"/>
          <a:lstStyle/>
          <a:p>
            <a:pPr>
              <a:buFont typeface="Wingdings" pitchFamily="2" charset="2"/>
              <a:buChar char="Ø"/>
            </a:pPr>
            <a:r>
              <a:rPr lang="en-US" dirty="0"/>
              <a:t>Obligations: </a:t>
            </a:r>
          </a:p>
          <a:p>
            <a:pPr lvl="2">
              <a:buFont typeface="Wingdings" pitchFamily="2" charset="2"/>
              <a:buChar char="Ø"/>
            </a:pPr>
            <a:r>
              <a:rPr lang="en-US" dirty="0"/>
              <a:t>to give: constitute or transfer a real right; </a:t>
            </a:r>
          </a:p>
          <a:p>
            <a:pPr lvl="2">
              <a:buFont typeface="Wingdings" pitchFamily="2" charset="2"/>
              <a:buChar char="Ø"/>
            </a:pPr>
            <a:r>
              <a:rPr lang="en-US" dirty="0"/>
              <a:t>to do: to perform an action; </a:t>
            </a:r>
          </a:p>
          <a:p>
            <a:pPr lvl="2">
              <a:buFont typeface="Wingdings" pitchFamily="2" charset="2"/>
              <a:buChar char="Ø"/>
            </a:pPr>
            <a:r>
              <a:rPr lang="en-US" dirty="0"/>
              <a:t>not to do: refrain from any action that might harm the exercise of the real right. </a:t>
            </a:r>
          </a:p>
          <a:p>
            <a:pPr>
              <a:buFont typeface="Wingdings" pitchFamily="2" charset="2"/>
              <a:buChar char="Ø"/>
            </a:pPr>
            <a:r>
              <a:rPr lang="en-US" dirty="0"/>
              <a:t>Obligations of result or obligations of best effort (diligence)</a:t>
            </a:r>
          </a:p>
          <a:p>
            <a:pPr lvl="1">
              <a:buFont typeface="Arial" panose="020B0604020202020204" pitchFamily="34" charset="0"/>
              <a:buChar char="•"/>
            </a:pPr>
            <a:r>
              <a:rPr lang="en-US" dirty="0"/>
              <a:t>If the obligation is of result, the debtor must obtain the result promised. If the obligation is of best effort, the debtor is required to use all necessary means to achieve the promised result. </a:t>
            </a:r>
          </a:p>
        </p:txBody>
      </p:sp>
    </p:spTree>
    <p:extLst>
      <p:ext uri="{BB962C8B-B14F-4D97-AF65-F5344CB8AC3E}">
        <p14:creationId xmlns:p14="http://schemas.microsoft.com/office/powerpoint/2010/main" val="533234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37EC36-BC13-43C2-8910-FCDEB7440FC6}"/>
              </a:ext>
            </a:extLst>
          </p:cNvPr>
          <p:cNvSpPr/>
          <p:nvPr/>
        </p:nvSpPr>
        <p:spPr>
          <a:xfrm>
            <a:off x="2615381" y="481781"/>
            <a:ext cx="6449961" cy="580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Legal relation</a:t>
            </a:r>
            <a:endParaRPr lang="en-US" dirty="0"/>
          </a:p>
        </p:txBody>
      </p:sp>
      <p:cxnSp>
        <p:nvCxnSpPr>
          <p:cNvPr id="4" name="Straight Connector 3">
            <a:extLst>
              <a:ext uri="{FF2B5EF4-FFF2-40B4-BE49-F238E27FC236}">
                <a16:creationId xmlns:a16="http://schemas.microsoft.com/office/drawing/2014/main" id="{09A55581-4E55-4AF8-B361-4AD231CD4F7C}"/>
              </a:ext>
            </a:extLst>
          </p:cNvPr>
          <p:cNvCxnSpPr/>
          <p:nvPr/>
        </p:nvCxnSpPr>
        <p:spPr>
          <a:xfrm flipH="1">
            <a:off x="1445342" y="1061884"/>
            <a:ext cx="1838632" cy="1042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72641AF-78AA-48F2-8094-9EBA9EE400C2}"/>
              </a:ext>
            </a:extLst>
          </p:cNvPr>
          <p:cNvCxnSpPr/>
          <p:nvPr/>
        </p:nvCxnSpPr>
        <p:spPr>
          <a:xfrm>
            <a:off x="5732206" y="1199535"/>
            <a:ext cx="88491" cy="904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EDBAE2-F54E-47EB-BA8A-EEE571B321EE}"/>
              </a:ext>
            </a:extLst>
          </p:cNvPr>
          <p:cNvCxnSpPr/>
          <p:nvPr/>
        </p:nvCxnSpPr>
        <p:spPr>
          <a:xfrm>
            <a:off x="8170606" y="1061884"/>
            <a:ext cx="1435510" cy="1042219"/>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D859E86-5B81-42B4-AC59-66C86618C68D}"/>
              </a:ext>
            </a:extLst>
          </p:cNvPr>
          <p:cNvSpPr/>
          <p:nvPr/>
        </p:nvSpPr>
        <p:spPr>
          <a:xfrm>
            <a:off x="117987" y="2177844"/>
            <a:ext cx="2654710" cy="31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Subjects</a:t>
            </a:r>
            <a:endParaRPr lang="en-US" dirty="0"/>
          </a:p>
        </p:txBody>
      </p:sp>
      <p:sp>
        <p:nvSpPr>
          <p:cNvPr id="10" name="Rectangle 9">
            <a:extLst>
              <a:ext uri="{FF2B5EF4-FFF2-40B4-BE49-F238E27FC236}">
                <a16:creationId xmlns:a16="http://schemas.microsoft.com/office/drawing/2014/main" id="{F5B69ED9-2D76-4941-BE46-63B3F9600572}"/>
              </a:ext>
            </a:extLst>
          </p:cNvPr>
          <p:cNvSpPr/>
          <p:nvPr/>
        </p:nvSpPr>
        <p:spPr>
          <a:xfrm>
            <a:off x="4699819" y="2143432"/>
            <a:ext cx="2448233" cy="353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Content</a:t>
            </a:r>
            <a:endParaRPr lang="en-US" dirty="0"/>
          </a:p>
        </p:txBody>
      </p:sp>
      <p:sp>
        <p:nvSpPr>
          <p:cNvPr id="11" name="Rectangle 10">
            <a:extLst>
              <a:ext uri="{FF2B5EF4-FFF2-40B4-BE49-F238E27FC236}">
                <a16:creationId xmlns:a16="http://schemas.microsoft.com/office/drawing/2014/main" id="{CE41A777-1E4E-4C69-8CB7-4DEB15C32B56}"/>
              </a:ext>
            </a:extLst>
          </p:cNvPr>
          <p:cNvSpPr/>
          <p:nvPr/>
        </p:nvSpPr>
        <p:spPr>
          <a:xfrm>
            <a:off x="9065342" y="2182760"/>
            <a:ext cx="2192594"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Object</a:t>
            </a:r>
            <a:endParaRPr lang="en-US" dirty="0"/>
          </a:p>
        </p:txBody>
      </p:sp>
      <p:cxnSp>
        <p:nvCxnSpPr>
          <p:cNvPr id="13" name="Straight Arrow Connector 12">
            <a:extLst>
              <a:ext uri="{FF2B5EF4-FFF2-40B4-BE49-F238E27FC236}">
                <a16:creationId xmlns:a16="http://schemas.microsoft.com/office/drawing/2014/main" id="{606BC898-BD45-45D5-BF45-0242DE157172}"/>
              </a:ext>
            </a:extLst>
          </p:cNvPr>
          <p:cNvCxnSpPr/>
          <p:nvPr/>
        </p:nvCxnSpPr>
        <p:spPr>
          <a:xfrm flipH="1">
            <a:off x="521110" y="2536723"/>
            <a:ext cx="245806" cy="1042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807C3C-85B5-4374-934E-C1B3227B10F1}"/>
              </a:ext>
            </a:extLst>
          </p:cNvPr>
          <p:cNvCxnSpPr>
            <a:cxnSpLocks/>
          </p:cNvCxnSpPr>
          <p:nvPr/>
        </p:nvCxnSpPr>
        <p:spPr>
          <a:xfrm>
            <a:off x="2005781" y="2536723"/>
            <a:ext cx="609600" cy="1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828DEA8-F79E-4530-B800-E826C669CBF8}"/>
              </a:ext>
            </a:extLst>
          </p:cNvPr>
          <p:cNvSpPr/>
          <p:nvPr/>
        </p:nvSpPr>
        <p:spPr>
          <a:xfrm>
            <a:off x="-1" y="3578942"/>
            <a:ext cx="1799304" cy="78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Natural person</a:t>
            </a:r>
            <a:endParaRPr lang="en-US" dirty="0"/>
          </a:p>
        </p:txBody>
      </p:sp>
      <p:sp>
        <p:nvSpPr>
          <p:cNvPr id="18" name="Rectangle 17">
            <a:extLst>
              <a:ext uri="{FF2B5EF4-FFF2-40B4-BE49-F238E27FC236}">
                <a16:creationId xmlns:a16="http://schemas.microsoft.com/office/drawing/2014/main" id="{1703BBC6-86CE-43E6-A5F3-0CB9CA88A0E3}"/>
              </a:ext>
            </a:extLst>
          </p:cNvPr>
          <p:cNvSpPr/>
          <p:nvPr/>
        </p:nvSpPr>
        <p:spPr>
          <a:xfrm>
            <a:off x="555523" y="4591665"/>
            <a:ext cx="2900516" cy="511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Legal person</a:t>
            </a:r>
            <a:endParaRPr lang="en-US" dirty="0"/>
          </a:p>
        </p:txBody>
      </p:sp>
      <p:cxnSp>
        <p:nvCxnSpPr>
          <p:cNvPr id="20" name="Straight Connector 19">
            <a:extLst>
              <a:ext uri="{FF2B5EF4-FFF2-40B4-BE49-F238E27FC236}">
                <a16:creationId xmlns:a16="http://schemas.microsoft.com/office/drawing/2014/main" id="{474FFED6-01D7-4226-AC0F-A3D8AFB9848D}"/>
              </a:ext>
            </a:extLst>
          </p:cNvPr>
          <p:cNvCxnSpPr>
            <a:cxnSpLocks/>
            <a:endCxn id="21" idx="0"/>
          </p:cNvCxnSpPr>
          <p:nvPr/>
        </p:nvCxnSpPr>
        <p:spPr>
          <a:xfrm flipH="1">
            <a:off x="4149213" y="2536723"/>
            <a:ext cx="1140542" cy="69809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13860AA-AE26-40B6-803D-AFC8CE1281CE}"/>
              </a:ext>
            </a:extLst>
          </p:cNvPr>
          <p:cNvSpPr/>
          <p:nvPr/>
        </p:nvSpPr>
        <p:spPr>
          <a:xfrm>
            <a:off x="2821858" y="3234813"/>
            <a:ext cx="2654710" cy="580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Rights (Active)</a:t>
            </a:r>
            <a:endParaRPr lang="en-US" dirty="0"/>
          </a:p>
        </p:txBody>
      </p:sp>
      <p:cxnSp>
        <p:nvCxnSpPr>
          <p:cNvPr id="23" name="Straight Arrow Connector 22">
            <a:extLst>
              <a:ext uri="{FF2B5EF4-FFF2-40B4-BE49-F238E27FC236}">
                <a16:creationId xmlns:a16="http://schemas.microsoft.com/office/drawing/2014/main" id="{BA664DFD-BA38-4C10-98AB-072D8B325647}"/>
              </a:ext>
            </a:extLst>
          </p:cNvPr>
          <p:cNvCxnSpPr/>
          <p:nvPr/>
        </p:nvCxnSpPr>
        <p:spPr>
          <a:xfrm>
            <a:off x="6282813" y="2536723"/>
            <a:ext cx="639097" cy="648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9647C8F-1B13-42DE-9E19-D8AD7C313387}"/>
              </a:ext>
            </a:extLst>
          </p:cNvPr>
          <p:cNvSpPr/>
          <p:nvPr/>
        </p:nvSpPr>
        <p:spPr>
          <a:xfrm>
            <a:off x="5820697" y="3234813"/>
            <a:ext cx="3057832" cy="580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Obligations (Pasive)</a:t>
            </a:r>
            <a:endParaRPr lang="en-US" dirty="0"/>
          </a:p>
        </p:txBody>
      </p:sp>
      <p:cxnSp>
        <p:nvCxnSpPr>
          <p:cNvPr id="28" name="Straight Arrow Connector 27">
            <a:extLst>
              <a:ext uri="{FF2B5EF4-FFF2-40B4-BE49-F238E27FC236}">
                <a16:creationId xmlns:a16="http://schemas.microsoft.com/office/drawing/2014/main" id="{98A64AD0-7C27-4283-A39F-DAC23D3EB745}"/>
              </a:ext>
            </a:extLst>
          </p:cNvPr>
          <p:cNvCxnSpPr/>
          <p:nvPr/>
        </p:nvCxnSpPr>
        <p:spPr>
          <a:xfrm>
            <a:off x="10702413" y="2536723"/>
            <a:ext cx="0" cy="806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8DA2066-BCD9-4429-BAED-184DCE1DA0F8}"/>
              </a:ext>
            </a:extLst>
          </p:cNvPr>
          <p:cNvSpPr/>
          <p:nvPr/>
        </p:nvSpPr>
        <p:spPr>
          <a:xfrm>
            <a:off x="9606116" y="3429000"/>
            <a:ext cx="2192594" cy="481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Goods</a:t>
            </a:r>
            <a:endParaRPr lang="en-US" dirty="0"/>
          </a:p>
        </p:txBody>
      </p:sp>
    </p:spTree>
    <p:extLst>
      <p:ext uri="{BB962C8B-B14F-4D97-AF65-F5344CB8AC3E}">
        <p14:creationId xmlns:p14="http://schemas.microsoft.com/office/powerpoint/2010/main" val="4244277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7475-D16A-7745-A700-89921417284C}"/>
              </a:ext>
            </a:extLst>
          </p:cNvPr>
          <p:cNvSpPr>
            <a:spLocks noGrp="1"/>
          </p:cNvSpPr>
          <p:nvPr>
            <p:ph type="title"/>
          </p:nvPr>
        </p:nvSpPr>
        <p:spPr/>
        <p:txBody>
          <a:bodyPr>
            <a:normAutofit fontScale="90000"/>
          </a:bodyPr>
          <a:lstStyle/>
          <a:p>
            <a:r>
              <a:rPr lang="en-US"/>
              <a:t>Why is the classification of goods important? </a:t>
            </a:r>
          </a:p>
        </p:txBody>
      </p:sp>
      <p:sp>
        <p:nvSpPr>
          <p:cNvPr id="3" name="Content Placeholder 2">
            <a:extLst>
              <a:ext uri="{FF2B5EF4-FFF2-40B4-BE49-F238E27FC236}">
                <a16:creationId xmlns:a16="http://schemas.microsoft.com/office/drawing/2014/main" id="{B78D430D-C335-AF4E-9759-FFC78669E8F0}"/>
              </a:ext>
            </a:extLst>
          </p:cNvPr>
          <p:cNvSpPr>
            <a:spLocks noGrp="1"/>
          </p:cNvSpPr>
          <p:nvPr>
            <p:ph idx="1"/>
          </p:nvPr>
        </p:nvSpPr>
        <p:spPr/>
        <p:txBody>
          <a:bodyPr>
            <a:normAutofit fontScale="70000" lnSpcReduction="20000"/>
          </a:bodyPr>
          <a:lstStyle/>
          <a:p>
            <a:r>
              <a:rPr lang="en-US" dirty="0"/>
              <a:t>It determined whether a good </a:t>
            </a:r>
            <a:r>
              <a:rPr lang="en-US" i="1" dirty="0"/>
              <a:t>can </a:t>
            </a:r>
            <a:r>
              <a:rPr lang="en-US" dirty="0"/>
              <a:t>be traded and the conditions of the transaction. </a:t>
            </a:r>
          </a:p>
          <a:p>
            <a:r>
              <a:rPr lang="en-US" dirty="0"/>
              <a:t>It determines the publicity that must be made for the transaction of the good (see movable/immovable).</a:t>
            </a:r>
          </a:p>
          <a:p>
            <a:r>
              <a:rPr lang="en-US" dirty="0"/>
              <a:t>It determines what kind of warranties you can constitute upon them (mortgage or pawn). </a:t>
            </a:r>
          </a:p>
          <a:p>
            <a:r>
              <a:rPr lang="en-US" dirty="0"/>
              <a:t>It determines the law applicable to the transaction (for movable or immovable goods) as well as the competent court. </a:t>
            </a:r>
          </a:p>
          <a:p>
            <a:r>
              <a:rPr lang="en-US" dirty="0"/>
              <a:t>It determines the moment of transmission of the real rights upon the goods. </a:t>
            </a:r>
          </a:p>
          <a:p>
            <a:r>
              <a:rPr lang="en-US" dirty="0"/>
              <a:t>It determines who will bear the risk of the contract. </a:t>
            </a:r>
          </a:p>
          <a:p>
            <a:r>
              <a:rPr lang="en-US" dirty="0"/>
              <a:t>It determines the place of delivery, unless otherwise stated by the parties. </a:t>
            </a:r>
          </a:p>
          <a:p>
            <a:r>
              <a:rPr lang="en-US" dirty="0"/>
              <a:t>It determines how they can be acquired (for tangible goods). </a:t>
            </a:r>
          </a:p>
          <a:p>
            <a:r>
              <a:rPr lang="en-US" dirty="0"/>
              <a:t>It determines the path of certain types of goods (accessory ones). </a:t>
            </a:r>
          </a:p>
        </p:txBody>
      </p:sp>
    </p:spTree>
    <p:extLst>
      <p:ext uri="{BB962C8B-B14F-4D97-AF65-F5344CB8AC3E}">
        <p14:creationId xmlns:p14="http://schemas.microsoft.com/office/powerpoint/2010/main" val="2558628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C7E1-E768-854B-A53D-24FEC5EFC925}"/>
              </a:ext>
            </a:extLst>
          </p:cNvPr>
          <p:cNvSpPr>
            <a:spLocks noGrp="1"/>
          </p:cNvSpPr>
          <p:nvPr>
            <p:ph type="title"/>
          </p:nvPr>
        </p:nvSpPr>
        <p:spPr/>
        <p:txBody>
          <a:bodyPr/>
          <a:lstStyle/>
          <a:p>
            <a:r>
              <a:rPr lang="en-US"/>
              <a:t>Object of the legal relation </a:t>
            </a:r>
          </a:p>
        </p:txBody>
      </p:sp>
      <p:sp>
        <p:nvSpPr>
          <p:cNvPr id="3" name="Content Placeholder 2">
            <a:extLst>
              <a:ext uri="{FF2B5EF4-FFF2-40B4-BE49-F238E27FC236}">
                <a16:creationId xmlns:a16="http://schemas.microsoft.com/office/drawing/2014/main" id="{8F218143-8713-2247-96B5-D233AF14401E}"/>
              </a:ext>
            </a:extLst>
          </p:cNvPr>
          <p:cNvSpPr>
            <a:spLocks noGrp="1"/>
          </p:cNvSpPr>
          <p:nvPr>
            <p:ph idx="1"/>
          </p:nvPr>
        </p:nvSpPr>
        <p:spPr/>
        <p:txBody>
          <a:bodyPr>
            <a:normAutofit fontScale="92500" lnSpcReduction="20000"/>
          </a:bodyPr>
          <a:lstStyle/>
          <a:p>
            <a:pPr marL="0" indent="0">
              <a:buNone/>
            </a:pPr>
            <a:r>
              <a:rPr lang="en-US" sz="1800" dirty="0"/>
              <a:t>Because usually the conduct of the parties is related to goods, the goods represent the derived object of the legal relation.</a:t>
            </a:r>
          </a:p>
          <a:p>
            <a:pPr marL="0" indent="0" algn="ctr">
              <a:buNone/>
            </a:pPr>
            <a:r>
              <a:rPr lang="en-US" sz="2200" dirty="0"/>
              <a:t>The classification of goods</a:t>
            </a:r>
          </a:p>
          <a:p>
            <a:pPr algn="just"/>
            <a:r>
              <a:rPr lang="en-US" sz="2200" dirty="0"/>
              <a:t>The classification of goods </a:t>
            </a:r>
            <a:r>
              <a:rPr lang="en-US" sz="2200" i="1" dirty="0"/>
              <a:t>is important</a:t>
            </a:r>
            <a:r>
              <a:rPr lang="en-US" sz="2200" dirty="0"/>
              <a:t> as it </a:t>
            </a:r>
            <a:r>
              <a:rPr lang="en-US" sz="2200" u="sng" dirty="0"/>
              <a:t>determines the legal regime that applies </a:t>
            </a:r>
            <a:r>
              <a:rPr lang="en-US" sz="2200" dirty="0"/>
              <a:t>to the goods. </a:t>
            </a:r>
          </a:p>
          <a:p>
            <a:pPr algn="just">
              <a:buFont typeface="Wingdings" pitchFamily="2" charset="2"/>
              <a:buChar char="v"/>
            </a:pPr>
            <a:r>
              <a:rPr lang="en-US" sz="2200" dirty="0"/>
              <a:t>Following the legal regime of the goods: </a:t>
            </a:r>
          </a:p>
          <a:p>
            <a:pPr marL="800100" lvl="1" indent="-342900" algn="just">
              <a:buFont typeface="+mj-lt"/>
              <a:buAutoNum type="arabicPeriod"/>
            </a:pPr>
            <a:r>
              <a:rPr lang="en-US" dirty="0"/>
              <a:t>Goods in free circulation – can be object of any contract (ex. Telephone, laptop, clothes…)</a:t>
            </a:r>
          </a:p>
          <a:p>
            <a:pPr lvl="2" algn="just">
              <a:buFont typeface="Courier New" panose="02070309020205020404" pitchFamily="49" charset="0"/>
              <a:buChar char="o"/>
            </a:pPr>
            <a:r>
              <a:rPr lang="en-US" dirty="0"/>
              <a:t>Goods with a restrictive circulation – special regime due to public security (ex. medicine)</a:t>
            </a:r>
          </a:p>
          <a:p>
            <a:pPr marL="800100" lvl="1" indent="-342900" algn="just">
              <a:buFont typeface="+mj-lt"/>
              <a:buAutoNum type="arabicPeriod"/>
            </a:pPr>
            <a:r>
              <a:rPr lang="en-US" dirty="0"/>
              <a:t>Goods off the civil circuit – that can’t be the object of a civil legal act (usually the goods belonging to the public domain, the state)</a:t>
            </a:r>
          </a:p>
        </p:txBody>
      </p:sp>
    </p:spTree>
    <p:extLst>
      <p:ext uri="{BB962C8B-B14F-4D97-AF65-F5344CB8AC3E}">
        <p14:creationId xmlns:p14="http://schemas.microsoft.com/office/powerpoint/2010/main" val="417204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3E8B-74EF-8340-BA58-F6D05A2682C5}"/>
              </a:ext>
            </a:extLst>
          </p:cNvPr>
          <p:cNvSpPr>
            <a:spLocks noGrp="1"/>
          </p:cNvSpPr>
          <p:nvPr>
            <p:ph type="title"/>
          </p:nvPr>
        </p:nvSpPr>
        <p:spPr/>
        <p:txBody>
          <a:bodyPr/>
          <a:lstStyle/>
          <a:p>
            <a:r>
              <a:rPr lang="en-US"/>
              <a:t>Classification of goods </a:t>
            </a:r>
          </a:p>
        </p:txBody>
      </p:sp>
      <p:sp>
        <p:nvSpPr>
          <p:cNvPr id="3" name="Content Placeholder 2">
            <a:extLst>
              <a:ext uri="{FF2B5EF4-FFF2-40B4-BE49-F238E27FC236}">
                <a16:creationId xmlns:a16="http://schemas.microsoft.com/office/drawing/2014/main" id="{8FBCC3BD-4CE8-C647-B0D0-0F4EE0870021}"/>
              </a:ext>
            </a:extLst>
          </p:cNvPr>
          <p:cNvSpPr>
            <a:spLocks noGrp="1"/>
          </p:cNvSpPr>
          <p:nvPr>
            <p:ph idx="1"/>
          </p:nvPr>
        </p:nvSpPr>
        <p:spPr>
          <a:xfrm>
            <a:off x="620486" y="2556931"/>
            <a:ext cx="10972800" cy="3669697"/>
          </a:xfrm>
        </p:spPr>
        <p:txBody>
          <a:bodyPr>
            <a:normAutofit fontScale="77500" lnSpcReduction="20000"/>
          </a:bodyPr>
          <a:lstStyle/>
          <a:p>
            <a:pPr>
              <a:buFont typeface="Wingdings" pitchFamily="2" charset="2"/>
              <a:buChar char="v"/>
            </a:pPr>
            <a:r>
              <a:rPr lang="en-US" dirty="0"/>
              <a:t>Following the nature and qualification made by the law:</a:t>
            </a:r>
          </a:p>
          <a:p>
            <a:pPr marL="673100" lvl="1" indent="-460375">
              <a:buFont typeface="+mj-lt"/>
              <a:buAutoNum type="arabicPeriod"/>
            </a:pPr>
            <a:r>
              <a:rPr lang="en-US" u="sng" dirty="0"/>
              <a:t>The movable goods </a:t>
            </a:r>
            <a:r>
              <a:rPr lang="en-US" dirty="0"/>
              <a:t>– goods that can be transported either by themselves or with help.</a:t>
            </a:r>
          </a:p>
          <a:p>
            <a:pPr marL="471488" lvl="2" indent="-338138">
              <a:buFont typeface="+mj-lt"/>
              <a:buAutoNum type="alphaLcPeriod"/>
            </a:pPr>
            <a:r>
              <a:rPr lang="en-US" u="sng" dirty="0"/>
              <a:t>Movable goods by their nature </a:t>
            </a:r>
            <a:r>
              <a:rPr lang="en-US" dirty="0"/>
              <a:t>– that can be transported either by moving themselves (animal) or by moving them with a foreign force (cars, couch). </a:t>
            </a:r>
          </a:p>
          <a:p>
            <a:pPr marL="471488" lvl="2" indent="-338138">
              <a:buFont typeface="+mj-lt"/>
              <a:buAutoNum type="alphaLcPeriod"/>
            </a:pPr>
            <a:r>
              <a:rPr lang="en-US" u="sng" dirty="0"/>
              <a:t>Movable goods by establishment of the law </a:t>
            </a:r>
            <a:r>
              <a:rPr lang="en-US" dirty="0"/>
              <a:t>– based on the object they apply to (ex. Shares and bonds, patrimonial rights over movable goods)</a:t>
            </a:r>
          </a:p>
          <a:p>
            <a:pPr marL="471488" lvl="2" indent="-338138">
              <a:buFont typeface="+mj-lt"/>
              <a:buAutoNum type="alphaLcPeriod"/>
            </a:pPr>
            <a:r>
              <a:rPr lang="en-US" u="sng" dirty="0"/>
              <a:t>Movable goods by anticipation </a:t>
            </a:r>
            <a:r>
              <a:rPr lang="en-US" dirty="0"/>
              <a:t>– they are incorporated in an immovable good, but are considered by the parties movable because they can be moved at a future date (ex. Fruits from trees that have not yet grown, corn that is not yet done)</a:t>
            </a:r>
          </a:p>
          <a:p>
            <a:pPr marL="673100" lvl="1" indent="-460375">
              <a:buFont typeface="+mj-lt"/>
              <a:buAutoNum type="arabicPeriod"/>
            </a:pPr>
            <a:r>
              <a:rPr lang="en-US" u="sng" dirty="0"/>
              <a:t>The immovable goods</a:t>
            </a:r>
            <a:r>
              <a:rPr lang="en-US" dirty="0"/>
              <a:t> – can’t be transported</a:t>
            </a:r>
            <a:endParaRPr lang="en-US" u="sng" dirty="0"/>
          </a:p>
          <a:p>
            <a:pPr marL="493713" lvl="2" indent="-360363">
              <a:buFont typeface="+mj-lt"/>
              <a:buAutoNum type="alphaLcPeriod"/>
            </a:pPr>
            <a:r>
              <a:rPr lang="en-US" u="sng" dirty="0"/>
              <a:t>Immovable goods by their nature</a:t>
            </a:r>
            <a:r>
              <a:rPr lang="en-US" dirty="0"/>
              <a:t> – lands, water springs and watercourses, plantations that have roots, constructions and other things that are attached to the ground with a permanent character, platform and exploitation means of submarine resources, and all others that have a natural or artificial incorporation into the land with a permanent character. </a:t>
            </a:r>
          </a:p>
          <a:p>
            <a:pPr marL="493713" lvl="2" indent="-360363">
              <a:buFont typeface="+mj-lt"/>
              <a:buAutoNum type="alphaLcPeriod"/>
            </a:pPr>
            <a:r>
              <a:rPr lang="en-US" u="sng" dirty="0"/>
              <a:t>Immovable goods by the objects they apply to</a:t>
            </a:r>
            <a:r>
              <a:rPr lang="en-US" dirty="0"/>
              <a:t> – usufruct right of an immovable good, servitude right, lawsuit for recovery of property. </a:t>
            </a:r>
            <a:endParaRPr lang="en-US" u="sng" dirty="0"/>
          </a:p>
          <a:p>
            <a:pPr marL="493713" lvl="2" indent="-360363">
              <a:buFont typeface="+mj-lt"/>
              <a:buAutoNum type="alphaLcPeriod"/>
            </a:pPr>
            <a:r>
              <a:rPr lang="en-US" u="sng" dirty="0"/>
              <a:t>Immovable goods by destination</a:t>
            </a:r>
            <a:r>
              <a:rPr lang="en-US" dirty="0"/>
              <a:t> – movable goods that will be considered immovable because they are incorporated/annexes for the service or exploitation of an immovable good (ex. The windows of your house, machines in a factory, etc.)</a:t>
            </a:r>
            <a:endParaRPr lang="en-US" u="sng" dirty="0"/>
          </a:p>
        </p:txBody>
      </p:sp>
    </p:spTree>
    <p:extLst>
      <p:ext uri="{BB962C8B-B14F-4D97-AF65-F5344CB8AC3E}">
        <p14:creationId xmlns:p14="http://schemas.microsoft.com/office/powerpoint/2010/main" val="1291337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FC6C-FB33-2D4D-BCC2-0D10C99FB83A}"/>
              </a:ext>
            </a:extLst>
          </p:cNvPr>
          <p:cNvSpPr>
            <a:spLocks noGrp="1"/>
          </p:cNvSpPr>
          <p:nvPr>
            <p:ph type="title"/>
          </p:nvPr>
        </p:nvSpPr>
        <p:spPr/>
        <p:txBody>
          <a:bodyPr/>
          <a:lstStyle/>
          <a:p>
            <a:r>
              <a:rPr lang="en-US"/>
              <a:t>Classification of goods (2</a:t>
            </a:r>
            <a:r>
              <a:rPr lang="en-US" baseline="30000"/>
              <a:t>nd</a:t>
            </a:r>
            <a:r>
              <a:rPr lang="en-US"/>
              <a:t>)</a:t>
            </a:r>
          </a:p>
        </p:txBody>
      </p:sp>
      <p:sp>
        <p:nvSpPr>
          <p:cNvPr id="3" name="Content Placeholder 2">
            <a:extLst>
              <a:ext uri="{FF2B5EF4-FFF2-40B4-BE49-F238E27FC236}">
                <a16:creationId xmlns:a16="http://schemas.microsoft.com/office/drawing/2014/main" id="{381F9753-9AA0-5A4B-A88D-E18ACA8B45E8}"/>
              </a:ext>
            </a:extLst>
          </p:cNvPr>
          <p:cNvSpPr>
            <a:spLocks noGrp="1"/>
          </p:cNvSpPr>
          <p:nvPr>
            <p:ph idx="1"/>
          </p:nvPr>
        </p:nvSpPr>
        <p:spPr/>
        <p:txBody>
          <a:bodyPr>
            <a:normAutofit fontScale="92500" lnSpcReduction="20000"/>
          </a:bodyPr>
          <a:lstStyle/>
          <a:p>
            <a:pPr>
              <a:buFont typeface="Wingdings" pitchFamily="2" charset="2"/>
              <a:buChar char="v"/>
            </a:pPr>
            <a:r>
              <a:rPr lang="en-US" dirty="0"/>
              <a:t>According to the way used to determine them: </a:t>
            </a:r>
          </a:p>
          <a:p>
            <a:pPr marL="914400" lvl="1" indent="-457200">
              <a:buFont typeface="+mj-lt"/>
              <a:buAutoNum type="arabicPeriod"/>
            </a:pPr>
            <a:r>
              <a:rPr lang="en-US" dirty="0"/>
              <a:t>Goods individually determined – by nature or will of the parties (ex. The Mona Lisa)</a:t>
            </a:r>
          </a:p>
          <a:p>
            <a:pPr marL="914400" lvl="1" indent="-457200">
              <a:buFont typeface="+mj-lt"/>
              <a:buAutoNum type="arabicPeriod"/>
            </a:pPr>
            <a:r>
              <a:rPr lang="en-US" dirty="0"/>
              <a:t>Goods generally determined – goods that belong to a category and can be weighed, counted, sized… (ex. Apples, pens, laptops)</a:t>
            </a:r>
          </a:p>
          <a:p>
            <a:pPr>
              <a:buFont typeface="Wingdings" pitchFamily="2" charset="2"/>
              <a:buChar char="v"/>
            </a:pPr>
            <a:r>
              <a:rPr lang="en-US" dirty="0"/>
              <a:t>According to the possibility of substitution on the good in the payment of a civil obligation: </a:t>
            </a:r>
          </a:p>
          <a:p>
            <a:pPr marL="914400" lvl="1" indent="-457200">
              <a:buFont typeface="+mj-lt"/>
              <a:buAutoNum type="arabicPeriod"/>
            </a:pPr>
            <a:r>
              <a:rPr lang="en-US" dirty="0"/>
              <a:t>Fungible goods – goods that can be substituted with each other (ex. Money, apples, a ton of corn, wood…)</a:t>
            </a:r>
          </a:p>
          <a:p>
            <a:pPr marL="914400" lvl="1" indent="-457200">
              <a:buFont typeface="+mj-lt"/>
              <a:buAutoNum type="arabicPeriod"/>
            </a:pPr>
            <a:r>
              <a:rPr lang="en-US" dirty="0"/>
              <a:t>Non-fungible goods – goods that can’t be substituted. The debtor can only fulfil his obligation if he delivers that specific good (ex. A house, a painting…) </a:t>
            </a:r>
          </a:p>
        </p:txBody>
      </p:sp>
    </p:spTree>
    <p:extLst>
      <p:ext uri="{BB962C8B-B14F-4D97-AF65-F5344CB8AC3E}">
        <p14:creationId xmlns:p14="http://schemas.microsoft.com/office/powerpoint/2010/main" val="3886032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C53F-91B3-3041-8507-A705D892DCC3}"/>
              </a:ext>
            </a:extLst>
          </p:cNvPr>
          <p:cNvSpPr>
            <a:spLocks noGrp="1"/>
          </p:cNvSpPr>
          <p:nvPr>
            <p:ph type="title"/>
          </p:nvPr>
        </p:nvSpPr>
        <p:spPr/>
        <p:txBody>
          <a:bodyPr/>
          <a:lstStyle/>
          <a:p>
            <a:r>
              <a:rPr lang="en-US"/>
              <a:t>Classification of goods (3</a:t>
            </a:r>
            <a:r>
              <a:rPr lang="en-US" baseline="30000"/>
              <a:t>rd</a:t>
            </a:r>
            <a:r>
              <a:rPr lang="en-US"/>
              <a:t>)</a:t>
            </a:r>
          </a:p>
        </p:txBody>
      </p:sp>
      <p:sp>
        <p:nvSpPr>
          <p:cNvPr id="3" name="Content Placeholder 2">
            <a:extLst>
              <a:ext uri="{FF2B5EF4-FFF2-40B4-BE49-F238E27FC236}">
                <a16:creationId xmlns:a16="http://schemas.microsoft.com/office/drawing/2014/main" id="{3D237E1C-F57B-5A4E-953C-75CB5E0BC73B}"/>
              </a:ext>
            </a:extLst>
          </p:cNvPr>
          <p:cNvSpPr>
            <a:spLocks noGrp="1"/>
          </p:cNvSpPr>
          <p:nvPr>
            <p:ph idx="1"/>
          </p:nvPr>
        </p:nvSpPr>
        <p:spPr/>
        <p:txBody>
          <a:bodyPr>
            <a:normAutofit lnSpcReduction="10000"/>
          </a:bodyPr>
          <a:lstStyle/>
          <a:p>
            <a:pPr>
              <a:buFont typeface="Wingdings" pitchFamily="2" charset="2"/>
              <a:buChar char="v"/>
            </a:pPr>
            <a:r>
              <a:rPr lang="en-US" dirty="0"/>
              <a:t>According to their ability to produce fruit: </a:t>
            </a:r>
          </a:p>
          <a:p>
            <a:pPr marL="914400" lvl="1" indent="-457200">
              <a:buFont typeface="+mj-lt"/>
              <a:buAutoNum type="arabicPeriod"/>
            </a:pPr>
            <a:r>
              <a:rPr lang="en-US" dirty="0"/>
              <a:t>The producing goods – that produce other goods without consuming their substance</a:t>
            </a:r>
          </a:p>
          <a:p>
            <a:pPr marL="1371600" lvl="2" indent="-457200">
              <a:buFont typeface="+mj-lt"/>
              <a:buAutoNum type="alphaLcPeriod"/>
            </a:pPr>
            <a:r>
              <a:rPr lang="en-US" dirty="0"/>
              <a:t>Natural fruit – produced by the ground (ex. Grass, apples, etc.)</a:t>
            </a:r>
          </a:p>
          <a:p>
            <a:pPr marL="1371600" lvl="2" indent="-457200">
              <a:buFont typeface="+mj-lt"/>
              <a:buAutoNum type="alphaLcPeriod"/>
            </a:pPr>
            <a:r>
              <a:rPr lang="en-US" dirty="0"/>
              <a:t>Industrial fruit – that are obtain by the intervention of a person (ex. Grains of any kind)</a:t>
            </a:r>
          </a:p>
          <a:p>
            <a:pPr marL="1371600" lvl="2" indent="-457200">
              <a:buFont typeface="+mj-lt"/>
              <a:buAutoNum type="alphaLcPeriod"/>
            </a:pPr>
            <a:r>
              <a:rPr lang="en-US" dirty="0"/>
              <a:t>Civil fruit – money by the simple passing of time, after a person has taken an action (ex. Rent, interests, income generated by shares etc.)</a:t>
            </a:r>
          </a:p>
          <a:p>
            <a:pPr lvl="1">
              <a:buFont typeface="Wingdings" pitchFamily="2" charset="2"/>
              <a:buChar char="Ø"/>
            </a:pPr>
            <a:r>
              <a:rPr lang="en-US" dirty="0"/>
              <a:t>Fruit is not to be confused with products – the latter are produced by goods WITH the consumption of their substance (ex. Marble, stones, gold, oil…)</a:t>
            </a:r>
          </a:p>
          <a:p>
            <a:pPr marL="914400" lvl="1" indent="-457200">
              <a:buFont typeface="+mj-lt"/>
              <a:buAutoNum type="arabicPeriod" startAt="2"/>
            </a:pPr>
            <a:r>
              <a:rPr lang="en-US" dirty="0"/>
              <a:t>The non producing goods – that do not produce fruit (ex. Laptop, TV, pen…)</a:t>
            </a:r>
          </a:p>
        </p:txBody>
      </p:sp>
    </p:spTree>
    <p:extLst>
      <p:ext uri="{BB962C8B-B14F-4D97-AF65-F5344CB8AC3E}">
        <p14:creationId xmlns:p14="http://schemas.microsoft.com/office/powerpoint/2010/main" val="2942588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9B8A-D30B-6C47-BDFF-BA69905B83B8}"/>
              </a:ext>
            </a:extLst>
          </p:cNvPr>
          <p:cNvSpPr>
            <a:spLocks noGrp="1"/>
          </p:cNvSpPr>
          <p:nvPr>
            <p:ph type="title"/>
          </p:nvPr>
        </p:nvSpPr>
        <p:spPr/>
        <p:txBody>
          <a:bodyPr/>
          <a:lstStyle/>
          <a:p>
            <a:r>
              <a:rPr lang="en-US"/>
              <a:t>Classification of goods (4</a:t>
            </a:r>
            <a:r>
              <a:rPr lang="en-US" baseline="30000"/>
              <a:t>th</a:t>
            </a:r>
            <a:r>
              <a:rPr lang="en-US"/>
              <a:t>)</a:t>
            </a:r>
          </a:p>
        </p:txBody>
      </p:sp>
      <p:sp>
        <p:nvSpPr>
          <p:cNvPr id="3" name="Content Placeholder 2">
            <a:extLst>
              <a:ext uri="{FF2B5EF4-FFF2-40B4-BE49-F238E27FC236}">
                <a16:creationId xmlns:a16="http://schemas.microsoft.com/office/drawing/2014/main" id="{AC68ECFB-722B-404F-848E-85C59D3C8552}"/>
              </a:ext>
            </a:extLst>
          </p:cNvPr>
          <p:cNvSpPr>
            <a:spLocks noGrp="1"/>
          </p:cNvSpPr>
          <p:nvPr>
            <p:ph idx="1"/>
          </p:nvPr>
        </p:nvSpPr>
        <p:spPr/>
        <p:txBody>
          <a:bodyPr>
            <a:normAutofit fontScale="92500" lnSpcReduction="10000"/>
          </a:bodyPr>
          <a:lstStyle/>
          <a:p>
            <a:pPr>
              <a:buFont typeface="Wingdings" pitchFamily="2" charset="2"/>
              <a:buChar char="v"/>
            </a:pPr>
            <a:r>
              <a:rPr lang="en-US" dirty="0"/>
              <a:t>According to whether the use of the goods implies their consumption:</a:t>
            </a:r>
          </a:p>
          <a:p>
            <a:pPr marL="914400" lvl="1" indent="-457200">
              <a:buFont typeface="+mj-lt"/>
              <a:buAutoNum type="arabicPeriod"/>
            </a:pPr>
            <a:r>
              <a:rPr lang="en-US" dirty="0"/>
              <a:t>Consumable goods – the goods that consume their substance or are alienated after their use (ex. Apple, money…)</a:t>
            </a:r>
          </a:p>
          <a:p>
            <a:pPr marL="914400" lvl="1" indent="-457200">
              <a:buFont typeface="+mj-lt"/>
              <a:buAutoNum type="arabicPeriod"/>
            </a:pPr>
            <a:r>
              <a:rPr lang="en-US" dirty="0"/>
              <a:t>Non consumable goods – can be repeatedly used, without consuming their substance (ex. Laptop, TV, chair, a house…)</a:t>
            </a:r>
          </a:p>
          <a:p>
            <a:pPr>
              <a:buFont typeface="Wingdings" pitchFamily="2" charset="2"/>
              <a:buChar char="v"/>
            </a:pPr>
            <a:r>
              <a:rPr lang="en-US" dirty="0"/>
              <a:t>According to the possibility of dividing a good without changing its economic destination: </a:t>
            </a:r>
          </a:p>
          <a:p>
            <a:pPr marL="914400" lvl="1" indent="-457200">
              <a:buFont typeface="+mj-lt"/>
              <a:buAutoNum type="arabicPeriod"/>
            </a:pPr>
            <a:r>
              <a:rPr lang="en-US" dirty="0"/>
              <a:t>Divisible goods – ex. Precious stones, a file of papers… </a:t>
            </a:r>
          </a:p>
          <a:p>
            <a:pPr marL="914400" lvl="1" indent="-457200">
              <a:buFont typeface="+mj-lt"/>
              <a:buAutoNum type="arabicPeriod"/>
            </a:pPr>
            <a:r>
              <a:rPr lang="en-US" dirty="0"/>
              <a:t>Non divisible goods – ex. An automobile, a laptop, a tv…</a:t>
            </a:r>
          </a:p>
          <a:p>
            <a:pPr marL="914400" lvl="1" indent="-457200">
              <a:buFont typeface="+mj-lt"/>
              <a:buAutoNum type="arabicPeriod"/>
            </a:pPr>
            <a:endParaRPr lang="en-US" dirty="0"/>
          </a:p>
        </p:txBody>
      </p:sp>
    </p:spTree>
    <p:extLst>
      <p:ext uri="{BB962C8B-B14F-4D97-AF65-F5344CB8AC3E}">
        <p14:creationId xmlns:p14="http://schemas.microsoft.com/office/powerpoint/2010/main" val="310665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5C8B-04DB-B34A-806D-ADEE1F34F547}"/>
              </a:ext>
            </a:extLst>
          </p:cNvPr>
          <p:cNvSpPr>
            <a:spLocks noGrp="1"/>
          </p:cNvSpPr>
          <p:nvPr>
            <p:ph type="title"/>
          </p:nvPr>
        </p:nvSpPr>
        <p:spPr/>
        <p:txBody>
          <a:bodyPr/>
          <a:lstStyle/>
          <a:p>
            <a:r>
              <a:rPr lang="en-US" dirty="0"/>
              <a:t>MCQ</a:t>
            </a:r>
          </a:p>
        </p:txBody>
      </p:sp>
      <p:sp>
        <p:nvSpPr>
          <p:cNvPr id="3" name="Content Placeholder 2">
            <a:extLst>
              <a:ext uri="{FF2B5EF4-FFF2-40B4-BE49-F238E27FC236}">
                <a16:creationId xmlns:a16="http://schemas.microsoft.com/office/drawing/2014/main" id="{3A38D8A1-62EE-1540-9A67-490B8C5DAE64}"/>
              </a:ext>
            </a:extLst>
          </p:cNvPr>
          <p:cNvSpPr>
            <a:spLocks noGrp="1"/>
          </p:cNvSpPr>
          <p:nvPr>
            <p:ph sz="half" idx="1"/>
          </p:nvPr>
        </p:nvSpPr>
        <p:spPr>
          <a:xfrm>
            <a:off x="1298448" y="2560319"/>
            <a:ext cx="4718304" cy="3633651"/>
          </a:xfrm>
        </p:spPr>
        <p:txBody>
          <a:bodyPr>
            <a:normAutofit fontScale="47500" lnSpcReduction="20000"/>
          </a:bodyPr>
          <a:lstStyle/>
          <a:p>
            <a:pPr marL="0" indent="0">
              <a:buNone/>
            </a:pPr>
            <a:r>
              <a:rPr lang="en-US" dirty="0"/>
              <a:t>5. The ultra-activity of the new law: </a:t>
            </a:r>
          </a:p>
          <a:p>
            <a:pPr marL="457200" indent="-457200">
              <a:buFont typeface="+mj-lt"/>
              <a:buAutoNum type="alphaLcPeriod"/>
            </a:pPr>
            <a:r>
              <a:rPr lang="en-US" dirty="0"/>
              <a:t>Is a form of retroactivity; </a:t>
            </a:r>
          </a:p>
          <a:p>
            <a:pPr marL="457200" indent="-457200">
              <a:buFont typeface="+mj-lt"/>
              <a:buAutoNum type="alphaLcPeriod"/>
            </a:pPr>
            <a:r>
              <a:rPr lang="en-US" dirty="0"/>
              <a:t>Is an exception from the non-retroactivity; </a:t>
            </a:r>
          </a:p>
          <a:p>
            <a:pPr marL="457200" indent="-457200">
              <a:buFont typeface="+mj-lt"/>
              <a:buAutoNum type="alphaLcPeriod"/>
            </a:pPr>
            <a:r>
              <a:rPr lang="en-US" dirty="0"/>
              <a:t>Establishes that the legal situations created, modified or extinguished after its entering into force are going to be governed by the new law; </a:t>
            </a:r>
          </a:p>
          <a:p>
            <a:pPr marL="457200" indent="-457200">
              <a:buFont typeface="+mj-lt"/>
              <a:buAutoNum type="alphaLcPeriod"/>
            </a:pPr>
            <a:r>
              <a:rPr lang="en-US" dirty="0"/>
              <a:t>May be applied to certain legal situations expressly provided by the new law.</a:t>
            </a:r>
          </a:p>
          <a:p>
            <a:pPr marL="0" indent="0">
              <a:buNone/>
            </a:pPr>
            <a:r>
              <a:rPr lang="en-US" dirty="0"/>
              <a:t>6. The division of law that regulates relations between states and international institutions is: </a:t>
            </a:r>
          </a:p>
          <a:p>
            <a:pPr marL="457200" indent="-457200">
              <a:buFont typeface="+mj-lt"/>
              <a:buAutoNum type="alphaLcParenR"/>
            </a:pPr>
            <a:r>
              <a:rPr lang="en-US" dirty="0"/>
              <a:t>National public law; </a:t>
            </a:r>
          </a:p>
          <a:p>
            <a:pPr marL="457200" indent="-457200">
              <a:buFont typeface="+mj-lt"/>
              <a:buAutoNum type="alphaLcParenR"/>
            </a:pPr>
            <a:r>
              <a:rPr lang="en-US" dirty="0"/>
              <a:t>International public law; </a:t>
            </a:r>
          </a:p>
          <a:p>
            <a:pPr marL="457200" indent="-457200">
              <a:buFont typeface="+mj-lt"/>
              <a:buAutoNum type="alphaLcParenR"/>
            </a:pPr>
            <a:r>
              <a:rPr lang="en-US" dirty="0"/>
              <a:t>International private law; </a:t>
            </a:r>
          </a:p>
          <a:p>
            <a:pPr marL="457200" indent="-457200">
              <a:buFont typeface="+mj-lt"/>
              <a:buAutoNum type="alphaLcParenR"/>
            </a:pPr>
            <a:r>
              <a:rPr lang="en-US" dirty="0"/>
              <a:t>National private law. </a:t>
            </a:r>
          </a:p>
        </p:txBody>
      </p:sp>
      <p:sp>
        <p:nvSpPr>
          <p:cNvPr id="4" name="Content Placeholder 3">
            <a:extLst>
              <a:ext uri="{FF2B5EF4-FFF2-40B4-BE49-F238E27FC236}">
                <a16:creationId xmlns:a16="http://schemas.microsoft.com/office/drawing/2014/main" id="{D34611DE-F460-4346-B5CA-316C78EBC4B1}"/>
              </a:ext>
            </a:extLst>
          </p:cNvPr>
          <p:cNvSpPr>
            <a:spLocks noGrp="1"/>
          </p:cNvSpPr>
          <p:nvPr>
            <p:ph sz="half" idx="2"/>
          </p:nvPr>
        </p:nvSpPr>
        <p:spPr/>
        <p:txBody>
          <a:bodyPr>
            <a:normAutofit fontScale="47500" lnSpcReduction="20000"/>
          </a:bodyPr>
          <a:lstStyle/>
          <a:p>
            <a:pPr marL="0" indent="0">
              <a:buNone/>
            </a:pPr>
            <a:r>
              <a:rPr lang="en-US" dirty="0"/>
              <a:t>7. In criminal law, the more favorable provision: </a:t>
            </a:r>
          </a:p>
          <a:p>
            <a:pPr marL="457200" indent="-457200">
              <a:buFont typeface="+mj-lt"/>
              <a:buAutoNum type="alphaLcParenR"/>
            </a:pPr>
            <a:r>
              <a:rPr lang="en-US" dirty="0"/>
              <a:t>Keeps on applying only if a final judgement was not yet rendered in the case; </a:t>
            </a:r>
          </a:p>
          <a:p>
            <a:pPr marL="457200" indent="-457200">
              <a:buFont typeface="+mj-lt"/>
              <a:buAutoNum type="alphaLcParenR"/>
            </a:pPr>
            <a:r>
              <a:rPr lang="en-US" dirty="0"/>
              <a:t>Is an exception from the application of law on territory in the legal relations having a foreign element; </a:t>
            </a:r>
          </a:p>
          <a:p>
            <a:pPr marL="457200" indent="-457200">
              <a:buFont typeface="+mj-lt"/>
              <a:buAutoNum type="alphaLcParenR"/>
            </a:pPr>
            <a:r>
              <a:rPr lang="en-US" dirty="0"/>
              <a:t>Has retroactive power, as constitutional law has; </a:t>
            </a:r>
          </a:p>
          <a:p>
            <a:pPr marL="457200" indent="-457200">
              <a:buFont typeface="+mj-lt"/>
              <a:buAutoNum type="alphaLcParenR"/>
            </a:pPr>
            <a:r>
              <a:rPr lang="en-US" dirty="0"/>
              <a:t>Always has retroactive power. </a:t>
            </a:r>
          </a:p>
          <a:p>
            <a:pPr marL="0" indent="0">
              <a:buNone/>
            </a:pPr>
            <a:r>
              <a:rPr lang="en-US" dirty="0"/>
              <a:t>8. The principle of non-retroactivity: </a:t>
            </a:r>
          </a:p>
          <a:p>
            <a:pPr marL="457200" indent="-457200">
              <a:buFont typeface="+mj-lt"/>
              <a:buAutoNum type="alphaLcParenR"/>
            </a:pPr>
            <a:r>
              <a:rPr lang="en-US" dirty="0"/>
              <a:t>Is not regulated by the Romanian law; </a:t>
            </a:r>
          </a:p>
          <a:p>
            <a:pPr marL="457200" indent="-457200">
              <a:buFont typeface="+mj-lt"/>
              <a:buAutoNum type="alphaLcParenR"/>
            </a:pPr>
            <a:r>
              <a:rPr lang="en-US" dirty="0"/>
              <a:t>Is an exception from the immediate application of the law; </a:t>
            </a:r>
          </a:p>
          <a:p>
            <a:pPr marL="457200" indent="-457200">
              <a:buFont typeface="+mj-lt"/>
              <a:buAutoNum type="alphaLcParenR"/>
            </a:pPr>
            <a:r>
              <a:rPr lang="en-US" dirty="0"/>
              <a:t>Establishes criminal law and the parties’ express agreement in a contract as exceptions from it; </a:t>
            </a:r>
          </a:p>
          <a:p>
            <a:pPr marL="457200" indent="-457200">
              <a:buFont typeface="+mj-lt"/>
              <a:buAutoNum type="alphaLcParenR"/>
            </a:pPr>
            <a:r>
              <a:rPr lang="en-US" dirty="0"/>
              <a:t>Also establishes that the new law regulates the future effects of legal relations created prior to its entering into force. </a:t>
            </a:r>
          </a:p>
        </p:txBody>
      </p:sp>
    </p:spTree>
    <p:extLst>
      <p:ext uri="{BB962C8B-B14F-4D97-AF65-F5344CB8AC3E}">
        <p14:creationId xmlns:p14="http://schemas.microsoft.com/office/powerpoint/2010/main" val="3737024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1AFD-C26E-C04B-A803-2AB16544912B}"/>
              </a:ext>
            </a:extLst>
          </p:cNvPr>
          <p:cNvSpPr>
            <a:spLocks noGrp="1"/>
          </p:cNvSpPr>
          <p:nvPr>
            <p:ph type="title"/>
          </p:nvPr>
        </p:nvSpPr>
        <p:spPr/>
        <p:txBody>
          <a:bodyPr/>
          <a:lstStyle/>
          <a:p>
            <a:r>
              <a:rPr lang="en-US"/>
              <a:t>Classification of goods (5</a:t>
            </a:r>
            <a:r>
              <a:rPr lang="en-US" baseline="30000"/>
              <a:t>th</a:t>
            </a:r>
            <a:r>
              <a:rPr lang="en-US"/>
              <a:t>)</a:t>
            </a:r>
          </a:p>
        </p:txBody>
      </p:sp>
      <p:sp>
        <p:nvSpPr>
          <p:cNvPr id="3" name="Content Placeholder 2">
            <a:extLst>
              <a:ext uri="{FF2B5EF4-FFF2-40B4-BE49-F238E27FC236}">
                <a16:creationId xmlns:a16="http://schemas.microsoft.com/office/drawing/2014/main" id="{8C4AD929-A62F-F74F-8212-A9B4837C7907}"/>
              </a:ext>
            </a:extLst>
          </p:cNvPr>
          <p:cNvSpPr>
            <a:spLocks noGrp="1"/>
          </p:cNvSpPr>
          <p:nvPr>
            <p:ph idx="1"/>
          </p:nvPr>
        </p:nvSpPr>
        <p:spPr/>
        <p:txBody>
          <a:bodyPr>
            <a:normAutofit lnSpcReduction="10000"/>
          </a:bodyPr>
          <a:lstStyle/>
          <a:p>
            <a:pPr>
              <a:buFont typeface="Wingdings" pitchFamily="2" charset="2"/>
              <a:buChar char="v"/>
            </a:pPr>
            <a:r>
              <a:rPr lang="en-US" dirty="0"/>
              <a:t>According to their perception, goods can be:</a:t>
            </a:r>
          </a:p>
          <a:p>
            <a:pPr marL="914400" lvl="1" indent="-457200">
              <a:buFont typeface="+mj-lt"/>
              <a:buAutoNum type="arabicPeriod"/>
            </a:pPr>
            <a:r>
              <a:rPr lang="en-US" dirty="0"/>
              <a:t>Tangible goods – can be touched (ex. Window, door, TV, laptop, apple…) </a:t>
            </a:r>
          </a:p>
          <a:p>
            <a:pPr marL="914400" lvl="1" indent="-457200">
              <a:buFont typeface="+mj-lt"/>
              <a:buAutoNum type="arabicPeriod"/>
            </a:pPr>
            <a:r>
              <a:rPr lang="en-US" dirty="0"/>
              <a:t>Intangible goods – have an abstract existence and can’t be touched (ex. Rights and obligations, petition in front of a judge, right to free speech…)</a:t>
            </a:r>
          </a:p>
          <a:p>
            <a:pPr>
              <a:buFont typeface="Wingdings" pitchFamily="2" charset="2"/>
              <a:buChar char="v"/>
            </a:pPr>
            <a:r>
              <a:rPr lang="en-US" dirty="0"/>
              <a:t>According to the correlation between goods </a:t>
            </a:r>
          </a:p>
          <a:p>
            <a:pPr marL="914400" lvl="1" indent="-457200">
              <a:buFont typeface="+mj-lt"/>
              <a:buAutoNum type="arabicPeriod"/>
            </a:pPr>
            <a:r>
              <a:rPr lang="en-US" dirty="0"/>
              <a:t>Principal goods – that can be used independently (a laptop, a pen, a book….)</a:t>
            </a:r>
          </a:p>
          <a:p>
            <a:pPr marL="914400" lvl="1" indent="-457200">
              <a:buFont typeface="+mj-lt"/>
              <a:buAutoNum type="arabicPeriod"/>
            </a:pPr>
            <a:r>
              <a:rPr lang="en-US" dirty="0"/>
              <a:t>Auxiliary goods – that are always attached to the principle goods (ex. Belt of the watch, tv remote, handle of the door…)</a:t>
            </a:r>
          </a:p>
        </p:txBody>
      </p:sp>
    </p:spTree>
    <p:extLst>
      <p:ext uri="{BB962C8B-B14F-4D97-AF65-F5344CB8AC3E}">
        <p14:creationId xmlns:p14="http://schemas.microsoft.com/office/powerpoint/2010/main" val="611158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3C2D-8903-9749-9126-1DD79D361042}"/>
              </a:ext>
            </a:extLst>
          </p:cNvPr>
          <p:cNvSpPr>
            <a:spLocks noGrp="1"/>
          </p:cNvSpPr>
          <p:nvPr>
            <p:ph type="title"/>
          </p:nvPr>
        </p:nvSpPr>
        <p:spPr/>
        <p:txBody>
          <a:bodyPr/>
          <a:lstStyle/>
          <a:p>
            <a:r>
              <a:rPr lang="en-US"/>
              <a:t>Questions </a:t>
            </a:r>
          </a:p>
        </p:txBody>
      </p:sp>
      <p:sp>
        <p:nvSpPr>
          <p:cNvPr id="3" name="Content Placeholder 2">
            <a:extLst>
              <a:ext uri="{FF2B5EF4-FFF2-40B4-BE49-F238E27FC236}">
                <a16:creationId xmlns:a16="http://schemas.microsoft.com/office/drawing/2014/main" id="{3C4A566A-D148-6048-B2CD-38354A06FCC5}"/>
              </a:ext>
            </a:extLst>
          </p:cNvPr>
          <p:cNvSpPr>
            <a:spLocks noGrp="1"/>
          </p:cNvSpPr>
          <p:nvPr>
            <p:ph idx="1"/>
          </p:nvPr>
        </p:nvSpPr>
        <p:spPr>
          <a:xfrm>
            <a:off x="831056" y="1326775"/>
            <a:ext cx="10529887" cy="4062651"/>
          </a:xfrm>
        </p:spPr>
        <p:txBody>
          <a:bodyPr wrap="square" lIns="90000">
            <a:spAutoFit/>
          </a:bodyPr>
          <a:lstStyle/>
          <a:p>
            <a:pPr marL="457200" indent="-457200">
              <a:buFont typeface="+mj-lt"/>
              <a:buAutoNum type="arabicPeriod"/>
            </a:pPr>
            <a:r>
              <a:rPr lang="en-US" sz="1600" dirty="0"/>
              <a:t>What are the elements of the legal relation? </a:t>
            </a:r>
          </a:p>
          <a:p>
            <a:pPr marL="457200" indent="-457200">
              <a:buFont typeface="+mj-lt"/>
              <a:buAutoNum type="arabicPeriod"/>
            </a:pPr>
            <a:r>
              <a:rPr lang="en-US" sz="1600" dirty="0"/>
              <a:t>The full concrete capacity of a natural persons begins: </a:t>
            </a:r>
          </a:p>
          <a:p>
            <a:pPr marL="914400" lvl="1" indent="-457200">
              <a:buFont typeface="+mj-lt"/>
              <a:buAutoNum type="alphaLcParenR"/>
            </a:pPr>
            <a:r>
              <a:rPr lang="en-US" sz="1600" dirty="0"/>
              <a:t>After the registration in the specific state registry; </a:t>
            </a:r>
          </a:p>
          <a:p>
            <a:pPr marL="914400" lvl="1" indent="-457200">
              <a:buFont typeface="+mj-lt"/>
              <a:buAutoNum type="alphaLcParenR"/>
            </a:pPr>
            <a:r>
              <a:rPr lang="en-US" sz="1600" dirty="0"/>
              <a:t>When the person is born; </a:t>
            </a:r>
          </a:p>
          <a:p>
            <a:pPr marL="914400" lvl="1" indent="-457200">
              <a:buFont typeface="+mj-lt"/>
              <a:buAutoNum type="alphaLcParenR"/>
            </a:pPr>
            <a:r>
              <a:rPr lang="en-US" sz="1600" dirty="0"/>
              <a:t>Can also be gained when the person reaches the age of 16; </a:t>
            </a:r>
          </a:p>
          <a:p>
            <a:pPr marL="914400" lvl="1" indent="-457200">
              <a:buFont typeface="+mj-lt"/>
              <a:buAutoNum type="alphaLcParenR"/>
            </a:pPr>
            <a:r>
              <a:rPr lang="en-US" sz="1600" dirty="0"/>
              <a:t>From the moment of birth. </a:t>
            </a:r>
          </a:p>
          <a:p>
            <a:pPr marL="457200" indent="-457200">
              <a:buFont typeface="+mj-lt"/>
              <a:buAutoNum type="arabicPeriod"/>
            </a:pPr>
            <a:r>
              <a:rPr lang="en-US" sz="1600" dirty="0"/>
              <a:t>For a legal person: </a:t>
            </a:r>
          </a:p>
          <a:p>
            <a:pPr marL="914400" lvl="1" indent="-457200">
              <a:buFont typeface="+mj-lt"/>
              <a:buAutoNum type="alphaLcParenR"/>
            </a:pPr>
            <a:r>
              <a:rPr lang="en-US" sz="1600" dirty="0"/>
              <a:t>The abstract capacity is gained in the same time as the concrete capacity; </a:t>
            </a:r>
          </a:p>
          <a:p>
            <a:pPr marL="914400" lvl="1" indent="-457200">
              <a:buFont typeface="+mj-lt"/>
              <a:buAutoNum type="alphaLcParenR"/>
            </a:pPr>
            <a:r>
              <a:rPr lang="en-US" sz="1600" dirty="0"/>
              <a:t>The concrete capacity is obtained through the incorporation act; </a:t>
            </a:r>
          </a:p>
          <a:p>
            <a:pPr marL="914400" lvl="1" indent="-457200">
              <a:buFont typeface="+mj-lt"/>
              <a:buAutoNum type="alphaLcParenR"/>
            </a:pPr>
            <a:r>
              <a:rPr lang="en-US" sz="1600" dirty="0"/>
              <a:t>The full concrete capacity is gained at the age of 18; </a:t>
            </a:r>
          </a:p>
          <a:p>
            <a:pPr marL="914400" lvl="1" indent="-457200">
              <a:buFont typeface="+mj-lt"/>
              <a:buAutoNum type="alphaLcParenR"/>
            </a:pPr>
            <a:r>
              <a:rPr lang="en-US" sz="1600" dirty="0"/>
              <a:t>We may speak about the specializations of the capacity. </a:t>
            </a:r>
          </a:p>
        </p:txBody>
      </p:sp>
    </p:spTree>
    <p:extLst>
      <p:ext uri="{BB962C8B-B14F-4D97-AF65-F5344CB8AC3E}">
        <p14:creationId xmlns:p14="http://schemas.microsoft.com/office/powerpoint/2010/main" val="3270920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32B1-1C0D-2949-8475-78F7865D6EBE}"/>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A4E217AC-5583-2B41-9594-5B28362537F2}"/>
              </a:ext>
            </a:extLst>
          </p:cNvPr>
          <p:cNvSpPr>
            <a:spLocks noGrp="1"/>
          </p:cNvSpPr>
          <p:nvPr>
            <p:ph sz="half" idx="1"/>
          </p:nvPr>
        </p:nvSpPr>
        <p:spPr>
          <a:xfrm>
            <a:off x="811530" y="2560320"/>
            <a:ext cx="5205222" cy="3634740"/>
          </a:xfrm>
        </p:spPr>
        <p:txBody>
          <a:bodyPr>
            <a:noAutofit/>
          </a:bodyPr>
          <a:lstStyle/>
          <a:p>
            <a:pPr marL="315913" indent="-315913">
              <a:spcBef>
                <a:spcPts val="0"/>
              </a:spcBef>
              <a:spcAft>
                <a:spcPts val="0"/>
              </a:spcAft>
              <a:buFont typeface="+mj-lt"/>
              <a:buAutoNum type="arabicPeriod"/>
            </a:pPr>
            <a:r>
              <a:rPr lang="en-US" sz="1600" dirty="0"/>
              <a:t>Natural persons : </a:t>
            </a:r>
          </a:p>
          <a:p>
            <a:pPr marL="271463" lvl="1" indent="-271463">
              <a:spcBef>
                <a:spcPts val="0"/>
              </a:spcBef>
              <a:spcAft>
                <a:spcPts val="0"/>
              </a:spcAft>
              <a:buFont typeface="+mj-lt"/>
              <a:buAutoNum type="alphaLcParenR"/>
            </a:pPr>
            <a:r>
              <a:rPr lang="en-US" sz="1600" dirty="0"/>
              <a:t>Who are under the age of 18 have no concrete capacity; </a:t>
            </a:r>
          </a:p>
          <a:p>
            <a:pPr marL="271463" lvl="1" indent="-271463">
              <a:spcBef>
                <a:spcPts val="0"/>
              </a:spcBef>
              <a:spcAft>
                <a:spcPts val="0"/>
              </a:spcAft>
              <a:buFont typeface="+mj-lt"/>
              <a:buAutoNum type="alphaLcParenR"/>
            </a:pPr>
            <a:r>
              <a:rPr lang="en-US" sz="1600" dirty="0"/>
              <a:t>Who are between the ages of 14 and 18 have a restrained concrete capacity; </a:t>
            </a:r>
          </a:p>
          <a:p>
            <a:pPr marL="271463" lvl="1" indent="-271463">
              <a:spcBef>
                <a:spcPts val="0"/>
              </a:spcBef>
              <a:spcAft>
                <a:spcPts val="0"/>
              </a:spcAft>
              <a:buFont typeface="+mj-lt"/>
              <a:buAutoNum type="alphaLcParenR"/>
            </a:pPr>
            <a:r>
              <a:rPr lang="en-US" sz="1600" dirty="0"/>
              <a:t>May lose their concrete capacity by death; </a:t>
            </a:r>
          </a:p>
          <a:p>
            <a:pPr marL="271463" lvl="1" indent="-271463">
              <a:spcBef>
                <a:spcPts val="0"/>
              </a:spcBef>
              <a:spcAft>
                <a:spcPts val="0"/>
              </a:spcAft>
              <a:buFont typeface="+mj-lt"/>
              <a:buAutoNum type="alphaLcParenR"/>
            </a:pPr>
            <a:r>
              <a:rPr lang="en-US" sz="1600" dirty="0"/>
              <a:t>May lose their abstract capacity by being declared mentally instable by a court of law.</a:t>
            </a:r>
          </a:p>
          <a:p>
            <a:pPr marL="0" indent="-457200">
              <a:spcBef>
                <a:spcPts val="0"/>
              </a:spcBef>
              <a:spcAft>
                <a:spcPts val="0"/>
              </a:spcAft>
              <a:buFont typeface="+mj-lt"/>
              <a:buAutoNum type="arabicPeriod"/>
            </a:pPr>
            <a:r>
              <a:rPr lang="en-US" sz="1600" dirty="0"/>
              <a:t>In a sale agreement: </a:t>
            </a:r>
          </a:p>
          <a:p>
            <a:pPr marL="457200" lvl="1" indent="-457200">
              <a:spcBef>
                <a:spcPts val="0"/>
              </a:spcBef>
              <a:spcAft>
                <a:spcPts val="0"/>
              </a:spcAft>
              <a:buFont typeface="+mj-lt"/>
              <a:buAutoNum type="alphaLcParenR"/>
            </a:pPr>
            <a:r>
              <a:rPr lang="en-US" sz="1600" dirty="0"/>
              <a:t>The remission of the goods is a part of the content of the legal relation; </a:t>
            </a:r>
          </a:p>
          <a:p>
            <a:pPr marL="457200" lvl="1" indent="-457200">
              <a:spcBef>
                <a:spcPts val="0"/>
              </a:spcBef>
              <a:spcAft>
                <a:spcPts val="0"/>
              </a:spcAft>
              <a:buFont typeface="+mj-lt"/>
              <a:buAutoNum type="alphaLcParenR"/>
            </a:pPr>
            <a:r>
              <a:rPr lang="en-US" sz="1600" dirty="0"/>
              <a:t>The remission of the goods is the object of the legal relation; </a:t>
            </a:r>
          </a:p>
          <a:p>
            <a:pPr marL="457200" lvl="1" indent="-457200">
              <a:spcBef>
                <a:spcPts val="0"/>
              </a:spcBef>
              <a:spcAft>
                <a:spcPts val="0"/>
              </a:spcAft>
              <a:buFont typeface="+mj-lt"/>
              <a:buAutoNum type="alphaLcParenR"/>
            </a:pPr>
            <a:r>
              <a:rPr lang="en-US" sz="1600" dirty="0"/>
              <a:t>The parties must always have full concrete capacity, the sanction otherwise is absolute nullity; </a:t>
            </a:r>
          </a:p>
          <a:p>
            <a:pPr marL="457200" lvl="1" indent="-457200">
              <a:spcBef>
                <a:spcPts val="0"/>
              </a:spcBef>
              <a:spcAft>
                <a:spcPts val="0"/>
              </a:spcAft>
              <a:buFont typeface="+mj-lt"/>
              <a:buAutoNum type="alphaLcParenR"/>
            </a:pPr>
            <a:r>
              <a:rPr lang="en-US" sz="1600" dirty="0"/>
              <a:t>The obligations of the parties are interdependent. </a:t>
            </a:r>
          </a:p>
        </p:txBody>
      </p:sp>
      <p:sp>
        <p:nvSpPr>
          <p:cNvPr id="4" name="Content Placeholder 3">
            <a:extLst>
              <a:ext uri="{FF2B5EF4-FFF2-40B4-BE49-F238E27FC236}">
                <a16:creationId xmlns:a16="http://schemas.microsoft.com/office/drawing/2014/main" id="{9C5BF8AD-3C49-8F44-986E-C25A764A9475}"/>
              </a:ext>
            </a:extLst>
          </p:cNvPr>
          <p:cNvSpPr>
            <a:spLocks noGrp="1"/>
          </p:cNvSpPr>
          <p:nvPr>
            <p:ph sz="half" idx="2"/>
          </p:nvPr>
        </p:nvSpPr>
        <p:spPr>
          <a:xfrm>
            <a:off x="6181344" y="2560320"/>
            <a:ext cx="4718304" cy="3851910"/>
          </a:xfrm>
        </p:spPr>
        <p:txBody>
          <a:bodyPr>
            <a:noAutofit/>
          </a:bodyPr>
          <a:lstStyle/>
          <a:p>
            <a:pPr marL="315913" indent="-315913">
              <a:spcBef>
                <a:spcPts val="0"/>
              </a:spcBef>
              <a:spcAft>
                <a:spcPts val="0"/>
              </a:spcAft>
              <a:buFont typeface="+mj-lt"/>
              <a:buAutoNum type="arabicPeriod"/>
            </a:pPr>
            <a:r>
              <a:rPr lang="en-US" sz="1600" dirty="0"/>
              <a:t>The mortgage right: </a:t>
            </a:r>
          </a:p>
          <a:p>
            <a:pPr marL="271463" lvl="1" indent="-227013">
              <a:spcBef>
                <a:spcPts val="0"/>
              </a:spcBef>
              <a:spcAft>
                <a:spcPts val="0"/>
              </a:spcAft>
              <a:buFont typeface="+mj-lt"/>
              <a:buAutoNum type="alphaLcParenR"/>
            </a:pPr>
            <a:r>
              <a:rPr lang="en-US" sz="1600" dirty="0"/>
              <a:t>Is a debt right; </a:t>
            </a:r>
          </a:p>
          <a:p>
            <a:pPr marL="271463" lvl="1" indent="-227013">
              <a:spcBef>
                <a:spcPts val="0"/>
              </a:spcBef>
              <a:spcAft>
                <a:spcPts val="0"/>
              </a:spcAft>
              <a:buFont typeface="+mj-lt"/>
              <a:buAutoNum type="alphaLcParenR"/>
            </a:pPr>
            <a:r>
              <a:rPr lang="en-US" sz="1600" dirty="0"/>
              <a:t>Is a principal real right; </a:t>
            </a:r>
          </a:p>
          <a:p>
            <a:pPr marL="271463" lvl="1" indent="-227013">
              <a:spcBef>
                <a:spcPts val="0"/>
              </a:spcBef>
              <a:spcAft>
                <a:spcPts val="0"/>
              </a:spcAft>
              <a:buFont typeface="+mj-lt"/>
              <a:buAutoNum type="alphaLcParenR"/>
            </a:pPr>
            <a:r>
              <a:rPr lang="en-US" sz="1600" dirty="0"/>
              <a:t>Is an accessory real right; </a:t>
            </a:r>
          </a:p>
          <a:p>
            <a:pPr marL="271463" lvl="1" indent="-271463">
              <a:spcBef>
                <a:spcPts val="0"/>
              </a:spcBef>
              <a:spcAft>
                <a:spcPts val="0"/>
              </a:spcAft>
              <a:buFont typeface="+mj-lt"/>
              <a:buAutoNum type="alphaLcParenR"/>
            </a:pPr>
            <a:r>
              <a:rPr lang="en-US" sz="1600" dirty="0"/>
              <a:t>Is an accessory debt right. </a:t>
            </a:r>
          </a:p>
          <a:p>
            <a:pPr marL="0" indent="-457200">
              <a:spcBef>
                <a:spcPts val="0"/>
              </a:spcBef>
              <a:spcAft>
                <a:spcPts val="0"/>
              </a:spcAft>
              <a:buFont typeface="+mj-lt"/>
              <a:buAutoNum type="arabicPeriod"/>
            </a:pPr>
            <a:r>
              <a:rPr lang="en-US" sz="1600" dirty="0"/>
              <a:t>The property rights over a house: </a:t>
            </a:r>
          </a:p>
          <a:p>
            <a:pPr marL="457200" lvl="1" indent="-457200">
              <a:spcBef>
                <a:spcPts val="0"/>
              </a:spcBef>
              <a:spcAft>
                <a:spcPts val="0"/>
              </a:spcAft>
              <a:buFont typeface="+mj-lt"/>
              <a:buAutoNum type="alphaLcParenR"/>
            </a:pPr>
            <a:r>
              <a:rPr lang="en-US" sz="1600" dirty="0"/>
              <a:t>Is a personal, non patrimonial right; </a:t>
            </a:r>
          </a:p>
          <a:p>
            <a:pPr marL="457200" lvl="1" indent="-457200">
              <a:spcBef>
                <a:spcPts val="0"/>
              </a:spcBef>
              <a:spcAft>
                <a:spcPts val="0"/>
              </a:spcAft>
              <a:buFont typeface="+mj-lt"/>
              <a:buAutoNum type="alphaLcParenR"/>
            </a:pPr>
            <a:r>
              <a:rPr lang="en-US" sz="1600" dirty="0"/>
              <a:t>Is a real principal right; </a:t>
            </a:r>
          </a:p>
          <a:p>
            <a:pPr marL="457200" lvl="1" indent="-457200">
              <a:spcBef>
                <a:spcPts val="0"/>
              </a:spcBef>
              <a:spcAft>
                <a:spcPts val="0"/>
              </a:spcAft>
              <a:buFont typeface="+mj-lt"/>
              <a:buAutoNum type="alphaLcParenR"/>
            </a:pPr>
            <a:r>
              <a:rPr lang="en-US" sz="1600" dirty="0"/>
              <a:t>Is a right affected by a term; </a:t>
            </a:r>
          </a:p>
          <a:p>
            <a:pPr marL="457200" lvl="1" indent="-457200">
              <a:spcBef>
                <a:spcPts val="0"/>
              </a:spcBef>
              <a:spcAft>
                <a:spcPts val="0"/>
              </a:spcAft>
              <a:buFont typeface="+mj-lt"/>
              <a:buAutoNum type="alphaLcParenR"/>
            </a:pPr>
            <a:r>
              <a:rPr lang="en-US" sz="1600" dirty="0"/>
              <a:t>Is an absolute right. </a:t>
            </a:r>
          </a:p>
          <a:p>
            <a:pPr marL="0" indent="-457200">
              <a:spcBef>
                <a:spcPts val="0"/>
              </a:spcBef>
              <a:spcAft>
                <a:spcPts val="0"/>
              </a:spcAft>
              <a:buFont typeface="+mj-lt"/>
              <a:buAutoNum type="arabicPeriod"/>
            </a:pPr>
            <a:r>
              <a:rPr lang="en-US" sz="1600" dirty="0"/>
              <a:t>The obligation of a lawyer is: </a:t>
            </a:r>
          </a:p>
          <a:p>
            <a:pPr marL="457200" lvl="1" indent="-457200">
              <a:spcBef>
                <a:spcPts val="0"/>
              </a:spcBef>
              <a:spcAft>
                <a:spcPts val="0"/>
              </a:spcAft>
              <a:buFont typeface="+mj-lt"/>
              <a:buAutoNum type="alphaLcParenR"/>
            </a:pPr>
            <a:r>
              <a:rPr lang="en-US" sz="1600" dirty="0"/>
              <a:t>To give; </a:t>
            </a:r>
          </a:p>
          <a:p>
            <a:pPr marL="457200" lvl="1" indent="-457200">
              <a:spcBef>
                <a:spcPts val="0"/>
              </a:spcBef>
              <a:spcAft>
                <a:spcPts val="0"/>
              </a:spcAft>
              <a:buFont typeface="+mj-lt"/>
              <a:buAutoNum type="alphaLcParenR"/>
            </a:pPr>
            <a:r>
              <a:rPr lang="en-US" sz="1600" dirty="0"/>
              <a:t>To do; </a:t>
            </a:r>
          </a:p>
          <a:p>
            <a:pPr marL="457200" lvl="1" indent="-457200">
              <a:spcBef>
                <a:spcPts val="0"/>
              </a:spcBef>
              <a:spcAft>
                <a:spcPts val="0"/>
              </a:spcAft>
              <a:buFont typeface="+mj-lt"/>
              <a:buAutoNum type="alphaLcParenR"/>
            </a:pPr>
            <a:r>
              <a:rPr lang="en-US" sz="1600" dirty="0"/>
              <a:t>An obligation of diligence; </a:t>
            </a:r>
          </a:p>
          <a:p>
            <a:pPr marL="457200" lvl="1" indent="-457200">
              <a:spcBef>
                <a:spcPts val="0"/>
              </a:spcBef>
              <a:spcAft>
                <a:spcPts val="0"/>
              </a:spcAft>
              <a:buFont typeface="+mj-lt"/>
              <a:buAutoNum type="alphaLcParenR"/>
            </a:pPr>
            <a:r>
              <a:rPr lang="en-US" sz="1600" dirty="0"/>
              <a:t>None of the above. </a:t>
            </a:r>
          </a:p>
        </p:txBody>
      </p:sp>
    </p:spTree>
    <p:extLst>
      <p:ext uri="{BB962C8B-B14F-4D97-AF65-F5344CB8AC3E}">
        <p14:creationId xmlns:p14="http://schemas.microsoft.com/office/powerpoint/2010/main" val="2765016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B900-AD63-4381-ACC3-6DDFD4C228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4CE1CF-7CEA-47BF-9FCF-642F625BE275}"/>
              </a:ext>
            </a:extLst>
          </p:cNvPr>
          <p:cNvSpPr>
            <a:spLocks noGrp="1"/>
          </p:cNvSpPr>
          <p:nvPr>
            <p:ph idx="1"/>
          </p:nvPr>
        </p:nvSpPr>
        <p:spPr/>
        <p:txBody>
          <a:bodyPr>
            <a:normAutofit fontScale="85000" lnSpcReduction="1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16-year-old minor, MN, rents (personally and alone) to FV, aged 17, married, for the amount of 100 lei per month, the two-room apartment, which the former had inherited from his parents (who have died in a car accident when MN was one year old).</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Problems to solve:</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 What kind of capacity does M.N. have in this case? Define it and reproduce the rules for concluding legal acts in this situation.</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b) Could the minor M.N.  conclude such a legal act, personally and alone? Argue.</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 What kind of capacity does F.V. have in this case? Could he have concluded the legal act in the present case? Argue.</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d) Do we have in this case anticipated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concret</a:t>
            </a:r>
            <a:r>
              <a:rPr lang="en-US" sz="1800" dirty="0">
                <a:effectLst/>
                <a:latin typeface="Calibri" panose="020F0502020204030204" pitchFamily="34" charset="0"/>
                <a:ea typeface="Calibri" panose="020F0502020204030204" pitchFamily="34" charset="0"/>
                <a:cs typeface="Times New Roman" panose="02020603050405020304" pitchFamily="18" charset="0"/>
              </a:rPr>
              <a:t> capacity? What about anticipated abstract capacity? Define the two types of capacity mentioned and show how they are granted or acquired.</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e) What legal acts could the minor M.N. personally and alone conclude? But F.V.?</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37141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7F02-3C48-C44A-A05D-F9EC0E14E8DE}"/>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72E6DF3F-88AB-2A47-86BB-793A8FB9ACE2}"/>
              </a:ext>
            </a:extLst>
          </p:cNvPr>
          <p:cNvSpPr>
            <a:spLocks noGrp="1"/>
          </p:cNvSpPr>
          <p:nvPr>
            <p:ph sz="half" idx="1"/>
          </p:nvPr>
        </p:nvSpPr>
        <p:spPr>
          <a:xfrm>
            <a:off x="948690" y="2560320"/>
            <a:ext cx="5068062" cy="3600450"/>
          </a:xfrm>
        </p:spPr>
        <p:txBody>
          <a:bodyPr>
            <a:normAutofit lnSpcReduction="10000"/>
          </a:bodyPr>
          <a:lstStyle/>
          <a:p>
            <a:r>
              <a:rPr lang="en-US" sz="1600" dirty="0"/>
              <a:t>The right of a seller to receive money for the good that he remitted to the buyer: </a:t>
            </a:r>
          </a:p>
          <a:p>
            <a:pPr marL="914400" lvl="1" indent="-457200">
              <a:buFont typeface="+mj-lt"/>
              <a:buAutoNum type="alphaLcParenR"/>
            </a:pPr>
            <a:r>
              <a:rPr lang="en-US" sz="1600" dirty="0"/>
              <a:t>Is a real right; </a:t>
            </a:r>
          </a:p>
          <a:p>
            <a:pPr marL="914400" lvl="1" indent="-457200">
              <a:buFont typeface="+mj-lt"/>
              <a:buAutoNum type="alphaLcParenR"/>
            </a:pPr>
            <a:r>
              <a:rPr lang="en-US" sz="1600" dirty="0"/>
              <a:t>Is a debt right; </a:t>
            </a:r>
          </a:p>
          <a:p>
            <a:pPr marL="914400" lvl="1" indent="-457200">
              <a:buFont typeface="+mj-lt"/>
              <a:buAutoNum type="alphaLcParenR"/>
            </a:pPr>
            <a:r>
              <a:rPr lang="en-US" sz="1600" dirty="0"/>
              <a:t>Is an obligation to give; </a:t>
            </a:r>
          </a:p>
          <a:p>
            <a:pPr marL="914400" lvl="1" indent="-457200">
              <a:buFont typeface="+mj-lt"/>
              <a:buAutoNum type="alphaLcParenR"/>
            </a:pPr>
            <a:r>
              <a:rPr lang="en-US" sz="1600" dirty="0"/>
              <a:t>None of the above. </a:t>
            </a:r>
          </a:p>
          <a:p>
            <a:r>
              <a:rPr lang="en-US" sz="1600" dirty="0"/>
              <a:t>Which of the following are patrimonial rights: </a:t>
            </a:r>
          </a:p>
          <a:p>
            <a:pPr lvl="1">
              <a:buFont typeface="+mj-lt"/>
              <a:buAutoNum type="alphaLcParenR"/>
            </a:pPr>
            <a:r>
              <a:rPr lang="en-US" sz="1200" dirty="0"/>
              <a:t>The right to receive intellectual property rights; </a:t>
            </a:r>
          </a:p>
          <a:p>
            <a:pPr lvl="1">
              <a:buFont typeface="+mj-lt"/>
              <a:buAutoNum type="alphaLcParenR"/>
            </a:pPr>
            <a:r>
              <a:rPr lang="en-US" sz="1200" dirty="0"/>
              <a:t>The right to work; </a:t>
            </a:r>
          </a:p>
          <a:p>
            <a:pPr lvl="1">
              <a:buFont typeface="+mj-lt"/>
              <a:buAutoNum type="alphaLcParenR"/>
            </a:pPr>
            <a:r>
              <a:rPr lang="en-US" sz="1200" dirty="0"/>
              <a:t>The right to a salary in a labor contract; </a:t>
            </a:r>
          </a:p>
          <a:p>
            <a:pPr lvl="1">
              <a:buFont typeface="+mj-lt"/>
              <a:buAutoNum type="alphaLcParenR"/>
            </a:pPr>
            <a:r>
              <a:rPr lang="en-US" sz="1200" dirty="0"/>
              <a:t>The right to a name. </a:t>
            </a:r>
          </a:p>
        </p:txBody>
      </p:sp>
      <p:sp>
        <p:nvSpPr>
          <p:cNvPr id="4" name="Content Placeholder 3">
            <a:extLst>
              <a:ext uri="{FF2B5EF4-FFF2-40B4-BE49-F238E27FC236}">
                <a16:creationId xmlns:a16="http://schemas.microsoft.com/office/drawing/2014/main" id="{217FC4D7-2878-2846-B70E-762AF12D3BBC}"/>
              </a:ext>
            </a:extLst>
          </p:cNvPr>
          <p:cNvSpPr>
            <a:spLocks noGrp="1"/>
          </p:cNvSpPr>
          <p:nvPr>
            <p:ph sz="half" idx="2"/>
          </p:nvPr>
        </p:nvSpPr>
        <p:spPr>
          <a:xfrm>
            <a:off x="6181344" y="2560320"/>
            <a:ext cx="4718304" cy="3600450"/>
          </a:xfrm>
        </p:spPr>
        <p:txBody>
          <a:bodyPr>
            <a:normAutofit lnSpcReduction="10000"/>
          </a:bodyPr>
          <a:lstStyle/>
          <a:p>
            <a:pPr>
              <a:spcBef>
                <a:spcPts val="0"/>
              </a:spcBef>
              <a:spcAft>
                <a:spcPts val="0"/>
              </a:spcAft>
            </a:pPr>
            <a:r>
              <a:rPr lang="en-US" sz="1600" dirty="0"/>
              <a:t>The obligation to give refers to: </a:t>
            </a:r>
          </a:p>
          <a:p>
            <a:pPr marL="914400" lvl="1" indent="-457200">
              <a:spcBef>
                <a:spcPts val="0"/>
              </a:spcBef>
              <a:spcAft>
                <a:spcPts val="0"/>
              </a:spcAft>
              <a:buFont typeface="+mj-lt"/>
              <a:buAutoNum type="alphaLcParenR"/>
            </a:pPr>
            <a:r>
              <a:rPr lang="en-US" sz="1600" dirty="0"/>
              <a:t>The remission of a good; </a:t>
            </a:r>
          </a:p>
          <a:p>
            <a:pPr marL="914400" lvl="1" indent="-457200">
              <a:spcBef>
                <a:spcPts val="0"/>
              </a:spcBef>
              <a:spcAft>
                <a:spcPts val="0"/>
              </a:spcAft>
              <a:buFont typeface="+mj-lt"/>
              <a:buAutoNum type="alphaLcParenR"/>
            </a:pPr>
            <a:r>
              <a:rPr lang="en-US" sz="1600" dirty="0"/>
              <a:t>The transfer of a debt right; </a:t>
            </a:r>
          </a:p>
          <a:p>
            <a:pPr marL="914400" lvl="1" indent="-457200">
              <a:spcBef>
                <a:spcPts val="0"/>
              </a:spcBef>
              <a:spcAft>
                <a:spcPts val="0"/>
              </a:spcAft>
              <a:buFont typeface="+mj-lt"/>
              <a:buAutoNum type="alphaLcParenR"/>
            </a:pPr>
            <a:r>
              <a:rPr lang="en-US" sz="1600" dirty="0"/>
              <a:t>The constitution of a real right; </a:t>
            </a:r>
          </a:p>
          <a:p>
            <a:pPr marL="914400" lvl="1" indent="-457200">
              <a:spcBef>
                <a:spcPts val="0"/>
              </a:spcBef>
              <a:spcAft>
                <a:spcPts val="0"/>
              </a:spcAft>
              <a:buFont typeface="+mj-lt"/>
              <a:buAutoNum type="alphaLcParenR"/>
            </a:pPr>
            <a:r>
              <a:rPr lang="en-US" sz="1600" dirty="0"/>
              <a:t>The transmission of a real right. </a:t>
            </a:r>
          </a:p>
          <a:p>
            <a:pPr>
              <a:spcBef>
                <a:spcPts val="0"/>
              </a:spcBef>
              <a:spcAft>
                <a:spcPts val="0"/>
              </a:spcAft>
            </a:pPr>
            <a:r>
              <a:rPr lang="en-US" sz="1600" dirty="0"/>
              <a:t>Gold from a gold mine: </a:t>
            </a:r>
          </a:p>
          <a:p>
            <a:pPr lvl="1">
              <a:spcBef>
                <a:spcPts val="0"/>
              </a:spcBef>
              <a:spcAft>
                <a:spcPts val="0"/>
              </a:spcAft>
              <a:buFont typeface="+mj-lt"/>
              <a:buAutoNum type="alphaLcParenR"/>
            </a:pPr>
            <a:r>
              <a:rPr lang="en-US" sz="1200" dirty="0"/>
              <a:t>Is a product; </a:t>
            </a:r>
          </a:p>
          <a:p>
            <a:pPr lvl="1">
              <a:spcBef>
                <a:spcPts val="0"/>
              </a:spcBef>
              <a:spcAft>
                <a:spcPts val="0"/>
              </a:spcAft>
              <a:buFont typeface="+mj-lt"/>
              <a:buAutoNum type="alphaLcParenR"/>
            </a:pPr>
            <a:r>
              <a:rPr lang="en-US" sz="1200" dirty="0"/>
              <a:t>Is a natural fruit; </a:t>
            </a:r>
          </a:p>
          <a:p>
            <a:pPr lvl="1">
              <a:spcBef>
                <a:spcPts val="0"/>
              </a:spcBef>
              <a:spcAft>
                <a:spcPts val="0"/>
              </a:spcAft>
              <a:buFont typeface="+mj-lt"/>
              <a:buAutoNum type="alphaLcParenR"/>
            </a:pPr>
            <a:r>
              <a:rPr lang="en-US" sz="1200" dirty="0"/>
              <a:t>Is an industrial fruit;</a:t>
            </a:r>
          </a:p>
          <a:p>
            <a:pPr lvl="1">
              <a:spcBef>
                <a:spcPts val="0"/>
              </a:spcBef>
              <a:spcAft>
                <a:spcPts val="0"/>
              </a:spcAft>
              <a:buFont typeface="+mj-lt"/>
              <a:buAutoNum type="alphaLcParenR"/>
            </a:pPr>
            <a:r>
              <a:rPr lang="en-US" sz="1200" dirty="0"/>
              <a:t>Is not a fruit or a product, but the good itself. </a:t>
            </a:r>
          </a:p>
          <a:p>
            <a:pPr marL="457200" lvl="1" indent="0">
              <a:spcBef>
                <a:spcPts val="0"/>
              </a:spcBef>
              <a:spcAft>
                <a:spcPts val="0"/>
              </a:spcAft>
              <a:buNone/>
            </a:pPr>
            <a:endParaRPr lang="en-US" sz="1200" dirty="0"/>
          </a:p>
          <a:p>
            <a:pPr>
              <a:spcBef>
                <a:spcPts val="0"/>
              </a:spcBef>
              <a:spcAft>
                <a:spcPts val="0"/>
              </a:spcAft>
            </a:pPr>
            <a:r>
              <a:rPr lang="en-US" sz="1600" dirty="0"/>
              <a:t>Classify an apple following all the criteria you know regarding the classification of goods. </a:t>
            </a:r>
          </a:p>
          <a:p>
            <a:pPr>
              <a:spcBef>
                <a:spcPts val="0"/>
              </a:spcBef>
              <a:spcAft>
                <a:spcPts val="0"/>
              </a:spcAft>
            </a:pPr>
            <a:r>
              <a:rPr lang="en-US" sz="1600" dirty="0"/>
              <a:t>Classify the Mona Lisa painting according to all criteria you know in the classification of goods. </a:t>
            </a:r>
          </a:p>
        </p:txBody>
      </p:sp>
    </p:spTree>
    <p:extLst>
      <p:ext uri="{BB962C8B-B14F-4D97-AF65-F5344CB8AC3E}">
        <p14:creationId xmlns:p14="http://schemas.microsoft.com/office/powerpoint/2010/main" val="312623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0016-88BE-9F4C-9B3E-D75A0E236D92}"/>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7B4DD187-2AFB-FF4C-AC1E-821581980A5C}"/>
              </a:ext>
            </a:extLst>
          </p:cNvPr>
          <p:cNvSpPr>
            <a:spLocks noGrp="1"/>
          </p:cNvSpPr>
          <p:nvPr>
            <p:ph sz="half" idx="1"/>
          </p:nvPr>
        </p:nvSpPr>
        <p:spPr/>
        <p:txBody>
          <a:bodyPr>
            <a:noAutofit/>
          </a:bodyPr>
          <a:lstStyle/>
          <a:p>
            <a:pPr marL="180975" indent="-180975">
              <a:spcBef>
                <a:spcPts val="0"/>
              </a:spcBef>
              <a:spcAft>
                <a:spcPts val="0"/>
              </a:spcAft>
            </a:pPr>
            <a:r>
              <a:rPr lang="en-US" sz="1600" dirty="0"/>
              <a:t>A car is: </a:t>
            </a:r>
          </a:p>
          <a:p>
            <a:pPr marL="180975" lvl="1" indent="-180975">
              <a:spcBef>
                <a:spcPts val="0"/>
              </a:spcBef>
              <a:spcAft>
                <a:spcPts val="0"/>
              </a:spcAft>
              <a:buFont typeface="+mj-lt"/>
              <a:buAutoNum type="alphaLcParenR"/>
            </a:pPr>
            <a:r>
              <a:rPr lang="en-US" sz="1600" dirty="0"/>
              <a:t>A non fungible good; </a:t>
            </a:r>
          </a:p>
          <a:p>
            <a:pPr marL="180975" lvl="1" indent="-180975">
              <a:spcBef>
                <a:spcPts val="0"/>
              </a:spcBef>
              <a:spcAft>
                <a:spcPts val="0"/>
              </a:spcAft>
              <a:buFont typeface="+mj-lt"/>
              <a:buAutoNum type="alphaLcParenR"/>
            </a:pPr>
            <a:r>
              <a:rPr lang="en-US" sz="1600" dirty="0"/>
              <a:t>A generally determined good; </a:t>
            </a:r>
          </a:p>
          <a:p>
            <a:pPr marL="180975" lvl="1" indent="-180975">
              <a:spcBef>
                <a:spcPts val="0"/>
              </a:spcBef>
              <a:spcAft>
                <a:spcPts val="0"/>
              </a:spcAft>
              <a:buFont typeface="+mj-lt"/>
              <a:buAutoNum type="alphaLcParenR"/>
            </a:pPr>
            <a:r>
              <a:rPr lang="en-US" sz="1600" dirty="0"/>
              <a:t>A consumable good; </a:t>
            </a:r>
          </a:p>
          <a:p>
            <a:pPr marL="180975" lvl="1" indent="-180975">
              <a:spcBef>
                <a:spcPts val="0"/>
              </a:spcBef>
              <a:spcAft>
                <a:spcPts val="0"/>
              </a:spcAft>
              <a:buFont typeface="+mj-lt"/>
              <a:buAutoNum type="alphaLcParenR"/>
            </a:pPr>
            <a:r>
              <a:rPr lang="en-US" sz="1600" dirty="0"/>
              <a:t>A principal good. </a:t>
            </a:r>
          </a:p>
          <a:p>
            <a:pPr marL="0" lvl="1" indent="0">
              <a:spcBef>
                <a:spcPts val="0"/>
              </a:spcBef>
              <a:spcAft>
                <a:spcPts val="0"/>
              </a:spcAft>
              <a:buNone/>
            </a:pPr>
            <a:endParaRPr lang="en-US" sz="1600" dirty="0"/>
          </a:p>
          <a:p>
            <a:pPr marL="180975" indent="-180975">
              <a:spcBef>
                <a:spcPts val="0"/>
              </a:spcBef>
              <a:spcAft>
                <a:spcPts val="0"/>
              </a:spcAft>
            </a:pPr>
            <a:r>
              <a:rPr lang="en-US" sz="1600" dirty="0"/>
              <a:t>Civil fruit: </a:t>
            </a:r>
          </a:p>
          <a:p>
            <a:pPr marL="180975" lvl="1" indent="-180975">
              <a:spcBef>
                <a:spcPts val="0"/>
              </a:spcBef>
              <a:spcAft>
                <a:spcPts val="0"/>
              </a:spcAft>
              <a:buFont typeface="+mj-lt"/>
              <a:buAutoNum type="alphaLcParenR"/>
            </a:pPr>
            <a:r>
              <a:rPr lang="en-US" sz="1600" dirty="0"/>
              <a:t>Are obtained day by day, by the passing of time; </a:t>
            </a:r>
          </a:p>
          <a:p>
            <a:pPr marL="180975" lvl="1" indent="-180975">
              <a:spcBef>
                <a:spcPts val="0"/>
              </a:spcBef>
              <a:spcAft>
                <a:spcPts val="0"/>
              </a:spcAft>
              <a:buFont typeface="+mj-lt"/>
              <a:buAutoNum type="alphaLcParenR"/>
            </a:pPr>
            <a:r>
              <a:rPr lang="en-US" sz="1600" dirty="0"/>
              <a:t>Imply the consumption of the good; </a:t>
            </a:r>
          </a:p>
          <a:p>
            <a:pPr marL="180975" lvl="1" indent="-180975">
              <a:spcBef>
                <a:spcPts val="0"/>
              </a:spcBef>
              <a:spcAft>
                <a:spcPts val="0"/>
              </a:spcAft>
              <a:buFont typeface="+mj-lt"/>
              <a:buAutoNum type="alphaLcParenR"/>
            </a:pPr>
            <a:r>
              <a:rPr lang="en-US" sz="1600" dirty="0"/>
              <a:t>Are obtained by the intervention of a human; </a:t>
            </a:r>
          </a:p>
          <a:p>
            <a:pPr marL="180975" lvl="1" indent="-180975">
              <a:spcBef>
                <a:spcPts val="0"/>
              </a:spcBef>
              <a:spcAft>
                <a:spcPts val="0"/>
              </a:spcAft>
              <a:buFont typeface="+mj-lt"/>
              <a:buAutoNum type="alphaLcParenR"/>
            </a:pPr>
            <a:r>
              <a:rPr lang="en-US" sz="1600" dirty="0"/>
              <a:t>None of the above. </a:t>
            </a:r>
          </a:p>
        </p:txBody>
      </p:sp>
      <p:sp>
        <p:nvSpPr>
          <p:cNvPr id="4" name="Content Placeholder 3">
            <a:extLst>
              <a:ext uri="{FF2B5EF4-FFF2-40B4-BE49-F238E27FC236}">
                <a16:creationId xmlns:a16="http://schemas.microsoft.com/office/drawing/2014/main" id="{017FA44F-6F5C-394E-B838-8982070F9A4F}"/>
              </a:ext>
            </a:extLst>
          </p:cNvPr>
          <p:cNvSpPr>
            <a:spLocks noGrp="1"/>
          </p:cNvSpPr>
          <p:nvPr>
            <p:ph sz="half" idx="2"/>
          </p:nvPr>
        </p:nvSpPr>
        <p:spPr>
          <a:xfrm>
            <a:off x="6181344" y="2560320"/>
            <a:ext cx="4718304" cy="3497580"/>
          </a:xfrm>
        </p:spPr>
        <p:txBody>
          <a:bodyPr>
            <a:normAutofit/>
          </a:bodyPr>
          <a:lstStyle/>
          <a:p>
            <a:pPr marL="225425" indent="-214313">
              <a:spcBef>
                <a:spcPts val="0"/>
              </a:spcBef>
              <a:spcAft>
                <a:spcPts val="0"/>
              </a:spcAft>
            </a:pPr>
            <a:r>
              <a:rPr lang="en-US" sz="1600" dirty="0"/>
              <a:t>In the case of individually determined goods: </a:t>
            </a:r>
          </a:p>
          <a:p>
            <a:pPr marL="225425" lvl="1" indent="-214313">
              <a:spcBef>
                <a:spcPts val="0"/>
              </a:spcBef>
              <a:spcAft>
                <a:spcPts val="0"/>
              </a:spcAft>
              <a:buFont typeface="+mj-lt"/>
              <a:buAutoNum type="alphaLcParenR"/>
            </a:pPr>
            <a:r>
              <a:rPr lang="en-US" sz="1600" dirty="0"/>
              <a:t>If there is no different settlement, the real right is transmitted at the moment when the goods are individualized;</a:t>
            </a:r>
          </a:p>
          <a:p>
            <a:pPr marL="225425" lvl="1" indent="-214313">
              <a:spcBef>
                <a:spcPts val="0"/>
              </a:spcBef>
              <a:spcAft>
                <a:spcPts val="0"/>
              </a:spcAft>
              <a:buFont typeface="+mj-lt"/>
              <a:buAutoNum type="alphaLcParenR"/>
            </a:pPr>
            <a:r>
              <a:rPr lang="en-US" sz="1600" dirty="0"/>
              <a:t>The risk of disappearance of the good before they are remitted, in translative legal acts, is suffered by the seller; </a:t>
            </a:r>
          </a:p>
          <a:p>
            <a:pPr marL="225425" lvl="1" indent="-214313">
              <a:spcBef>
                <a:spcPts val="0"/>
              </a:spcBef>
              <a:spcAft>
                <a:spcPts val="0"/>
              </a:spcAft>
              <a:buFont typeface="+mj-lt"/>
              <a:buAutoNum type="alphaLcParenR"/>
            </a:pPr>
            <a:r>
              <a:rPr lang="en-US" sz="1600" dirty="0"/>
              <a:t>The delivery of the goods is done at the headquarters of the debtor; </a:t>
            </a:r>
          </a:p>
          <a:p>
            <a:pPr marL="225425" lvl="1" indent="-214313">
              <a:spcBef>
                <a:spcPts val="0"/>
              </a:spcBef>
              <a:spcAft>
                <a:spcPts val="0"/>
              </a:spcAft>
              <a:buFont typeface="+mj-lt"/>
              <a:buAutoNum type="alphaLcParenR"/>
            </a:pPr>
            <a:r>
              <a:rPr lang="en-US" sz="1600" dirty="0"/>
              <a:t>None of the above.  </a:t>
            </a:r>
          </a:p>
          <a:p>
            <a:pPr marL="296862" lvl="1">
              <a:spcBef>
                <a:spcPts val="0"/>
              </a:spcBef>
              <a:spcAft>
                <a:spcPts val="0"/>
              </a:spcAft>
            </a:pPr>
            <a:r>
              <a:rPr lang="en-US" sz="1600" dirty="0"/>
              <a:t>The door at the entrance of the Moxa building: </a:t>
            </a:r>
          </a:p>
          <a:p>
            <a:pPr marL="811212" lvl="2" indent="-342900">
              <a:spcBef>
                <a:spcPts val="0"/>
              </a:spcBef>
              <a:spcAft>
                <a:spcPts val="0"/>
              </a:spcAft>
              <a:buFont typeface="+mj-lt"/>
              <a:buAutoNum type="alphaLcParenR"/>
            </a:pPr>
            <a:r>
              <a:rPr lang="en-US" sz="1400" dirty="0"/>
              <a:t>Is a movable good; </a:t>
            </a:r>
          </a:p>
          <a:p>
            <a:pPr marL="811212" lvl="2" indent="-342900">
              <a:spcBef>
                <a:spcPts val="0"/>
              </a:spcBef>
              <a:spcAft>
                <a:spcPts val="0"/>
              </a:spcAft>
              <a:buFont typeface="+mj-lt"/>
              <a:buAutoNum type="alphaLcParenR"/>
            </a:pPr>
            <a:r>
              <a:rPr lang="en-US" sz="1400" dirty="0"/>
              <a:t>Is an immovable good by the object it applies to; </a:t>
            </a:r>
          </a:p>
          <a:p>
            <a:pPr marL="811212" lvl="2" indent="-342900">
              <a:spcBef>
                <a:spcPts val="0"/>
              </a:spcBef>
              <a:spcAft>
                <a:spcPts val="0"/>
              </a:spcAft>
              <a:buFont typeface="+mj-lt"/>
              <a:buAutoNum type="alphaLcParenR"/>
            </a:pPr>
            <a:r>
              <a:rPr lang="en-US" sz="1400" dirty="0"/>
              <a:t>Is an immovable good by destination. </a:t>
            </a:r>
          </a:p>
          <a:p>
            <a:pPr marL="0" indent="-446088">
              <a:spcBef>
                <a:spcPts val="0"/>
              </a:spcBef>
              <a:spcAft>
                <a:spcPts val="0"/>
              </a:spcAft>
            </a:pPr>
            <a:endParaRPr lang="en-US" sz="2000" dirty="0"/>
          </a:p>
        </p:txBody>
      </p:sp>
    </p:spTree>
    <p:extLst>
      <p:ext uri="{BB962C8B-B14F-4D97-AF65-F5344CB8AC3E}">
        <p14:creationId xmlns:p14="http://schemas.microsoft.com/office/powerpoint/2010/main" val="366314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A67A695-9C39-487A-B063-E0353256E7C7}"/>
              </a:ext>
            </a:extLst>
          </p:cNvPr>
          <p:cNvSpPr>
            <a:spLocks noGrp="1"/>
          </p:cNvSpPr>
          <p:nvPr>
            <p:ph type="title"/>
          </p:nvPr>
        </p:nvSpPr>
        <p:spPr/>
        <p:txBody>
          <a:bodyPr/>
          <a:lstStyle/>
          <a:p>
            <a:endParaRPr lang="en-US"/>
          </a:p>
        </p:txBody>
      </p:sp>
      <p:sp>
        <p:nvSpPr>
          <p:cNvPr id="3" name="Substituent conținut 2">
            <a:extLst>
              <a:ext uri="{FF2B5EF4-FFF2-40B4-BE49-F238E27FC236}">
                <a16:creationId xmlns:a16="http://schemas.microsoft.com/office/drawing/2014/main" id="{300EDFD0-CE31-4D0D-B554-60C63BF14579}"/>
              </a:ext>
            </a:extLst>
          </p:cNvPr>
          <p:cNvSpPr>
            <a:spLocks noGrp="1"/>
          </p:cNvSpPr>
          <p:nvPr>
            <p:ph sz="half" idx="1"/>
          </p:nvPr>
        </p:nvSpPr>
        <p:spPr/>
        <p:txBody>
          <a:bodyPr>
            <a:normAutofit fontScale="62500" lnSpcReduction="20000"/>
          </a:bodyPr>
          <a:lstStyle/>
          <a:p>
            <a:r>
              <a:rPr lang="en-US" dirty="0"/>
              <a:t>9. According to the behavior, legal rules may be classified as:</a:t>
            </a:r>
          </a:p>
          <a:p>
            <a:pPr marL="0" indent="0">
              <a:buNone/>
            </a:pPr>
            <a:r>
              <a:rPr lang="en-US" dirty="0"/>
              <a:t>a. imperative and disposal legal rules</a:t>
            </a:r>
          </a:p>
          <a:p>
            <a:pPr marL="0" indent="0">
              <a:buNone/>
            </a:pPr>
            <a:r>
              <a:rPr lang="en-US" dirty="0"/>
              <a:t>b. imposed and disposal legal rules</a:t>
            </a:r>
          </a:p>
          <a:p>
            <a:pPr marL="0" indent="0">
              <a:buNone/>
            </a:pPr>
            <a:r>
              <a:rPr lang="en-US" dirty="0"/>
              <a:t>c. general, special and exception legal rules</a:t>
            </a:r>
          </a:p>
          <a:p>
            <a:pPr marL="0" indent="0">
              <a:buNone/>
            </a:pPr>
            <a:r>
              <a:rPr lang="en-US" dirty="0"/>
              <a:t>10.The law enters into force</a:t>
            </a:r>
          </a:p>
          <a:p>
            <a:pPr marL="457200" indent="-457200">
              <a:buAutoNum type="alphaLcPeriod"/>
            </a:pPr>
            <a:r>
              <a:rPr lang="en-US" dirty="0"/>
              <a:t>On the date of its adoption</a:t>
            </a:r>
          </a:p>
          <a:p>
            <a:pPr marL="457200" indent="-457200">
              <a:buAutoNum type="alphaLcPeriod"/>
            </a:pPr>
            <a:r>
              <a:rPr lang="en-US" dirty="0"/>
              <a:t>After 3 days from the date of its publication in the Official Monitor</a:t>
            </a:r>
          </a:p>
          <a:p>
            <a:pPr marL="457200" indent="-457200">
              <a:buAutoNum type="alphaLcPeriod"/>
            </a:pPr>
            <a:r>
              <a:rPr lang="en-US" dirty="0"/>
              <a:t>On the date of its enforcement by the President of Romania</a:t>
            </a:r>
          </a:p>
          <a:p>
            <a:pPr marL="0" indent="0">
              <a:buNone/>
            </a:pPr>
            <a:endParaRPr lang="en-US" dirty="0"/>
          </a:p>
          <a:p>
            <a:pPr marL="0" indent="0">
              <a:buNone/>
            </a:pPr>
            <a:endParaRPr lang="en-US" dirty="0"/>
          </a:p>
          <a:p>
            <a:endParaRPr lang="en-US" dirty="0"/>
          </a:p>
        </p:txBody>
      </p:sp>
      <p:sp>
        <p:nvSpPr>
          <p:cNvPr id="4" name="Substituent conținut 3">
            <a:extLst>
              <a:ext uri="{FF2B5EF4-FFF2-40B4-BE49-F238E27FC236}">
                <a16:creationId xmlns:a16="http://schemas.microsoft.com/office/drawing/2014/main" id="{C77E5568-28C7-4809-8629-3929E442C69C}"/>
              </a:ext>
            </a:extLst>
          </p:cNvPr>
          <p:cNvSpPr>
            <a:spLocks noGrp="1"/>
          </p:cNvSpPr>
          <p:nvPr>
            <p:ph sz="half" idx="2"/>
          </p:nvPr>
        </p:nvSpPr>
        <p:spPr/>
        <p:txBody>
          <a:bodyPr>
            <a:normAutofit fontScale="62500" lnSpcReduction="20000"/>
          </a:bodyPr>
          <a:lstStyle/>
          <a:p>
            <a:r>
              <a:rPr lang="en-US" dirty="0"/>
              <a:t>11. In criminal law, the more favorable provision:</a:t>
            </a:r>
          </a:p>
          <a:p>
            <a:pPr marL="0" indent="0">
              <a:buNone/>
            </a:pPr>
            <a:r>
              <a:rPr lang="en-US" dirty="0"/>
              <a:t>a. Is an exception from the application of law on territory in the legal relations having a foreign element</a:t>
            </a:r>
          </a:p>
          <a:p>
            <a:pPr marL="0" indent="0">
              <a:buNone/>
            </a:pPr>
            <a:r>
              <a:rPr lang="en-US" dirty="0"/>
              <a:t>b. has retroactive power</a:t>
            </a:r>
          </a:p>
          <a:p>
            <a:pPr marL="0" indent="0">
              <a:buNone/>
            </a:pPr>
            <a:r>
              <a:rPr lang="en-US" dirty="0"/>
              <a:t>c. Has retroactive power as the civil law</a:t>
            </a:r>
          </a:p>
          <a:p>
            <a:pPr marL="0" indent="0">
              <a:buNone/>
            </a:pPr>
            <a:r>
              <a:rPr lang="en-US" dirty="0"/>
              <a:t>12. The ultra-activity of the new law:</a:t>
            </a:r>
          </a:p>
          <a:p>
            <a:pPr marL="457200" indent="-457200">
              <a:buAutoNum type="alphaLcPeriod"/>
            </a:pPr>
            <a:r>
              <a:rPr lang="en-US" dirty="0"/>
              <a:t>Is a form of application of law on territory </a:t>
            </a:r>
          </a:p>
          <a:p>
            <a:pPr marL="457200" indent="-457200">
              <a:buAutoNum type="alphaLcPeriod"/>
            </a:pPr>
            <a:r>
              <a:rPr lang="en-US" dirty="0"/>
              <a:t>Enters into force on the date of its adoption</a:t>
            </a:r>
          </a:p>
          <a:p>
            <a:pPr marL="457200" indent="-457200">
              <a:buAutoNum type="alphaLcPeriod"/>
            </a:pPr>
            <a:r>
              <a:rPr lang="en-US" dirty="0"/>
              <a:t>May be applied to certain legal situation expressly provided by the new law</a:t>
            </a:r>
          </a:p>
          <a:p>
            <a:pPr marL="457200" indent="-457200">
              <a:buAutoNum type="alphaLcPeriod"/>
            </a:pPr>
            <a:r>
              <a:rPr lang="en-US" dirty="0"/>
              <a:t>Is an exception from the non-retroactivity of </a:t>
            </a:r>
            <a:r>
              <a:rPr lang="en-US" dirty="0" err="1"/>
              <a:t>laww</a:t>
            </a:r>
            <a:r>
              <a:rPr lang="en-US" dirty="0"/>
              <a:t> </a:t>
            </a:r>
          </a:p>
        </p:txBody>
      </p:sp>
    </p:spTree>
    <p:extLst>
      <p:ext uri="{BB962C8B-B14F-4D97-AF65-F5344CB8AC3E}">
        <p14:creationId xmlns:p14="http://schemas.microsoft.com/office/powerpoint/2010/main" val="343874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5BB124-FD28-D0F3-F52A-9C3C0822304B}"/>
              </a:ext>
            </a:extLst>
          </p:cNvPr>
          <p:cNvSpPr>
            <a:spLocks noGrp="1"/>
          </p:cNvSpPr>
          <p:nvPr>
            <p:ph type="title"/>
          </p:nvPr>
        </p:nvSpPr>
        <p:spPr>
          <a:xfrm>
            <a:off x="1295402" y="982132"/>
            <a:ext cx="9601196" cy="658409"/>
          </a:xfrm>
        </p:spPr>
        <p:txBody>
          <a:bodyPr>
            <a:normAutofit fontScale="90000"/>
          </a:bodyPr>
          <a:lstStyle/>
          <a:p>
            <a:r>
              <a:rPr lang="en-US" dirty="0"/>
              <a:t>Legal facts – legal acts</a:t>
            </a:r>
          </a:p>
        </p:txBody>
      </p:sp>
      <p:sp>
        <p:nvSpPr>
          <p:cNvPr id="6" name="Content Placeholder 5">
            <a:extLst>
              <a:ext uri="{FF2B5EF4-FFF2-40B4-BE49-F238E27FC236}">
                <a16:creationId xmlns:a16="http://schemas.microsoft.com/office/drawing/2014/main" id="{ACDD328E-4484-EF03-37DB-CA344E0AE114}"/>
              </a:ext>
            </a:extLst>
          </p:cNvPr>
          <p:cNvSpPr>
            <a:spLocks noGrp="1"/>
          </p:cNvSpPr>
          <p:nvPr>
            <p:ph idx="1"/>
          </p:nvPr>
        </p:nvSpPr>
        <p:spPr>
          <a:xfrm>
            <a:off x="1156447" y="1792941"/>
            <a:ext cx="9740150" cy="4082927"/>
          </a:xfrm>
        </p:spPr>
        <p:txBody>
          <a:bodyPr>
            <a:normAutofit fontScale="92500"/>
          </a:bodyPr>
          <a:lstStyle/>
          <a:p>
            <a:r>
              <a:rPr lang="en-US" b="1" dirty="0"/>
              <a:t>In a broad sense</a:t>
            </a:r>
            <a:r>
              <a:rPr lang="en-US" dirty="0"/>
              <a:t>, the concept of civil legal fact encompasses the act of the subject of the law[1] (intentional[2] and unintentional[3]) and the natural fact (the event[4]). </a:t>
            </a:r>
            <a:r>
              <a:rPr lang="en-US" b="1" dirty="0"/>
              <a:t>In a narrow sense</a:t>
            </a:r>
            <a:r>
              <a:rPr lang="en-US" dirty="0"/>
              <a:t>, </a:t>
            </a:r>
            <a:r>
              <a:rPr lang="en-US" b="1" dirty="0"/>
              <a:t>the concept of a civil legal act comprises the unintentional act and the natural event[5].</a:t>
            </a:r>
          </a:p>
          <a:p>
            <a:r>
              <a:rPr lang="en-US" dirty="0">
                <a:highlight>
                  <a:srgbClr val="FFFF00"/>
                </a:highlight>
              </a:rPr>
              <a:t>We call intentional acts those which are committed with the intention of producing legal effects. These are legal acts. </a:t>
            </a:r>
          </a:p>
          <a:p>
            <a:r>
              <a:rPr lang="en-US" b="1" dirty="0"/>
              <a:t>Unintentional acts </a:t>
            </a:r>
            <a:r>
              <a:rPr lang="en-US" dirty="0"/>
              <a:t>are those which are committed without the intention of producing legal effects. Legal effects are produced, however, because the law determines the production of legal effects in connection with their commission. Natural acts (events) occur without the intervention of any legal subject, but like unintentional acts, they are capable of producing legal effects, given by the legislator.</a:t>
            </a:r>
          </a:p>
        </p:txBody>
      </p:sp>
    </p:spTree>
    <p:extLst>
      <p:ext uri="{BB962C8B-B14F-4D97-AF65-F5344CB8AC3E}">
        <p14:creationId xmlns:p14="http://schemas.microsoft.com/office/powerpoint/2010/main" val="626852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2FB9-4BE2-33B4-A160-0DFF773CDEC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C315759-ED11-2460-6236-EF5423E23CF9}"/>
              </a:ext>
            </a:extLst>
          </p:cNvPr>
          <p:cNvSpPr>
            <a:spLocks noGrp="1"/>
          </p:cNvSpPr>
          <p:nvPr>
            <p:ph idx="1"/>
          </p:nvPr>
        </p:nvSpPr>
        <p:spPr/>
        <p:txBody>
          <a:bodyPr>
            <a:normAutofit fontScale="85000" lnSpcReduction="20000"/>
          </a:bodyPr>
          <a:lstStyle/>
          <a:p>
            <a:r>
              <a:rPr lang="en-US" dirty="0"/>
              <a:t>[1] The act may be committed or omitted.</a:t>
            </a:r>
          </a:p>
          <a:p>
            <a:r>
              <a:rPr lang="en-US" dirty="0"/>
              <a:t>[2] It is an intentional act to conclude a legal act, for example to conclude a contract.</a:t>
            </a:r>
          </a:p>
          <a:p>
            <a:r>
              <a:rPr lang="en-US" dirty="0"/>
              <a:t>[3] It is an unintentional act, e.g. failure to supervise the animal. Although the legal subject who uses the animal or to whom the right of ownership of the animal is assigned does not intend to produce legal effects, they are nevertheless produced, and it is possible to be held liable for the damage caused by the unattended animal, according to Article 1375 of the Civil Code: "The owner of an animal or the person who uses it is liable, independently of any fault, for the damage caused by the animal, even if it has escaped from his custody.“</a:t>
            </a:r>
          </a:p>
          <a:p>
            <a:r>
              <a:rPr lang="en-US" dirty="0"/>
              <a:t>[4] Natural facts (events) are, for example, the birth of a person, drought and earthquake.[5] The plural for both "deed" (action committed by someone) and "fact" (phenomenon) is "facts".</a:t>
            </a:r>
          </a:p>
        </p:txBody>
      </p:sp>
    </p:spTree>
    <p:extLst>
      <p:ext uri="{BB962C8B-B14F-4D97-AF65-F5344CB8AC3E}">
        <p14:creationId xmlns:p14="http://schemas.microsoft.com/office/powerpoint/2010/main" val="805802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B32E-3770-3820-A807-6E170D91A55A}"/>
              </a:ext>
            </a:extLst>
          </p:cNvPr>
          <p:cNvSpPr>
            <a:spLocks noGrp="1"/>
          </p:cNvSpPr>
          <p:nvPr>
            <p:ph type="title"/>
          </p:nvPr>
        </p:nvSpPr>
        <p:spPr/>
        <p:txBody>
          <a:bodyPr>
            <a:normAutofit/>
          </a:bodyPr>
          <a:lstStyle/>
          <a:p>
            <a:r>
              <a:rPr lang="en-US" dirty="0"/>
              <a:t>Premises of the civil legal relationship</a:t>
            </a:r>
          </a:p>
        </p:txBody>
      </p:sp>
      <p:sp>
        <p:nvSpPr>
          <p:cNvPr id="3" name="Content Placeholder 2">
            <a:extLst>
              <a:ext uri="{FF2B5EF4-FFF2-40B4-BE49-F238E27FC236}">
                <a16:creationId xmlns:a16="http://schemas.microsoft.com/office/drawing/2014/main" id="{E5481CBB-B316-9768-B9A1-9FCBB5C764FE}"/>
              </a:ext>
            </a:extLst>
          </p:cNvPr>
          <p:cNvSpPr>
            <a:spLocks noGrp="1"/>
          </p:cNvSpPr>
          <p:nvPr>
            <p:ph idx="1"/>
          </p:nvPr>
        </p:nvSpPr>
        <p:spPr/>
        <p:txBody>
          <a:bodyPr>
            <a:normAutofit fontScale="77500" lnSpcReduction="20000"/>
          </a:bodyPr>
          <a:lstStyle/>
          <a:p>
            <a:r>
              <a:rPr lang="en-US" dirty="0"/>
              <a:t>Not all social relationships between natural and legal persons are legal relationships under civil law.</a:t>
            </a:r>
          </a:p>
          <a:p>
            <a:r>
              <a:rPr lang="en-US" dirty="0"/>
              <a:t>The essential factor for the existence of a civil legal relationship is the legal rule of civil law, which is applicable in the social relationship between the addressees.</a:t>
            </a:r>
          </a:p>
          <a:p>
            <a:r>
              <a:rPr lang="en-US" dirty="0"/>
              <a:t>Together with the subjects of civil law, natural persons and individuals, the legal norm of civil law is the premise of the abstract civil legal relationship. In order to deal with a concrete civil legal relationship, an additional prerequisite is needed: the legal fact, the existence of which the law links to the production of legal consequences. </a:t>
            </a:r>
          </a:p>
          <a:p>
            <a:r>
              <a:rPr lang="en-US" dirty="0"/>
              <a:t>The legal rule of civil law does not intervene in the regulation of relations between legal subjects unless there is a fact, i.e. a special situation, which gives rise to a legal rule of civil law. Therefore, only when there is a special situation, known as a legal fact, does the social relationship present there fall within the scope of the legal rule of civil law.</a:t>
            </a:r>
          </a:p>
        </p:txBody>
      </p:sp>
    </p:spTree>
    <p:extLst>
      <p:ext uri="{BB962C8B-B14F-4D97-AF65-F5344CB8AC3E}">
        <p14:creationId xmlns:p14="http://schemas.microsoft.com/office/powerpoint/2010/main" val="118380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953E-A004-C746-A5A8-1A24F01B8477}"/>
              </a:ext>
            </a:extLst>
          </p:cNvPr>
          <p:cNvSpPr>
            <a:spLocks noGrp="1"/>
          </p:cNvSpPr>
          <p:nvPr>
            <p:ph type="title"/>
          </p:nvPr>
        </p:nvSpPr>
        <p:spPr/>
        <p:txBody>
          <a:bodyPr>
            <a:normAutofit fontScale="90000"/>
          </a:bodyPr>
          <a:lstStyle/>
          <a:p>
            <a:r>
              <a:rPr lang="en-US" b="1" i="0" dirty="0">
                <a:solidFill>
                  <a:srgbClr val="000000"/>
                </a:solidFill>
                <a:effectLst/>
                <a:latin typeface="Times New Roman" panose="02020603050405020304" pitchFamily="18" charset="0"/>
              </a:rPr>
              <a:t>The legal act</a:t>
            </a:r>
            <a:br>
              <a:rPr lang="en-US" b="1" i="0" dirty="0">
                <a:solidFill>
                  <a:srgbClr val="000000"/>
                </a:solidFill>
                <a:effectLst/>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B9A237F-E464-4A4C-B5FB-2598CCB9EB93}"/>
              </a:ext>
            </a:extLst>
          </p:cNvPr>
          <p:cNvSpPr>
            <a:spLocks noGrp="1"/>
          </p:cNvSpPr>
          <p:nvPr>
            <p:ph idx="1"/>
          </p:nvPr>
        </p:nvSpPr>
        <p:spPr>
          <a:xfrm>
            <a:off x="1451579" y="2518251"/>
            <a:ext cx="9603275" cy="3450613"/>
          </a:xfrm>
        </p:spPr>
        <p:txBody>
          <a:bodyPr>
            <a:norm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The legal act represent the expression of will made  with the intention to produce legal effects.</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Legal acts can be classified as:</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Unilateral legal acts – implies the expression of a single person’s will</a:t>
            </a:r>
          </a:p>
          <a:p>
            <a:pPr marL="1600200" lvl="3"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Ex. The  testament, acceptance of an offer</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Bilateral or multilateral legal acts - agreements of will between two or more persons to conclude a legal act</a:t>
            </a:r>
          </a:p>
          <a:p>
            <a:pPr marL="1600200" lvl="3"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Ex. contracts</a:t>
            </a:r>
          </a:p>
        </p:txBody>
      </p:sp>
    </p:spTree>
    <p:extLst>
      <p:ext uri="{BB962C8B-B14F-4D97-AF65-F5344CB8AC3E}">
        <p14:creationId xmlns:p14="http://schemas.microsoft.com/office/powerpoint/2010/main" val="49813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7C5F-FD4B-0B43-BF1F-88CB804A6CAA}"/>
              </a:ext>
            </a:extLst>
          </p:cNvPr>
          <p:cNvSpPr>
            <a:spLocks noGrp="1"/>
          </p:cNvSpPr>
          <p:nvPr>
            <p:ph type="title"/>
          </p:nvPr>
        </p:nvSpPr>
        <p:spPr/>
        <p:txBody>
          <a:bodyPr>
            <a:normAutofit fontScale="90000"/>
          </a:bodyPr>
          <a:lstStyle/>
          <a:p>
            <a:pPr algn="l"/>
            <a:r>
              <a:rPr lang="ro-RO" b="1" i="0" dirty="0" err="1">
                <a:solidFill>
                  <a:srgbClr val="000000"/>
                </a:solidFill>
                <a:effectLst/>
                <a:latin typeface="Times New Roman" panose="02020603050405020304" pitchFamily="18" charset="0"/>
              </a:rPr>
              <a:t>Contracts</a:t>
            </a:r>
            <a:r>
              <a:rPr lang="ro-RO" b="1" i="0" dirty="0">
                <a:solidFill>
                  <a:srgbClr val="000000"/>
                </a:solidFill>
                <a:effectLst/>
                <a:latin typeface="Times New Roman" panose="02020603050405020304" pitchFamily="18" charset="0"/>
              </a:rPr>
              <a:t> - </a:t>
            </a:r>
            <a:r>
              <a:rPr lang="ro-RO" b="1" i="0" dirty="0" err="1">
                <a:solidFill>
                  <a:srgbClr val="000000"/>
                </a:solidFill>
                <a:effectLst/>
                <a:latin typeface="Times New Roman" panose="02020603050405020304" pitchFamily="18" charset="0"/>
              </a:rPr>
              <a:t>definitions</a:t>
            </a:r>
            <a:r>
              <a:rPr lang="ro-RO" b="1" i="0" dirty="0">
                <a:solidFill>
                  <a:srgbClr val="000000"/>
                </a:solidFill>
                <a:effectLst/>
                <a:latin typeface="Times New Roman" panose="02020603050405020304" pitchFamily="18" charset="0"/>
              </a:rPr>
              <a:t> </a:t>
            </a:r>
            <a:r>
              <a:rPr lang="ro-RO" b="1" i="0" dirty="0" err="1">
                <a:solidFill>
                  <a:srgbClr val="000000"/>
                </a:solidFill>
                <a:effectLst/>
                <a:latin typeface="Times New Roman" panose="02020603050405020304" pitchFamily="18" charset="0"/>
              </a:rPr>
              <a:t>and</a:t>
            </a:r>
            <a:r>
              <a:rPr lang="ro-RO" b="1" i="0" dirty="0">
                <a:solidFill>
                  <a:srgbClr val="000000"/>
                </a:solidFill>
                <a:effectLst/>
                <a:latin typeface="Times New Roman" panose="02020603050405020304" pitchFamily="18" charset="0"/>
              </a:rPr>
              <a:t> </a:t>
            </a:r>
            <a:r>
              <a:rPr lang="ro-RO" b="1" i="0" dirty="0" err="1">
                <a:solidFill>
                  <a:srgbClr val="000000"/>
                </a:solidFill>
                <a:effectLst/>
                <a:latin typeface="Times New Roman" panose="02020603050405020304" pitchFamily="18" charset="0"/>
              </a:rPr>
              <a:t>classifications</a:t>
            </a:r>
            <a:endParaRPr lang="ro-RO" b="1" i="0" dirty="0">
              <a:solidFill>
                <a:srgbClr val="000000"/>
              </a:solidFill>
              <a:effectLst/>
              <a:latin typeface="Times New Roman" panose="02020603050405020304" pitchFamily="18" charset="0"/>
            </a:endParaRPr>
          </a:p>
        </p:txBody>
      </p:sp>
      <p:sp>
        <p:nvSpPr>
          <p:cNvPr id="3" name="Content Placeholder 2">
            <a:extLst>
              <a:ext uri="{FF2B5EF4-FFF2-40B4-BE49-F238E27FC236}">
                <a16:creationId xmlns:a16="http://schemas.microsoft.com/office/drawing/2014/main" id="{63DEFA1C-A576-2247-9C4C-013FE4A5A7A3}"/>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A contract is an agreement between two or more persons with the intention of establishing, amending or terminating a legal relationship. (art. 1166 Civil Code)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Contracts have the same legal force regardless of whether they are made verbally or in writing !!!</a:t>
            </a:r>
          </a:p>
          <a:p>
            <a:pPr marL="0" indent="0" algn="l">
              <a:buNone/>
            </a:pPr>
            <a:r>
              <a:rPr lang="en-US" dirty="0">
                <a:solidFill>
                  <a:srgbClr val="000000"/>
                </a:solidFill>
                <a:latin typeface="Times New Roman" panose="02020603050405020304" pitchFamily="18" charset="0"/>
              </a:rPr>
              <a:t>1. </a:t>
            </a:r>
            <a:r>
              <a:rPr lang="en-US" b="0" i="0" dirty="0">
                <a:solidFill>
                  <a:srgbClr val="000000"/>
                </a:solidFill>
                <a:effectLst/>
                <a:latin typeface="Times New Roman" panose="02020603050405020304" pitchFamily="18" charset="0"/>
              </a:rPr>
              <a:t>Depending on their effect, the contracts are:</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Unilateral - where only one party has obligations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donation)</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Bilateral - where both parties have rights and obligations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sale and purchase)</a:t>
            </a:r>
          </a:p>
          <a:p>
            <a:pPr marL="1371600" lvl="2" indent="-457200">
              <a:buFont typeface="+mj-lt"/>
              <a:buAutoNum type="alphaLcParenR"/>
            </a:pPr>
            <a:endParaRPr lang="en-US" dirty="0"/>
          </a:p>
        </p:txBody>
      </p:sp>
    </p:spTree>
    <p:extLst>
      <p:ext uri="{BB962C8B-B14F-4D97-AF65-F5344CB8AC3E}">
        <p14:creationId xmlns:p14="http://schemas.microsoft.com/office/powerpoint/2010/main" val="14301762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3510</TotalTime>
  <Words>4569</Words>
  <Application>Microsoft Office PowerPoint</Application>
  <PresentationFormat>Widescreen</PresentationFormat>
  <Paragraphs>332</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Courier New</vt:lpstr>
      <vt:lpstr>Garamond</vt:lpstr>
      <vt:lpstr>Times New Roman</vt:lpstr>
      <vt:lpstr>Wingdings</vt:lpstr>
      <vt:lpstr>Organic</vt:lpstr>
      <vt:lpstr>Legal relation. Goods. Rights and obligations. Natural and legal persons as subjects of business relations</vt:lpstr>
      <vt:lpstr>MCQ</vt:lpstr>
      <vt:lpstr>MCQ</vt:lpstr>
      <vt:lpstr>PowerPoint Presentation</vt:lpstr>
      <vt:lpstr>Legal facts – legal acts</vt:lpstr>
      <vt:lpstr>PowerPoint Presentation</vt:lpstr>
      <vt:lpstr>Premises of the civil legal relationship</vt:lpstr>
      <vt:lpstr>The legal act </vt:lpstr>
      <vt:lpstr>Contracts - definitions and classifications</vt:lpstr>
      <vt:lpstr>Classification of contracts</vt:lpstr>
      <vt:lpstr>Classification of contracts</vt:lpstr>
      <vt:lpstr>Classification of contracts</vt:lpstr>
      <vt:lpstr>Elements of the legal relation </vt:lpstr>
      <vt:lpstr>PowerPoint Presentation</vt:lpstr>
      <vt:lpstr>The subjects of the legal relation</vt:lpstr>
      <vt:lpstr>Legal capacity</vt:lpstr>
      <vt:lpstr>Considerations of the legal capacity</vt:lpstr>
      <vt:lpstr>Content of the legal relation</vt:lpstr>
      <vt:lpstr>1. Classification of RIGHTS </vt:lpstr>
      <vt:lpstr>1. Classification of rights (2nd)</vt:lpstr>
      <vt:lpstr>1. Classification of rights (3rd)</vt:lpstr>
      <vt:lpstr>2. Classification of obligations </vt:lpstr>
      <vt:lpstr>PowerPoint Presentation</vt:lpstr>
      <vt:lpstr>Why is the classification of goods important? </vt:lpstr>
      <vt:lpstr>Object of the legal relation </vt:lpstr>
      <vt:lpstr>Classification of goods </vt:lpstr>
      <vt:lpstr>Classification of goods (2nd)</vt:lpstr>
      <vt:lpstr>Classification of goods (3rd)</vt:lpstr>
      <vt:lpstr>Classification of goods (4th)</vt:lpstr>
      <vt:lpstr>Classification of goods (5th)</vt:lpstr>
      <vt:lpstr>Questions </vt:lpstr>
      <vt:lpstr>Questions </vt:lpstr>
      <vt:lpstr>PowerPoint Presentation</vt:lpstr>
      <vt:lpstr>Questions </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legal relation</dc:title>
  <dc:creator>Roxana Chirieac</dc:creator>
  <cp:lastModifiedBy>Andreea S.</cp:lastModifiedBy>
  <cp:revision>37</cp:revision>
  <dcterms:created xsi:type="dcterms:W3CDTF">2020-10-07T06:34:26Z</dcterms:created>
  <dcterms:modified xsi:type="dcterms:W3CDTF">2025-03-14T07:12:15Z</dcterms:modified>
</cp:coreProperties>
</file>