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7"/>
  </p:notesMasterIdLst>
  <p:sldIdLst>
    <p:sldId id="256" r:id="rId2"/>
    <p:sldId id="257" r:id="rId3"/>
    <p:sldId id="277" r:id="rId4"/>
    <p:sldId id="281" r:id="rId5"/>
    <p:sldId id="258" r:id="rId6"/>
    <p:sldId id="259" r:id="rId7"/>
    <p:sldId id="260" r:id="rId8"/>
    <p:sldId id="261" r:id="rId9"/>
    <p:sldId id="274" r:id="rId10"/>
    <p:sldId id="275" r:id="rId11"/>
    <p:sldId id="276" r:id="rId12"/>
    <p:sldId id="262" r:id="rId13"/>
    <p:sldId id="279" r:id="rId14"/>
    <p:sldId id="263" r:id="rId15"/>
    <p:sldId id="280" r:id="rId16"/>
    <p:sldId id="264" r:id="rId17"/>
    <p:sldId id="265" r:id="rId18"/>
    <p:sldId id="266" r:id="rId19"/>
    <p:sldId id="267" r:id="rId20"/>
    <p:sldId id="268" r:id="rId21"/>
    <p:sldId id="269" r:id="rId22"/>
    <p:sldId id="270" r:id="rId23"/>
    <p:sldId id="271" r:id="rId24"/>
    <p:sldId id="272" r:id="rId25"/>
    <p:sldId id="273"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7"/>
          </a:solidFill>
        </a:fill>
      </a:tcStyle>
    </a:wholeTbl>
    <a:band2H>
      <a:tcTxStyle/>
      <a:tcStyle>
        <a:tcBdr/>
        <a:fill>
          <a:solidFill>
            <a:srgbClr val="EBECEC"/>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1"/>
          </a:solidFill>
        </a:fill>
      </a:tcStyle>
    </a:wholeTbl>
    <a:band2H>
      <a:tcTxStyle/>
      <a:tcStyle>
        <a:tcBdr/>
        <a:fill>
          <a:solidFill>
            <a:srgbClr val="E6F0F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4DC"/>
          </a:solidFill>
        </a:fill>
      </a:tcStyle>
    </a:wholeTbl>
    <a:band2H>
      <a:tcTxStyle/>
      <a:tcStyle>
        <a:tcBdr/>
        <a:fill>
          <a:solidFill>
            <a:srgbClr val="E8EA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4660"/>
  </p:normalViewPr>
  <p:slideViewPr>
    <p:cSldViewPr snapToGrid="0">
      <p:cViewPr>
        <p:scale>
          <a:sx n="110" d="100"/>
          <a:sy n="110" d="100"/>
        </p:scale>
        <p:origin x="1123" y="-9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Franklin Gothic Book"/>
      </a:defRPr>
    </a:lvl1pPr>
    <a:lvl2pPr indent="228600" latinLnBrk="0">
      <a:defRPr sz="1200">
        <a:latin typeface="+mj-lt"/>
        <a:ea typeface="+mj-ea"/>
        <a:cs typeface="+mj-cs"/>
        <a:sym typeface="Franklin Gothic Book"/>
      </a:defRPr>
    </a:lvl2pPr>
    <a:lvl3pPr indent="457200" latinLnBrk="0">
      <a:defRPr sz="1200">
        <a:latin typeface="+mj-lt"/>
        <a:ea typeface="+mj-ea"/>
        <a:cs typeface="+mj-cs"/>
        <a:sym typeface="Franklin Gothic Book"/>
      </a:defRPr>
    </a:lvl3pPr>
    <a:lvl4pPr indent="685800" latinLnBrk="0">
      <a:defRPr sz="1200">
        <a:latin typeface="+mj-lt"/>
        <a:ea typeface="+mj-ea"/>
        <a:cs typeface="+mj-cs"/>
        <a:sym typeface="Franklin Gothic Book"/>
      </a:defRPr>
    </a:lvl4pPr>
    <a:lvl5pPr indent="914400" latinLnBrk="0">
      <a:defRPr sz="1200">
        <a:latin typeface="+mj-lt"/>
        <a:ea typeface="+mj-ea"/>
        <a:cs typeface="+mj-cs"/>
        <a:sym typeface="Franklin Gothic Book"/>
      </a:defRPr>
    </a:lvl5pPr>
    <a:lvl6pPr indent="1143000" latinLnBrk="0">
      <a:defRPr sz="1200">
        <a:latin typeface="+mj-lt"/>
        <a:ea typeface="+mj-ea"/>
        <a:cs typeface="+mj-cs"/>
        <a:sym typeface="Franklin Gothic Book"/>
      </a:defRPr>
    </a:lvl6pPr>
    <a:lvl7pPr indent="1371600" latinLnBrk="0">
      <a:defRPr sz="1200">
        <a:latin typeface="+mj-lt"/>
        <a:ea typeface="+mj-ea"/>
        <a:cs typeface="+mj-cs"/>
        <a:sym typeface="Franklin Gothic Book"/>
      </a:defRPr>
    </a:lvl7pPr>
    <a:lvl8pPr indent="1600200" latinLnBrk="0">
      <a:defRPr sz="1200">
        <a:latin typeface="+mj-lt"/>
        <a:ea typeface="+mj-ea"/>
        <a:cs typeface="+mj-cs"/>
        <a:sym typeface="Franklin Gothic Book"/>
      </a:defRPr>
    </a:lvl8pPr>
    <a:lvl9pPr indent="1828800" latinLnBrk="0">
      <a:defRPr sz="1200">
        <a:latin typeface="+mj-lt"/>
        <a:ea typeface="+mj-ea"/>
        <a:cs typeface="+mj-cs"/>
        <a:sym typeface="Franklin Gothic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583A977F-2504-E741-85B4-8F01994E1F25}"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115648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944F351F-53B1-3B4C-8CD4-15B0457E8E3F}"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1256137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ro-RO"/>
              <a:t>Faceți clic pentru a edita stilul de titlu coordonator</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BAB1E8F6-4F69-E448-82E4-3FF8C30628E4}"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6CB4B4D-7CA3-9044-876B-883B54F8677D}" type="slidenum">
              <a:rPr lang="ro-RO" smtClean="0"/>
              <a:t>‹#›</a:t>
            </a:fld>
            <a:endParaRPr lang="ro-RO"/>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5893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F790BAD4-EC93-8B4C-97AE-9AB5F3271B19}"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3733741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ro-RO"/>
              <a:t>Faceți clic pentru a edita stilul de titlu coordonator</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E6C9050E-E079-6441-81E7-806D30677343}"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ro-RO" smtClean="0"/>
              <a:t>‹#›</a:t>
            </a:fld>
            <a:endParaRPr lang="ro-RO"/>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7598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ro-RO"/>
              <a:t>Faceți clic pentru a edita stilul de titlu coordonator</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99B230AF-FFB7-DE42-B481-AAC2589869DA}"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3037748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3219142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382059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4999293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047885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ro-RO"/>
              <a:t>Faceți clic pentru a edita stilul de titlu coordonator</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32365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DABB9B27-4D02-2940-AED5-BC8F2B3B1507}" type="datetimeFigureOut">
              <a:rPr lang="en-US" dirty="0"/>
              <a:t>3/4/2022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757752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3804601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dirty="0"/>
              <a:t>3/4/2022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157141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dirty="0"/>
              <a:t>3/4/2022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59801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3/4/2022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381523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C1EB8CB6-48D8-4E47-B0D3-B56230F429D0}"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114795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4EF716D3-DCE8-CC45-8106-AE5DFCD073F9}" type="datetimeFigureOut">
              <a:rPr lang="en-US" dirty="0"/>
              <a:t>3/4/2022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6CB4B4D-7CA3-9044-876B-883B54F8677D}" type="slidenum">
              <a:rPr lang="ro-RO" smtClean="0"/>
              <a:t>‹#›</a:t>
            </a:fld>
            <a:endParaRPr lang="ro-RO"/>
          </a:p>
        </p:txBody>
      </p:sp>
    </p:spTree>
    <p:extLst>
      <p:ext uri="{BB962C8B-B14F-4D97-AF65-F5344CB8AC3E}">
        <p14:creationId xmlns:p14="http://schemas.microsoft.com/office/powerpoint/2010/main" val="126755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3/4/2022</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6CB4B4D-7CA3-9044-876B-883B54F8677D}" type="slidenum">
              <a:rPr lang="ro-RO" smtClean="0"/>
              <a:t>‹#›</a:t>
            </a:fld>
            <a:endParaRPr lang="ro-RO"/>
          </a:p>
        </p:txBody>
      </p:sp>
    </p:spTree>
    <p:extLst>
      <p:ext uri="{BB962C8B-B14F-4D97-AF65-F5344CB8AC3E}">
        <p14:creationId xmlns:p14="http://schemas.microsoft.com/office/powerpoint/2010/main" val="3859013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itle 1"/>
          <p:cNvSpPr txBox="1">
            <a:spLocks noGrp="1"/>
          </p:cNvSpPr>
          <p:nvPr>
            <p:ph type="ctrTitle"/>
          </p:nvPr>
        </p:nvSpPr>
        <p:spPr>
          <a:prstGeom prst="rect">
            <a:avLst/>
          </a:prstGeom>
        </p:spPr>
        <p:txBody>
          <a:bodyPr/>
          <a:lstStyle>
            <a:lvl1pPr defTabSz="731519">
              <a:defRPr sz="5700"/>
            </a:lvl1pPr>
          </a:lstStyle>
          <a:p>
            <a:r>
              <a:rPr dirty="0"/>
              <a:t>BUSINESS LAW</a:t>
            </a:r>
          </a:p>
        </p:txBody>
      </p:sp>
      <p:sp>
        <p:nvSpPr>
          <p:cNvPr id="123" name="Subtitle 2"/>
          <p:cNvSpPr txBox="1">
            <a:spLocks noGrp="1"/>
          </p:cNvSpPr>
          <p:nvPr>
            <p:ph type="subTitle" idx="1"/>
          </p:nvPr>
        </p:nvSpPr>
        <p:spPr>
          <a:prstGeom prst="rect">
            <a:avLst/>
          </a:prstGeom>
        </p:spPr>
        <p:txBody>
          <a:bodyPr/>
          <a:lstStyle>
            <a:lvl1pPr>
              <a:defRPr sz="2000"/>
            </a:lvl1pPr>
          </a:lstStyle>
          <a:p>
            <a:r>
              <a:rPr lang="ro-RO" dirty="0" err="1"/>
              <a:t>Phd</a:t>
            </a:r>
            <a:r>
              <a:rPr lang="ro-RO" dirty="0"/>
              <a:t> Andreea </a:t>
            </a:r>
            <a:r>
              <a:rPr lang="ro-RO" dirty="0" err="1"/>
              <a:t>Stanciulescu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05D1A1D-85AC-45F2-A3A3-14A26ECB7C63}"/>
              </a:ext>
            </a:extLst>
          </p:cNvPr>
          <p:cNvSpPr>
            <a:spLocks noGrp="1"/>
          </p:cNvSpPr>
          <p:nvPr>
            <p:ph type="title"/>
          </p:nvPr>
        </p:nvSpPr>
        <p:spPr/>
        <p:txBody>
          <a:bodyPr/>
          <a:lstStyle/>
          <a:p>
            <a:r>
              <a:rPr lang="en-US" b="1" dirty="0"/>
              <a:t>Example of sanction</a:t>
            </a:r>
          </a:p>
        </p:txBody>
      </p:sp>
      <p:sp>
        <p:nvSpPr>
          <p:cNvPr id="3" name="Substituent text 2">
            <a:extLst>
              <a:ext uri="{FF2B5EF4-FFF2-40B4-BE49-F238E27FC236}">
                <a16:creationId xmlns:a16="http://schemas.microsoft.com/office/drawing/2014/main" id="{B919B9EB-8A5D-4108-9A7B-31BD9C3CBD59}"/>
              </a:ext>
            </a:extLst>
          </p:cNvPr>
          <p:cNvSpPr>
            <a:spLocks noGrp="1"/>
          </p:cNvSpPr>
          <p:nvPr>
            <p:ph type="body" idx="1"/>
          </p:nvPr>
        </p:nvSpPr>
        <p:spPr/>
        <p:txBody>
          <a:bodyPr>
            <a:normAutofit lnSpcReduction="10000"/>
          </a:bodyPr>
          <a:lstStyle/>
          <a:p>
            <a:pPr marL="0" indent="0">
              <a:buNone/>
            </a:pPr>
            <a:r>
              <a:rPr lang="en-US" b="1" dirty="0"/>
              <a:t>A. Absolutely determined </a:t>
            </a:r>
            <a:r>
              <a:rPr lang="en-US" dirty="0"/>
              <a:t>-  the penalty cannot be modified by the judge</a:t>
            </a:r>
          </a:p>
          <a:p>
            <a:pPr marL="0" indent="0">
              <a:buNone/>
            </a:pPr>
            <a:r>
              <a:rPr lang="en-US" dirty="0"/>
              <a:t>For example the nullity of a legal act</a:t>
            </a:r>
          </a:p>
          <a:p>
            <a:pPr marL="0" indent="0">
              <a:buNone/>
            </a:pPr>
            <a:endParaRPr lang="en-US" dirty="0"/>
          </a:p>
          <a:p>
            <a:pPr marL="0" indent="0">
              <a:buNone/>
            </a:pPr>
            <a:r>
              <a:rPr lang="en-US" b="1" dirty="0"/>
              <a:t>B. Relatively determined </a:t>
            </a:r>
            <a:r>
              <a:rPr lang="en-US" dirty="0"/>
              <a:t>– when the law provides a minimum and a maximum limit of sanction. The judge has the possibility to choose the exact sanction he is going to impose in accordance with the level of danger the committed breach of law caused</a:t>
            </a:r>
          </a:p>
          <a:p>
            <a:pPr marL="0" indent="0">
              <a:buNone/>
            </a:pPr>
            <a:r>
              <a:rPr lang="en-US" dirty="0"/>
              <a:t>Ex: the promise, offering or giving of money or other benefits, under the conditions shown in art. 289 shall be punished by imprisonment from 2 to 7 years</a:t>
            </a:r>
          </a:p>
        </p:txBody>
      </p:sp>
    </p:spTree>
    <p:extLst>
      <p:ext uri="{BB962C8B-B14F-4D97-AF65-F5344CB8AC3E}">
        <p14:creationId xmlns:p14="http://schemas.microsoft.com/office/powerpoint/2010/main" val="270602209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E580E9D-BFEA-464A-A19A-B4B06EF76221}"/>
              </a:ext>
            </a:extLst>
          </p:cNvPr>
          <p:cNvSpPr>
            <a:spLocks noGrp="1"/>
          </p:cNvSpPr>
          <p:nvPr>
            <p:ph type="title"/>
          </p:nvPr>
        </p:nvSpPr>
        <p:spPr/>
        <p:txBody>
          <a:bodyPr/>
          <a:lstStyle/>
          <a:p>
            <a:r>
              <a:rPr lang="en-US" dirty="0"/>
              <a:t>Sanctions</a:t>
            </a:r>
          </a:p>
        </p:txBody>
      </p:sp>
      <p:sp>
        <p:nvSpPr>
          <p:cNvPr id="3" name="Substituent text 2">
            <a:extLst>
              <a:ext uri="{FF2B5EF4-FFF2-40B4-BE49-F238E27FC236}">
                <a16:creationId xmlns:a16="http://schemas.microsoft.com/office/drawing/2014/main" id="{F6040125-106D-4F20-A852-4FE16C5D11A0}"/>
              </a:ext>
            </a:extLst>
          </p:cNvPr>
          <p:cNvSpPr>
            <a:spLocks noGrp="1"/>
          </p:cNvSpPr>
          <p:nvPr>
            <p:ph type="body" idx="1"/>
          </p:nvPr>
        </p:nvSpPr>
        <p:spPr/>
        <p:txBody>
          <a:bodyPr/>
          <a:lstStyle/>
          <a:p>
            <a:r>
              <a:rPr lang="en-US" dirty="0"/>
              <a:t>According to the way sanctions is provided any applied it can be:</a:t>
            </a:r>
          </a:p>
          <a:p>
            <a:pPr marL="0" indent="0">
              <a:buNone/>
            </a:pPr>
            <a:r>
              <a:rPr lang="en-US" dirty="0"/>
              <a:t>-</a:t>
            </a:r>
            <a:r>
              <a:rPr lang="en-US" b="1" dirty="0"/>
              <a:t>alternative penalties </a:t>
            </a:r>
            <a:r>
              <a:rPr lang="en-US" dirty="0"/>
              <a:t>– which gives the judge the possibility to choose between more types of penalties </a:t>
            </a:r>
          </a:p>
          <a:p>
            <a:pPr marL="0" indent="0">
              <a:buNone/>
            </a:pPr>
            <a:r>
              <a:rPr lang="en-US" dirty="0"/>
              <a:t>ex: Imprisonment or by fine </a:t>
            </a:r>
          </a:p>
          <a:p>
            <a:pPr>
              <a:buFontTx/>
              <a:buChar char="-"/>
            </a:pPr>
            <a:r>
              <a:rPr lang="en-US" b="1" dirty="0"/>
              <a:t>Cumulated penalties</a:t>
            </a:r>
          </a:p>
          <a:p>
            <a:pPr>
              <a:buFontTx/>
              <a:buChar char="-"/>
            </a:pPr>
            <a:r>
              <a:rPr lang="en-US" b="1" dirty="0"/>
              <a:t>ex: </a:t>
            </a:r>
            <a:r>
              <a:rPr lang="en-US" dirty="0"/>
              <a:t>the killing of a person is punished by imprisonment from 10 to 20 years and the prohibition of certain rights</a:t>
            </a:r>
          </a:p>
        </p:txBody>
      </p:sp>
    </p:spTree>
    <p:extLst>
      <p:ext uri="{BB962C8B-B14F-4D97-AF65-F5344CB8AC3E}">
        <p14:creationId xmlns:p14="http://schemas.microsoft.com/office/powerpoint/2010/main" val="30797117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Content Placeholder 3" descr="Content Placeholder 3"/>
          <p:cNvPicPr>
            <a:picLocks noChangeAspect="1"/>
          </p:cNvPicPr>
          <p:nvPr/>
        </p:nvPicPr>
        <p:blipFill>
          <a:blip r:embed="rId2"/>
          <a:stretch>
            <a:fillRect/>
          </a:stretch>
        </p:blipFill>
        <p:spPr>
          <a:xfrm>
            <a:off x="4473679" y="336600"/>
            <a:ext cx="4324471" cy="5883275"/>
          </a:xfrm>
          <a:prstGeom prst="rect">
            <a:avLst/>
          </a:prstGeom>
          <a:ln w="12700">
            <a:miter lim="400000"/>
          </a:ln>
        </p:spPr>
      </p:pic>
      <p:sp>
        <p:nvSpPr>
          <p:cNvPr id="159" name="TextBox 8"/>
          <p:cNvSpPr txBox="1"/>
          <p:nvPr/>
        </p:nvSpPr>
        <p:spPr>
          <a:xfrm>
            <a:off x="2798763" y="1425316"/>
            <a:ext cx="1877567" cy="401571"/>
          </a:xfrm>
          <a:prstGeom prst="rect">
            <a:avLst/>
          </a:prstGeom>
          <a:solidFill>
            <a:srgbClr val="5ACEF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000" b="1">
                <a:solidFill>
                  <a:srgbClr val="FFFFFF"/>
                </a:solidFill>
              </a:defRPr>
            </a:lvl1pPr>
          </a:lstStyle>
          <a:p>
            <a:r>
              <a:rPr dirty="0"/>
              <a:t>the hypothesis</a:t>
            </a:r>
          </a:p>
        </p:txBody>
      </p:sp>
      <p:sp>
        <p:nvSpPr>
          <p:cNvPr id="160" name="TextBox 9"/>
          <p:cNvSpPr txBox="1"/>
          <p:nvPr/>
        </p:nvSpPr>
        <p:spPr>
          <a:xfrm>
            <a:off x="1345946" y="2876667"/>
            <a:ext cx="3278631" cy="401571"/>
          </a:xfrm>
          <a:prstGeom prst="rect">
            <a:avLst/>
          </a:prstGeom>
          <a:solidFill>
            <a:srgbClr val="5ACEF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000" b="1">
                <a:solidFill>
                  <a:srgbClr val="FFFFFF"/>
                </a:solidFill>
              </a:defRPr>
            </a:lvl1pPr>
          </a:lstStyle>
          <a:p>
            <a:r>
              <a:rPr dirty="0"/>
              <a:t>the provision or command</a:t>
            </a:r>
          </a:p>
        </p:txBody>
      </p:sp>
      <p:sp>
        <p:nvSpPr>
          <p:cNvPr id="161" name="TextBox 10"/>
          <p:cNvSpPr txBox="1"/>
          <p:nvPr/>
        </p:nvSpPr>
        <p:spPr>
          <a:xfrm>
            <a:off x="2798763" y="4535285"/>
            <a:ext cx="1599945" cy="401571"/>
          </a:xfrm>
          <a:prstGeom prst="rect">
            <a:avLst/>
          </a:prstGeom>
          <a:solidFill>
            <a:srgbClr val="5ACEF9"/>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000" b="1">
                <a:solidFill>
                  <a:srgbClr val="FFFFFF"/>
                </a:solidFill>
              </a:defRPr>
            </a:lvl1pPr>
          </a:lstStyle>
          <a:p>
            <a:r>
              <a:rPr dirty="0"/>
              <a:t>the sanction</a:t>
            </a:r>
          </a:p>
        </p:txBody>
      </p:sp>
      <p:sp>
        <p:nvSpPr>
          <p:cNvPr id="162" name="TextBox 11"/>
          <p:cNvSpPr txBox="1"/>
          <p:nvPr/>
        </p:nvSpPr>
        <p:spPr>
          <a:xfrm>
            <a:off x="2296460" y="523518"/>
            <a:ext cx="1636445" cy="3769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b="1">
                <a:solidFill>
                  <a:srgbClr val="008000"/>
                </a:solidFill>
              </a:defRPr>
            </a:lvl1pPr>
          </a:lstStyle>
          <a:p>
            <a:r>
              <a:rPr dirty="0"/>
              <a:t>Normative act</a:t>
            </a:r>
          </a:p>
        </p:txBody>
      </p:sp>
      <p:sp>
        <p:nvSpPr>
          <p:cNvPr id="2" name="Dreptunghi 1">
            <a:extLst>
              <a:ext uri="{FF2B5EF4-FFF2-40B4-BE49-F238E27FC236}">
                <a16:creationId xmlns:a16="http://schemas.microsoft.com/office/drawing/2014/main" id="{5CE83120-C8C9-48EA-908F-845E7C553C51}"/>
              </a:ext>
            </a:extLst>
          </p:cNvPr>
          <p:cNvSpPr/>
          <p:nvPr/>
        </p:nvSpPr>
        <p:spPr>
          <a:xfrm>
            <a:off x="674900" y="1100579"/>
            <a:ext cx="3761294" cy="4656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reptunghi 1">
            <a:extLst>
              <a:ext uri="{FF2B5EF4-FFF2-40B4-BE49-F238E27FC236}">
                <a16:creationId xmlns:a16="http://schemas.microsoft.com/office/drawing/2014/main" id="{F7F6C56A-F2A1-4EB5-B82E-81CB58C2D8AB}"/>
              </a:ext>
            </a:extLst>
          </p:cNvPr>
          <p:cNvSpPr/>
          <p:nvPr/>
        </p:nvSpPr>
        <p:spPr>
          <a:xfrm>
            <a:off x="1451728" y="186181"/>
            <a:ext cx="6890994" cy="567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Classifying the legal rules</a:t>
            </a:r>
          </a:p>
        </p:txBody>
      </p:sp>
      <p:sp>
        <p:nvSpPr>
          <p:cNvPr id="3" name="Dreptunghi 2">
            <a:extLst>
              <a:ext uri="{FF2B5EF4-FFF2-40B4-BE49-F238E27FC236}">
                <a16:creationId xmlns:a16="http://schemas.microsoft.com/office/drawing/2014/main" id="{7AA9A91E-006D-4AA1-9A6F-52FF19F29D18}"/>
              </a:ext>
            </a:extLst>
          </p:cNvPr>
          <p:cNvSpPr/>
          <p:nvPr/>
        </p:nvSpPr>
        <p:spPr>
          <a:xfrm>
            <a:off x="1451728" y="945035"/>
            <a:ext cx="7070103" cy="10935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lphaUcPeriod"/>
            </a:pPr>
            <a:r>
              <a:rPr lang="en-US" dirty="0"/>
              <a:t>According to their object:</a:t>
            </a:r>
          </a:p>
          <a:p>
            <a:pPr algn="ctr"/>
            <a:r>
              <a:rPr lang="en-US" dirty="0"/>
              <a:t>ex. Constitutional legal rules, criminal legal rules, civil legal rules</a:t>
            </a:r>
          </a:p>
        </p:txBody>
      </p:sp>
      <p:sp>
        <p:nvSpPr>
          <p:cNvPr id="4" name="Dreptunghi 3">
            <a:extLst>
              <a:ext uri="{FF2B5EF4-FFF2-40B4-BE49-F238E27FC236}">
                <a16:creationId xmlns:a16="http://schemas.microsoft.com/office/drawing/2014/main" id="{82FBAD97-85E6-4D31-A024-790BB3C84664}"/>
              </a:ext>
            </a:extLst>
          </p:cNvPr>
          <p:cNvSpPr/>
          <p:nvPr/>
        </p:nvSpPr>
        <p:spPr>
          <a:xfrm>
            <a:off x="1451728" y="2175231"/>
            <a:ext cx="6890994" cy="109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According to their force: Constitution, constitutional laws, ordinary laws, </a:t>
            </a:r>
            <a:r>
              <a:rPr lang="ro-RO" dirty="0" err="1"/>
              <a:t>Government</a:t>
            </a:r>
            <a:r>
              <a:rPr lang="ro-RO" dirty="0"/>
              <a:t> </a:t>
            </a:r>
            <a:r>
              <a:rPr lang="ro-RO" dirty="0" err="1"/>
              <a:t>Ordinances</a:t>
            </a:r>
            <a:r>
              <a:rPr lang="en-US" dirty="0"/>
              <a:t>, </a:t>
            </a:r>
            <a:r>
              <a:rPr lang="ro-RO" dirty="0" err="1"/>
              <a:t>Government</a:t>
            </a:r>
            <a:r>
              <a:rPr lang="en-US" dirty="0"/>
              <a:t>, </a:t>
            </a:r>
            <a:endParaRPr lang="ro-RO" dirty="0"/>
          </a:p>
          <a:p>
            <a:pPr algn="ctr"/>
            <a:r>
              <a:rPr lang="en-US" dirty="0"/>
              <a:t>emergency ordinances, government decisions</a:t>
            </a:r>
          </a:p>
        </p:txBody>
      </p:sp>
      <p:sp>
        <p:nvSpPr>
          <p:cNvPr id="7" name="Dreptunghi 6">
            <a:extLst>
              <a:ext uri="{FF2B5EF4-FFF2-40B4-BE49-F238E27FC236}">
                <a16:creationId xmlns:a16="http://schemas.microsoft.com/office/drawing/2014/main" id="{EAF31564-1C31-4E62-B9B3-9F222745714A}"/>
              </a:ext>
            </a:extLst>
          </p:cNvPr>
          <p:cNvSpPr/>
          <p:nvPr/>
        </p:nvSpPr>
        <p:spPr>
          <a:xfrm>
            <a:off x="1451728" y="4647411"/>
            <a:ext cx="6980548" cy="109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According to the extent of their application: general rules, special rules, exception rules</a:t>
            </a:r>
          </a:p>
        </p:txBody>
      </p:sp>
      <p:sp>
        <p:nvSpPr>
          <p:cNvPr id="8" name="Dreptunghi 7">
            <a:extLst>
              <a:ext uri="{FF2B5EF4-FFF2-40B4-BE49-F238E27FC236}">
                <a16:creationId xmlns:a16="http://schemas.microsoft.com/office/drawing/2014/main" id="{B3C46118-FA30-4FF4-A453-646565679145}"/>
              </a:ext>
            </a:extLst>
          </p:cNvPr>
          <p:cNvSpPr/>
          <p:nvPr/>
        </p:nvSpPr>
        <p:spPr>
          <a:xfrm>
            <a:off x="1451728" y="3417214"/>
            <a:ext cx="6980548" cy="1093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According to the regulated type of behavior: imperative and disposal rules</a:t>
            </a:r>
          </a:p>
        </p:txBody>
      </p:sp>
      <p:sp>
        <p:nvSpPr>
          <p:cNvPr id="9" name="Dreptunghi 8">
            <a:extLst>
              <a:ext uri="{FF2B5EF4-FFF2-40B4-BE49-F238E27FC236}">
                <a16:creationId xmlns:a16="http://schemas.microsoft.com/office/drawing/2014/main" id="{0D1E16A1-9F3C-4ACB-9A26-163C5338BED0}"/>
              </a:ext>
            </a:extLst>
          </p:cNvPr>
          <p:cNvSpPr/>
          <p:nvPr/>
        </p:nvSpPr>
        <p:spPr>
          <a:xfrm>
            <a:off x="1451728" y="5877608"/>
            <a:ext cx="6980548" cy="956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 According to the technique used for their drawing up: perfect rules, reference rules, blank rules</a:t>
            </a:r>
          </a:p>
        </p:txBody>
      </p:sp>
    </p:spTree>
    <p:extLst>
      <p:ext uri="{BB962C8B-B14F-4D97-AF65-F5344CB8AC3E}">
        <p14:creationId xmlns:p14="http://schemas.microsoft.com/office/powerpoint/2010/main" val="12108303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itle 1"/>
          <p:cNvSpPr txBox="1">
            <a:spLocks noGrp="1"/>
          </p:cNvSpPr>
          <p:nvPr>
            <p:ph type="title"/>
          </p:nvPr>
        </p:nvSpPr>
        <p:spPr>
          <a:xfrm>
            <a:off x="822958" y="259158"/>
            <a:ext cx="7520942" cy="655244"/>
          </a:xfrm>
          <a:prstGeom prst="rect">
            <a:avLst/>
          </a:prstGeom>
        </p:spPr>
        <p:txBody>
          <a:bodyPr/>
          <a:lstStyle>
            <a:lvl1pPr defTabSz="731519">
              <a:defRPr sz="1900"/>
            </a:lvl1pPr>
          </a:lstStyle>
          <a:p>
            <a:r>
              <a:rPr dirty="0"/>
              <a:t>The technical – juridical structure of a legal rule</a:t>
            </a:r>
          </a:p>
        </p:txBody>
      </p:sp>
      <p:grpSp>
        <p:nvGrpSpPr>
          <p:cNvPr id="177" name="Content Placeholder 3"/>
          <p:cNvGrpSpPr/>
          <p:nvPr/>
        </p:nvGrpSpPr>
        <p:grpSpPr>
          <a:xfrm>
            <a:off x="689" y="812607"/>
            <a:ext cx="13551392" cy="5721991"/>
            <a:chOff x="-2" y="0"/>
            <a:chExt cx="13551391" cy="5721989"/>
          </a:xfrm>
        </p:grpSpPr>
        <p:grpSp>
          <p:nvGrpSpPr>
            <p:cNvPr id="167" name="Group"/>
            <p:cNvGrpSpPr/>
            <p:nvPr/>
          </p:nvGrpSpPr>
          <p:grpSpPr>
            <a:xfrm>
              <a:off x="-3" y="757221"/>
              <a:ext cx="13551393" cy="2971583"/>
              <a:chOff x="-2" y="-1"/>
              <a:chExt cx="13551391" cy="2971581"/>
            </a:xfrm>
          </p:grpSpPr>
          <p:sp>
            <p:nvSpPr>
              <p:cNvPr id="165" name="Rectangle"/>
              <p:cNvSpPr/>
              <p:nvPr/>
            </p:nvSpPr>
            <p:spPr>
              <a:xfrm>
                <a:off x="-3" y="-2"/>
                <a:ext cx="13551393" cy="2193472"/>
              </a:xfrm>
              <a:prstGeom prst="rect">
                <a:avLst/>
              </a:prstGeom>
              <a:solidFill>
                <a:srgbClr val="FFFFFF">
                  <a:alpha val="90000"/>
                </a:srgbClr>
              </a:solidFill>
              <a:ln w="9525" cap="flat">
                <a:solidFill>
                  <a:schemeClr val="accent1"/>
                </a:solidFill>
                <a:prstDash val="solid"/>
                <a:round/>
              </a:ln>
              <a:effectLst/>
            </p:spPr>
            <p:txBody>
              <a:bodyPr wrap="square" lIns="45718" tIns="45718" rIns="45718" bIns="45718" numCol="1" anchor="t">
                <a:noAutofit/>
              </a:bodyPr>
              <a:lstStyle/>
              <a:p>
                <a:pPr defTabSz="711200">
                  <a:lnSpc>
                    <a:spcPct val="90000"/>
                  </a:lnSpc>
                  <a:spcBef>
                    <a:spcPts val="200"/>
                  </a:spcBef>
                  <a:defRPr sz="1600"/>
                </a:pPr>
                <a:endParaRPr/>
              </a:p>
            </p:txBody>
          </p:sp>
          <p:sp>
            <p:nvSpPr>
              <p:cNvPr id="166" name="laws…"/>
              <p:cNvSpPr txBox="1"/>
              <p:nvPr/>
            </p:nvSpPr>
            <p:spPr>
              <a:xfrm>
                <a:off x="0" y="0"/>
                <a:ext cx="12860519" cy="297158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3792" tIns="113792" rIns="113792" bIns="113792" numCol="1" anchor="t">
                <a:noAutofit/>
              </a:bodyPr>
              <a:lstStyle/>
              <a:p>
                <a:pPr marL="171450" lvl="1" indent="-171450" defTabSz="711200">
                  <a:lnSpc>
                    <a:spcPct val="90000"/>
                  </a:lnSpc>
                  <a:spcBef>
                    <a:spcPts val="200"/>
                  </a:spcBef>
                  <a:buClr>
                    <a:schemeClr val="accent2"/>
                  </a:buClr>
                  <a:buSzPct val="100000"/>
                  <a:buChar char="•"/>
                  <a:defRPr sz="1600"/>
                </a:pPr>
                <a:r>
                  <a:rPr b="1" dirty="0"/>
                  <a:t>Laws (Statutes)</a:t>
                </a:r>
                <a:r>
                  <a:rPr dirty="0"/>
                  <a:t> </a:t>
                </a:r>
              </a:p>
              <a:p>
                <a:pPr marL="171450" lvl="1" indent="-171450" defTabSz="711200">
                  <a:lnSpc>
                    <a:spcPct val="90000"/>
                  </a:lnSpc>
                  <a:spcBef>
                    <a:spcPts val="200"/>
                  </a:spcBef>
                  <a:buClr>
                    <a:schemeClr val="accent2"/>
                  </a:buClr>
                  <a:buSzPct val="100000"/>
                  <a:buChar char="•"/>
                  <a:defRPr sz="1600"/>
                </a:pPr>
                <a:r>
                  <a:rPr dirty="0"/>
                  <a:t>(law no. 31/1990 on commercial companies, </a:t>
                </a:r>
              </a:p>
              <a:p>
                <a:pPr marL="171450" lvl="1" indent="-171450" defTabSz="711200">
                  <a:lnSpc>
                    <a:spcPct val="90000"/>
                  </a:lnSpc>
                  <a:spcBef>
                    <a:spcPts val="200"/>
                  </a:spcBef>
                  <a:buClr>
                    <a:schemeClr val="accent2"/>
                  </a:buClr>
                  <a:buSzPct val="100000"/>
                  <a:buChar char="•"/>
                  <a:defRPr sz="1600"/>
                </a:pPr>
                <a:r>
                  <a:rPr dirty="0"/>
                  <a:t>law no.55/2020 on measures to prevent and combat the effects of COVID )</a:t>
                </a:r>
              </a:p>
              <a:p>
                <a:pPr marL="171450" lvl="1" indent="-171450" defTabSz="711200">
                  <a:lnSpc>
                    <a:spcPct val="90000"/>
                  </a:lnSpc>
                  <a:spcBef>
                    <a:spcPts val="200"/>
                  </a:spcBef>
                  <a:buClr>
                    <a:schemeClr val="accent2"/>
                  </a:buClr>
                  <a:buSzPct val="100000"/>
                  <a:buChar char="•"/>
                  <a:defRPr sz="1600"/>
                </a:pPr>
                <a:r>
                  <a:rPr b="1" dirty="0"/>
                  <a:t>Government Ordinances</a:t>
                </a:r>
                <a:r>
                  <a:rPr dirty="0"/>
                  <a:t> </a:t>
                </a:r>
              </a:p>
              <a:p>
                <a:pPr marL="171450" lvl="1" indent="-171450" defTabSz="711200">
                  <a:lnSpc>
                    <a:spcPct val="90000"/>
                  </a:lnSpc>
                  <a:spcBef>
                    <a:spcPts val="200"/>
                  </a:spcBef>
                  <a:buClr>
                    <a:schemeClr val="accent2"/>
                  </a:buClr>
                  <a:buSzPct val="100000"/>
                  <a:buChar char="•"/>
                  <a:defRPr sz="1600"/>
                </a:pPr>
                <a:r>
                  <a:rPr dirty="0"/>
                  <a:t>(Emergency Ordinance no. 44/2008 - on the activity of individual merchants, </a:t>
                </a:r>
              </a:p>
              <a:p>
                <a:pPr marL="171450" lvl="1" indent="-171450" defTabSz="711200">
                  <a:lnSpc>
                    <a:spcPct val="90000"/>
                  </a:lnSpc>
                  <a:spcBef>
                    <a:spcPts val="200"/>
                  </a:spcBef>
                  <a:buClr>
                    <a:schemeClr val="accent2"/>
                  </a:buClr>
                  <a:buSzPct val="100000"/>
                  <a:buChar char="•"/>
                  <a:defRPr sz="1600"/>
                </a:pPr>
                <a:r>
                  <a:rPr dirty="0"/>
                  <a:t>Emergency Ordinance no. 70/2020 -on measures to extend terms in tax and education  )</a:t>
                </a:r>
              </a:p>
              <a:p>
                <a:pPr marL="171450" lvl="1" indent="-171450" defTabSz="711200">
                  <a:lnSpc>
                    <a:spcPct val="90000"/>
                  </a:lnSpc>
                  <a:spcBef>
                    <a:spcPts val="200"/>
                  </a:spcBef>
                  <a:buClr>
                    <a:schemeClr val="accent2"/>
                  </a:buClr>
                  <a:buSzPct val="100000"/>
                  <a:buChar char="•"/>
                  <a:defRPr sz="1600" b="1"/>
                </a:pPr>
                <a:r>
                  <a:rPr dirty="0"/>
                  <a:t>Government decisions </a:t>
                </a:r>
              </a:p>
              <a:p>
                <a:pPr marL="171450" lvl="1" indent="-171450" defTabSz="711200">
                  <a:lnSpc>
                    <a:spcPct val="90000"/>
                  </a:lnSpc>
                  <a:spcBef>
                    <a:spcPts val="200"/>
                  </a:spcBef>
                  <a:buClr>
                    <a:schemeClr val="accent2"/>
                  </a:buClr>
                  <a:buSzPct val="100000"/>
                  <a:buChar char="•"/>
                  <a:defRPr sz="1600"/>
                </a:pPr>
                <a:r>
                  <a:rPr dirty="0"/>
                  <a:t>(HG 394/2020 on the proclaiming state of alert and measures to apply in the period )</a:t>
                </a:r>
              </a:p>
              <a:p>
                <a:pPr marL="171450" lvl="1" indent="-171450" defTabSz="711200">
                  <a:lnSpc>
                    <a:spcPct val="90000"/>
                  </a:lnSpc>
                  <a:spcBef>
                    <a:spcPts val="200"/>
                  </a:spcBef>
                  <a:buClr>
                    <a:schemeClr val="accent2"/>
                  </a:buClr>
                  <a:buSzPct val="100000"/>
                  <a:buChar char="•"/>
                  <a:defRPr sz="1600" b="1"/>
                </a:pPr>
                <a:r>
                  <a:rPr dirty="0"/>
                  <a:t>Ministry Orders - </a:t>
                </a:r>
              </a:p>
            </p:txBody>
          </p:sp>
        </p:grpSp>
        <p:grpSp>
          <p:nvGrpSpPr>
            <p:cNvPr id="170" name="Group"/>
            <p:cNvGrpSpPr/>
            <p:nvPr/>
          </p:nvGrpSpPr>
          <p:grpSpPr>
            <a:xfrm>
              <a:off x="179145" y="0"/>
              <a:ext cx="6780540" cy="664126"/>
              <a:chOff x="0" y="0"/>
              <a:chExt cx="6780538" cy="664125"/>
            </a:xfrm>
          </p:grpSpPr>
          <p:sp>
            <p:nvSpPr>
              <p:cNvPr id="168" name="Rounded Rectangle"/>
              <p:cNvSpPr/>
              <p:nvPr/>
            </p:nvSpPr>
            <p:spPr>
              <a:xfrm>
                <a:off x="-1" y="0"/>
                <a:ext cx="6780540" cy="664126"/>
              </a:xfrm>
              <a:prstGeom prst="roundRect">
                <a:avLst>
                  <a:gd name="adj" fmla="val 19932"/>
                </a:avLst>
              </a:prstGeom>
              <a:gradFill flip="none" rotWithShape="1">
                <a:gsLst>
                  <a:gs pos="0">
                    <a:srgbClr val="595A5D"/>
                  </a:gs>
                  <a:gs pos="80000">
                    <a:srgbClr val="74777B"/>
                  </a:gs>
                  <a:gs pos="100000">
                    <a:srgbClr val="75777B"/>
                  </a:gs>
                </a:gsLst>
                <a:lin ang="16200000" scaled="0"/>
              </a:gra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defTabSz="1111250">
                  <a:lnSpc>
                    <a:spcPct val="90000"/>
                  </a:lnSpc>
                  <a:spcBef>
                    <a:spcPts val="600"/>
                  </a:spcBef>
                  <a:defRPr sz="2500" b="1">
                    <a:solidFill>
                      <a:srgbClr val="01F100"/>
                    </a:solidFill>
                  </a:defRPr>
                </a:pPr>
                <a:endParaRPr/>
              </a:p>
            </p:txBody>
          </p:sp>
          <p:sp>
            <p:nvSpPr>
              <p:cNvPr id="169" name="normative acts"/>
              <p:cNvSpPr txBox="1"/>
              <p:nvPr/>
            </p:nvSpPr>
            <p:spPr>
              <a:xfrm>
                <a:off x="38771" y="114605"/>
                <a:ext cx="6702996" cy="4349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marL="342900" indent="-342900" defTabSz="1111250">
                  <a:lnSpc>
                    <a:spcPct val="90000"/>
                  </a:lnSpc>
                  <a:spcBef>
                    <a:spcPts val="1000"/>
                  </a:spcBef>
                  <a:defRPr sz="2500" b="1">
                    <a:solidFill>
                      <a:srgbClr val="01F100"/>
                    </a:solidFill>
                  </a:defRPr>
                </a:lvl1pPr>
              </a:lstStyle>
              <a:p>
                <a:r>
                  <a:t>normative acts</a:t>
                </a:r>
              </a:p>
            </p:txBody>
          </p:sp>
        </p:grpSp>
        <p:grpSp>
          <p:nvGrpSpPr>
            <p:cNvPr id="173" name="Group"/>
            <p:cNvGrpSpPr/>
            <p:nvPr/>
          </p:nvGrpSpPr>
          <p:grpSpPr>
            <a:xfrm>
              <a:off x="31230" y="3985658"/>
              <a:ext cx="9020578" cy="1736332"/>
              <a:chOff x="0" y="0"/>
              <a:chExt cx="9020577" cy="1736331"/>
            </a:xfrm>
          </p:grpSpPr>
          <p:sp>
            <p:nvSpPr>
              <p:cNvPr id="171" name="Rectangle"/>
              <p:cNvSpPr/>
              <p:nvPr/>
            </p:nvSpPr>
            <p:spPr>
              <a:xfrm>
                <a:off x="0" y="0"/>
                <a:ext cx="9020578" cy="1736332"/>
              </a:xfrm>
              <a:prstGeom prst="rect">
                <a:avLst/>
              </a:prstGeom>
              <a:solidFill>
                <a:srgbClr val="FFFFFF">
                  <a:alpha val="90000"/>
                </a:srgbClr>
              </a:solidFill>
              <a:ln w="9525" cap="flat">
                <a:solidFill>
                  <a:schemeClr val="accent1"/>
                </a:solidFill>
                <a:prstDash val="solid"/>
                <a:round/>
              </a:ln>
              <a:effectLst/>
            </p:spPr>
            <p:txBody>
              <a:bodyPr wrap="square" lIns="45718" tIns="45718" rIns="45718" bIns="45718" numCol="1" anchor="t">
                <a:noAutofit/>
              </a:bodyPr>
              <a:lstStyle/>
              <a:p>
                <a:pPr defTabSz="711200">
                  <a:lnSpc>
                    <a:spcPct val="90000"/>
                  </a:lnSpc>
                  <a:spcBef>
                    <a:spcPts val="200"/>
                  </a:spcBef>
                  <a:defRPr sz="1600">
                    <a:solidFill>
                      <a:srgbClr val="800000"/>
                    </a:solidFill>
                  </a:defRPr>
                </a:pPr>
                <a:endParaRPr/>
              </a:p>
            </p:txBody>
          </p:sp>
          <p:sp>
            <p:nvSpPr>
              <p:cNvPr id="172" name="paragraphs,…"/>
              <p:cNvSpPr txBox="1"/>
              <p:nvPr/>
            </p:nvSpPr>
            <p:spPr>
              <a:xfrm>
                <a:off x="0" y="102897"/>
                <a:ext cx="9020577" cy="15305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3792" tIns="113792" rIns="113792" bIns="113792" numCol="1" anchor="t">
                <a:noAutofit/>
              </a:bodyPr>
              <a:lstStyle/>
              <a:p>
                <a:pPr marL="171450" lvl="1" indent="-171450" defTabSz="711200">
                  <a:lnSpc>
                    <a:spcPct val="90000"/>
                  </a:lnSpc>
                  <a:spcBef>
                    <a:spcPts val="200"/>
                  </a:spcBef>
                  <a:buClr>
                    <a:schemeClr val="accent2"/>
                  </a:buClr>
                  <a:buSzPct val="100000"/>
                  <a:buChar char="•"/>
                  <a:defRPr sz="1600">
                    <a:solidFill>
                      <a:srgbClr val="800000"/>
                    </a:solidFill>
                  </a:defRPr>
                </a:pPr>
                <a:r>
                  <a:rPr dirty="0"/>
                  <a:t>paragraphs, </a:t>
                </a:r>
              </a:p>
              <a:p>
                <a:pPr marL="171450" lvl="1" indent="-171450" defTabSz="711200">
                  <a:lnSpc>
                    <a:spcPct val="90000"/>
                  </a:lnSpc>
                  <a:spcBef>
                    <a:spcPts val="200"/>
                  </a:spcBef>
                  <a:buClr>
                    <a:schemeClr val="accent2"/>
                  </a:buClr>
                  <a:buSzPct val="100000"/>
                  <a:buChar char="•"/>
                  <a:defRPr sz="1600">
                    <a:solidFill>
                      <a:srgbClr val="3366FF"/>
                    </a:solidFill>
                  </a:defRPr>
                </a:pPr>
                <a:r>
                  <a:rPr dirty="0"/>
                  <a:t>articles</a:t>
                </a:r>
                <a:r>
                  <a:rPr dirty="0">
                    <a:solidFill>
                      <a:srgbClr val="800000"/>
                    </a:solidFill>
                  </a:rPr>
                  <a:t>, </a:t>
                </a:r>
                <a:r>
                  <a:rPr dirty="0">
                    <a:solidFill>
                      <a:srgbClr val="000090"/>
                    </a:solidFill>
                  </a:rPr>
                  <a:t>sections</a:t>
                </a:r>
                <a:r>
                  <a:rPr dirty="0">
                    <a:solidFill>
                      <a:srgbClr val="800000"/>
                    </a:solidFill>
                  </a:rPr>
                  <a:t>,</a:t>
                </a:r>
              </a:p>
              <a:p>
                <a:pPr marL="171450" lvl="1" indent="-171450" defTabSz="711200">
                  <a:lnSpc>
                    <a:spcPct val="90000"/>
                  </a:lnSpc>
                  <a:spcBef>
                    <a:spcPts val="200"/>
                  </a:spcBef>
                  <a:buClr>
                    <a:schemeClr val="accent2"/>
                  </a:buClr>
                  <a:buSzPct val="100000"/>
                  <a:buChar char="•"/>
                  <a:defRPr sz="1600">
                    <a:solidFill>
                      <a:srgbClr val="660066"/>
                    </a:solidFill>
                  </a:defRPr>
                </a:pPr>
                <a:r>
                  <a:rPr dirty="0"/>
                  <a:t>chapters</a:t>
                </a:r>
                <a:r>
                  <a:rPr dirty="0">
                    <a:solidFill>
                      <a:srgbClr val="800000"/>
                    </a:solidFill>
                  </a:rPr>
                  <a:t>, </a:t>
                </a:r>
              </a:p>
              <a:p>
                <a:pPr marL="171450" lvl="1" indent="-171450" defTabSz="711200">
                  <a:lnSpc>
                    <a:spcPct val="90000"/>
                  </a:lnSpc>
                  <a:spcBef>
                    <a:spcPts val="200"/>
                  </a:spcBef>
                  <a:buClr>
                    <a:schemeClr val="accent2"/>
                  </a:buClr>
                  <a:buSzPct val="100000"/>
                  <a:buChar char="•"/>
                  <a:defRPr sz="1600">
                    <a:solidFill>
                      <a:srgbClr val="800000"/>
                    </a:solidFill>
                  </a:defRPr>
                </a:pPr>
                <a:r>
                  <a:rPr dirty="0"/>
                  <a:t>titles, parts or books.</a:t>
                </a:r>
              </a:p>
            </p:txBody>
          </p:sp>
        </p:grpSp>
        <p:grpSp>
          <p:nvGrpSpPr>
            <p:cNvPr id="176" name="Group"/>
            <p:cNvGrpSpPr/>
            <p:nvPr/>
          </p:nvGrpSpPr>
          <p:grpSpPr>
            <a:xfrm>
              <a:off x="173153" y="3120271"/>
              <a:ext cx="7039396" cy="577660"/>
              <a:chOff x="0" y="0"/>
              <a:chExt cx="7039394" cy="577659"/>
            </a:xfrm>
          </p:grpSpPr>
          <p:sp>
            <p:nvSpPr>
              <p:cNvPr id="174" name="Rounded Rectangle"/>
              <p:cNvSpPr/>
              <p:nvPr/>
            </p:nvSpPr>
            <p:spPr>
              <a:xfrm>
                <a:off x="0" y="-1"/>
                <a:ext cx="6752043" cy="577661"/>
              </a:xfrm>
              <a:prstGeom prst="roundRect">
                <a:avLst>
                  <a:gd name="adj" fmla="val 22819"/>
                </a:avLst>
              </a:prstGeom>
              <a:gradFill flip="none" rotWithShape="1">
                <a:gsLst>
                  <a:gs pos="0">
                    <a:srgbClr val="595A5D"/>
                  </a:gs>
                  <a:gs pos="80000">
                    <a:srgbClr val="74777B"/>
                  </a:gs>
                  <a:gs pos="100000">
                    <a:srgbClr val="75777B"/>
                  </a:gs>
                </a:gsLst>
                <a:lin ang="16200000" scaled="0"/>
              </a:gra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defTabSz="1111250">
                  <a:lnSpc>
                    <a:spcPct val="90000"/>
                  </a:lnSpc>
                  <a:spcBef>
                    <a:spcPts val="600"/>
                  </a:spcBef>
                  <a:defRPr sz="2500" b="1">
                    <a:solidFill>
                      <a:srgbClr val="01F100"/>
                    </a:solidFill>
                  </a:defRPr>
                </a:pPr>
                <a:endParaRPr/>
              </a:p>
            </p:txBody>
          </p:sp>
          <p:sp>
            <p:nvSpPr>
              <p:cNvPr id="175" name="elements of legal rule"/>
              <p:cNvSpPr txBox="1"/>
              <p:nvPr/>
            </p:nvSpPr>
            <p:spPr>
              <a:xfrm>
                <a:off x="336400" y="71373"/>
                <a:ext cx="6702996" cy="4349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noAutofit/>
              </a:bodyPr>
              <a:lstStyle>
                <a:lvl1pPr marL="342900" indent="-342900" defTabSz="1111250">
                  <a:lnSpc>
                    <a:spcPct val="90000"/>
                  </a:lnSpc>
                  <a:spcBef>
                    <a:spcPts val="1000"/>
                  </a:spcBef>
                  <a:defRPr sz="2500" b="1">
                    <a:solidFill>
                      <a:srgbClr val="01F100"/>
                    </a:solidFill>
                  </a:defRPr>
                </a:lvl1pPr>
              </a:lstStyle>
              <a:p>
                <a:r>
                  <a:t>elements of legal rule</a:t>
                </a:r>
              </a:p>
            </p:txBody>
          </p:sp>
        </p:gr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D24D49F6-1FCF-403F-8B5C-D8C92F83C62D}"/>
              </a:ext>
            </a:extLst>
          </p:cNvPr>
          <p:cNvSpPr>
            <a:spLocks noGrp="1"/>
          </p:cNvSpPr>
          <p:nvPr>
            <p:ph type="body" idx="1"/>
          </p:nvPr>
        </p:nvSpPr>
        <p:spPr>
          <a:xfrm>
            <a:off x="543470" y="98981"/>
            <a:ext cx="7921658" cy="6052009"/>
          </a:xfrm>
        </p:spPr>
        <p:txBody>
          <a:bodyPr>
            <a:normAutofit fontScale="77500" lnSpcReduction="20000"/>
          </a:bodyPr>
          <a:lstStyle/>
          <a:p>
            <a:pPr algn="l" fontAlgn="base"/>
            <a:r>
              <a:rPr lang="en-US" b="0" i="0" dirty="0">
                <a:solidFill>
                  <a:srgbClr val="4A4A4A"/>
                </a:solidFill>
                <a:effectLst/>
                <a:latin typeface="Open Sans" panose="020B0606030504020204" pitchFamily="34" charset="0"/>
              </a:rPr>
              <a:t>The Romanian legal framework includes the following legal instruments:</a:t>
            </a:r>
          </a:p>
          <a:p>
            <a:pPr algn="l" fontAlgn="base">
              <a:buFont typeface="Arial" panose="020B0604020202020204" pitchFamily="34" charset="0"/>
              <a:buChar char="•"/>
            </a:pPr>
            <a:r>
              <a:rPr lang="en-US" b="1" i="0" dirty="0">
                <a:solidFill>
                  <a:srgbClr val="4A4A4A"/>
                </a:solidFill>
                <a:effectLst/>
                <a:latin typeface="inherit"/>
              </a:rPr>
              <a:t>The Constitution</a:t>
            </a:r>
            <a:r>
              <a:rPr lang="en-US" b="0" i="0" dirty="0">
                <a:solidFill>
                  <a:srgbClr val="4A4A4A"/>
                </a:solidFill>
                <a:effectLst/>
                <a:latin typeface="inherit"/>
              </a:rPr>
              <a:t> is the supreme law in Romania. It regulates Romania's structure as a national, single and indivisible State, the relations between the executive, the legislative and the judicial powers, and between the public bodies, citizens and legal persons.</a:t>
            </a:r>
          </a:p>
          <a:p>
            <a:pPr algn="l" fontAlgn="base">
              <a:buFont typeface="Arial" panose="020B0604020202020204" pitchFamily="34" charset="0"/>
              <a:buChar char="•"/>
            </a:pPr>
            <a:r>
              <a:rPr lang="en-US" b="0" i="0" dirty="0">
                <a:solidFill>
                  <a:srgbClr val="4A4A4A"/>
                </a:solidFill>
                <a:effectLst/>
                <a:latin typeface="inherit"/>
              </a:rPr>
              <a:t>Constitutional law emanates from the constituent power, i.e. from the constituent assembly elected and convened for this purpose.</a:t>
            </a:r>
          </a:p>
          <a:p>
            <a:pPr algn="l" fontAlgn="base">
              <a:buFont typeface="Arial" panose="020B0604020202020204" pitchFamily="34" charset="0"/>
              <a:buChar char="•"/>
            </a:pPr>
            <a:r>
              <a:rPr lang="en-US" b="1" i="0" dirty="0">
                <a:solidFill>
                  <a:srgbClr val="4A4A4A"/>
                </a:solidFill>
                <a:effectLst/>
                <a:highlight>
                  <a:srgbClr val="FFFF00"/>
                </a:highlight>
                <a:latin typeface="inherit"/>
              </a:rPr>
              <a:t>Organic law</a:t>
            </a:r>
            <a:r>
              <a:rPr lang="en-US" b="0" i="0" dirty="0">
                <a:solidFill>
                  <a:srgbClr val="4A4A4A"/>
                </a:solidFill>
                <a:effectLst/>
                <a:highlight>
                  <a:srgbClr val="FFFF00"/>
                </a:highlight>
                <a:latin typeface="inherit"/>
              </a:rPr>
              <a:t> deals with fields of major importance for the State, such as national borders, Romanian citizenship, the state coat of arms and seal, the legal arrangements for property and inheritance, and the </a:t>
            </a:r>
            <a:r>
              <a:rPr lang="en-US" b="0" i="0" dirty="0" err="1">
                <a:solidFill>
                  <a:srgbClr val="4A4A4A"/>
                </a:solidFill>
                <a:effectLst/>
                <a:highlight>
                  <a:srgbClr val="FFFF00"/>
                </a:highlight>
                <a:latin typeface="inherit"/>
              </a:rPr>
              <a:t>organisation</a:t>
            </a:r>
            <a:r>
              <a:rPr lang="en-US" b="0" i="0" dirty="0">
                <a:solidFill>
                  <a:srgbClr val="4A4A4A"/>
                </a:solidFill>
                <a:effectLst/>
                <a:highlight>
                  <a:srgbClr val="FFFF00"/>
                </a:highlight>
                <a:latin typeface="inherit"/>
              </a:rPr>
              <a:t> and conduct of referenda; criminal offences, sentences and rules on their enforcement, the </a:t>
            </a:r>
            <a:r>
              <a:rPr lang="en-US" b="0" i="0" dirty="0" err="1">
                <a:solidFill>
                  <a:srgbClr val="4A4A4A"/>
                </a:solidFill>
                <a:effectLst/>
                <a:highlight>
                  <a:srgbClr val="FFFF00"/>
                </a:highlight>
                <a:latin typeface="inherit"/>
              </a:rPr>
              <a:t>organisation</a:t>
            </a:r>
            <a:r>
              <a:rPr lang="en-US" b="0" i="0" dirty="0">
                <a:solidFill>
                  <a:srgbClr val="4A4A4A"/>
                </a:solidFill>
                <a:effectLst/>
                <a:highlight>
                  <a:srgbClr val="FFFF00"/>
                </a:highlight>
                <a:latin typeface="inherit"/>
              </a:rPr>
              <a:t> and functioning of the Superior Council of Magistracy, of the courts, of the Public Prosecution Service and of the Court of Auditors, the rights of persons harmed by a public authority, national </a:t>
            </a:r>
            <a:r>
              <a:rPr lang="en-US" b="0" i="0" dirty="0" err="1">
                <a:solidFill>
                  <a:srgbClr val="4A4A4A"/>
                </a:solidFill>
                <a:effectLst/>
                <a:highlight>
                  <a:srgbClr val="FFFF00"/>
                </a:highlight>
                <a:latin typeface="inherit"/>
              </a:rPr>
              <a:t>defence</a:t>
            </a:r>
            <a:r>
              <a:rPr lang="en-US" b="0" i="0" dirty="0">
                <a:solidFill>
                  <a:srgbClr val="4A4A4A"/>
                </a:solidFill>
                <a:effectLst/>
                <a:highlight>
                  <a:srgbClr val="FFFF00"/>
                </a:highlight>
                <a:latin typeface="inherit"/>
              </a:rPr>
              <a:t>, the </a:t>
            </a:r>
            <a:r>
              <a:rPr lang="en-US" b="0" i="0" dirty="0" err="1">
                <a:solidFill>
                  <a:srgbClr val="4A4A4A"/>
                </a:solidFill>
                <a:effectLst/>
                <a:highlight>
                  <a:srgbClr val="FFFF00"/>
                </a:highlight>
                <a:latin typeface="inherit"/>
              </a:rPr>
              <a:t>organisation</a:t>
            </a:r>
            <a:r>
              <a:rPr lang="en-US" b="0" i="0" dirty="0">
                <a:solidFill>
                  <a:srgbClr val="4A4A4A"/>
                </a:solidFill>
                <a:effectLst/>
                <a:highlight>
                  <a:srgbClr val="FFFF00"/>
                </a:highlight>
                <a:latin typeface="inherit"/>
              </a:rPr>
              <a:t> of government bodies, and political parties.</a:t>
            </a:r>
          </a:p>
          <a:p>
            <a:pPr algn="l" fontAlgn="base">
              <a:buFont typeface="Arial" panose="020B0604020202020204" pitchFamily="34" charset="0"/>
              <a:buChar char="•"/>
            </a:pPr>
            <a:r>
              <a:rPr lang="en-US" b="1" i="0" dirty="0">
                <a:solidFill>
                  <a:srgbClr val="4A4A4A"/>
                </a:solidFill>
                <a:effectLst/>
                <a:highlight>
                  <a:srgbClr val="FFFF00"/>
                </a:highlight>
                <a:latin typeface="inherit"/>
              </a:rPr>
              <a:t>Ordinary law</a:t>
            </a:r>
            <a:r>
              <a:rPr lang="en-US" b="0" i="0" dirty="0">
                <a:solidFill>
                  <a:srgbClr val="4A4A4A"/>
                </a:solidFill>
                <a:effectLst/>
                <a:highlight>
                  <a:srgbClr val="FFFF00"/>
                </a:highlight>
                <a:latin typeface="inherit"/>
              </a:rPr>
              <a:t> governs all other fields not covered by organic law. An ordinary law may not amend or modify a higher norm, such as an organic law or the Constitution.</a:t>
            </a:r>
          </a:p>
          <a:p>
            <a:pPr algn="l" fontAlgn="base">
              <a:buFont typeface="Arial" panose="020B0604020202020204" pitchFamily="34" charset="0"/>
              <a:buChar char="•"/>
            </a:pPr>
            <a:r>
              <a:rPr lang="en-US" b="0" i="0" dirty="0">
                <a:solidFill>
                  <a:srgbClr val="4A4A4A"/>
                </a:solidFill>
                <a:effectLst/>
                <a:highlight>
                  <a:srgbClr val="00FF00"/>
                </a:highlight>
                <a:latin typeface="inherit"/>
              </a:rPr>
              <a:t>In special cases (parliamentary recesses), certain fields, as established by Parliament, may be governed by </a:t>
            </a:r>
            <a:r>
              <a:rPr lang="en-US" b="1" i="0" dirty="0">
                <a:solidFill>
                  <a:srgbClr val="4A4A4A"/>
                </a:solidFill>
                <a:effectLst/>
                <a:highlight>
                  <a:srgbClr val="00FF00"/>
                </a:highlight>
                <a:latin typeface="inherit"/>
              </a:rPr>
              <a:t>Government orders</a:t>
            </a:r>
            <a:r>
              <a:rPr lang="en-US" b="0" i="0" dirty="0">
                <a:solidFill>
                  <a:srgbClr val="4A4A4A"/>
                </a:solidFill>
                <a:effectLst/>
                <a:highlight>
                  <a:srgbClr val="00FF00"/>
                </a:highlight>
                <a:latin typeface="inherit"/>
              </a:rPr>
              <a:t> based on the delegation of legislative powers. Orders are enacted on the basis of a special act of empowerment within its limits and under its conditions. In an emergency the Government may enact emergency orders in any field if considered necessary.</a:t>
            </a:r>
          </a:p>
          <a:p>
            <a:pPr algn="l" fontAlgn="base">
              <a:buFont typeface="Arial" panose="020B0604020202020204" pitchFamily="34" charset="0"/>
              <a:buChar char="•"/>
            </a:pPr>
            <a:r>
              <a:rPr lang="en-US" b="1" i="0" dirty="0">
                <a:solidFill>
                  <a:srgbClr val="4A4A4A"/>
                </a:solidFill>
                <a:effectLst/>
                <a:highlight>
                  <a:srgbClr val="00FF00"/>
                </a:highlight>
                <a:latin typeface="inherit"/>
              </a:rPr>
              <a:t>Government decisions</a:t>
            </a:r>
            <a:r>
              <a:rPr lang="en-US" b="0" i="0" dirty="0">
                <a:solidFill>
                  <a:srgbClr val="4A4A4A"/>
                </a:solidFill>
                <a:effectLst/>
                <a:highlight>
                  <a:srgbClr val="00FF00"/>
                </a:highlight>
                <a:latin typeface="inherit"/>
              </a:rPr>
              <a:t> determine how laws are to be effectively enforced or other </a:t>
            </a:r>
            <a:r>
              <a:rPr lang="en-US" b="0" i="0" dirty="0" err="1">
                <a:solidFill>
                  <a:srgbClr val="4A4A4A"/>
                </a:solidFill>
                <a:effectLst/>
                <a:highlight>
                  <a:srgbClr val="00FF00"/>
                </a:highlight>
                <a:latin typeface="inherit"/>
              </a:rPr>
              <a:t>organisational</a:t>
            </a:r>
            <a:r>
              <a:rPr lang="en-US" b="0" i="0" dirty="0">
                <a:solidFill>
                  <a:srgbClr val="4A4A4A"/>
                </a:solidFill>
                <a:effectLst/>
                <a:highlight>
                  <a:srgbClr val="00FF00"/>
                </a:highlight>
                <a:latin typeface="inherit"/>
              </a:rPr>
              <a:t> aspects regarding their application.</a:t>
            </a:r>
          </a:p>
          <a:p>
            <a:pPr algn="l" fontAlgn="base">
              <a:buFont typeface="Arial" panose="020B0604020202020204" pitchFamily="34" charset="0"/>
              <a:buChar char="•"/>
            </a:pPr>
            <a:r>
              <a:rPr lang="en-US" b="1" i="0" dirty="0">
                <a:solidFill>
                  <a:srgbClr val="4A4A4A"/>
                </a:solidFill>
                <a:effectLst/>
                <a:highlight>
                  <a:srgbClr val="00FF00"/>
                </a:highlight>
                <a:latin typeface="inherit"/>
              </a:rPr>
              <a:t>Legislative acts</a:t>
            </a:r>
            <a:r>
              <a:rPr lang="en-US" b="0" i="0" dirty="0">
                <a:solidFill>
                  <a:srgbClr val="4A4A4A"/>
                </a:solidFill>
                <a:effectLst/>
                <a:highlight>
                  <a:srgbClr val="00FF00"/>
                </a:highlight>
                <a:latin typeface="inherit"/>
              </a:rPr>
              <a:t> (orders and guidelines) </a:t>
            </a:r>
            <a:r>
              <a:rPr lang="en-US" b="1" i="0" dirty="0">
                <a:solidFill>
                  <a:srgbClr val="4A4A4A"/>
                </a:solidFill>
                <a:effectLst/>
                <a:highlight>
                  <a:srgbClr val="00FF00"/>
                </a:highlight>
                <a:latin typeface="inherit"/>
              </a:rPr>
              <a:t>are issued by central government</a:t>
            </a:r>
            <a:r>
              <a:rPr lang="en-US" b="0" i="0" dirty="0">
                <a:solidFill>
                  <a:srgbClr val="4A4A4A"/>
                </a:solidFill>
                <a:effectLst/>
                <a:highlight>
                  <a:srgbClr val="00FF00"/>
                </a:highlight>
                <a:latin typeface="inherit"/>
              </a:rPr>
              <a:t> solely on the basis of and in order to enforce laws, Government decisions and orders.</a:t>
            </a:r>
          </a:p>
          <a:p>
            <a:pPr algn="l" fontAlgn="base">
              <a:buFont typeface="Arial" panose="020B0604020202020204" pitchFamily="34" charset="0"/>
              <a:buChar char="•"/>
            </a:pPr>
            <a:r>
              <a:rPr lang="en-US" b="1" i="0" dirty="0">
                <a:solidFill>
                  <a:srgbClr val="4A4A4A"/>
                </a:solidFill>
                <a:effectLst/>
                <a:highlight>
                  <a:srgbClr val="00FF00"/>
                </a:highlight>
                <a:latin typeface="inherit"/>
              </a:rPr>
              <a:t>Acts of the autonomous administrative authorities</a:t>
            </a:r>
            <a:endParaRPr lang="en-US" b="0" i="0" dirty="0">
              <a:solidFill>
                <a:srgbClr val="4A4A4A"/>
              </a:solidFill>
              <a:effectLst/>
              <a:highlight>
                <a:srgbClr val="00FF00"/>
              </a:highlight>
              <a:latin typeface="inherit"/>
            </a:endParaRPr>
          </a:p>
          <a:p>
            <a:pPr algn="l" fontAlgn="base">
              <a:buFont typeface="Arial" panose="020B0604020202020204" pitchFamily="34" charset="0"/>
              <a:buChar char="•"/>
            </a:pPr>
            <a:r>
              <a:rPr lang="en-US" b="1" i="0" dirty="0">
                <a:solidFill>
                  <a:srgbClr val="4A4A4A"/>
                </a:solidFill>
                <a:effectLst/>
                <a:highlight>
                  <a:srgbClr val="00FF00"/>
                </a:highlight>
                <a:latin typeface="inherit"/>
              </a:rPr>
              <a:t>Legislative acts passed by local government authorities</a:t>
            </a:r>
            <a:r>
              <a:rPr lang="en-US" b="0" i="0" dirty="0">
                <a:solidFill>
                  <a:srgbClr val="4A4A4A"/>
                </a:solidFill>
                <a:effectLst/>
                <a:highlight>
                  <a:srgbClr val="00FF00"/>
                </a:highlight>
                <a:latin typeface="inherit"/>
              </a:rPr>
              <a:t> (County Council, Local Council, Bucharest Municipality General Council) govern fields falling within their competence.</a:t>
            </a:r>
          </a:p>
          <a:p>
            <a:endParaRPr lang="en-US" b="1" dirty="0"/>
          </a:p>
        </p:txBody>
      </p:sp>
    </p:spTree>
    <p:extLst>
      <p:ext uri="{BB962C8B-B14F-4D97-AF65-F5344CB8AC3E}">
        <p14:creationId xmlns:p14="http://schemas.microsoft.com/office/powerpoint/2010/main" val="289150826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itle 1"/>
          <p:cNvSpPr txBox="1">
            <a:spLocks noGrp="1"/>
          </p:cNvSpPr>
          <p:nvPr>
            <p:ph type="title"/>
          </p:nvPr>
        </p:nvSpPr>
        <p:spPr>
          <a:prstGeom prst="rect">
            <a:avLst/>
          </a:prstGeom>
        </p:spPr>
        <p:txBody>
          <a:bodyPr/>
          <a:lstStyle/>
          <a:p>
            <a:r>
              <a:t>Classification of legal rules</a:t>
            </a:r>
          </a:p>
        </p:txBody>
      </p:sp>
      <p:grpSp>
        <p:nvGrpSpPr>
          <p:cNvPr id="232" name="Content Placeholder 3"/>
          <p:cNvGrpSpPr/>
          <p:nvPr/>
        </p:nvGrpSpPr>
        <p:grpSpPr>
          <a:xfrm>
            <a:off x="192082" y="1519479"/>
            <a:ext cx="8645538" cy="4322770"/>
            <a:chOff x="0" y="0"/>
            <a:chExt cx="8645537" cy="4322769"/>
          </a:xfrm>
        </p:grpSpPr>
        <p:grpSp>
          <p:nvGrpSpPr>
            <p:cNvPr id="182" name="Group"/>
            <p:cNvGrpSpPr/>
            <p:nvPr/>
          </p:nvGrpSpPr>
          <p:grpSpPr>
            <a:xfrm>
              <a:off x="0" y="0"/>
              <a:ext cx="1820114" cy="910058"/>
              <a:chOff x="0" y="0"/>
              <a:chExt cx="1820113" cy="910057"/>
            </a:xfrm>
          </p:grpSpPr>
          <p:sp>
            <p:nvSpPr>
              <p:cNvPr id="180" name="Rounded Rectangle"/>
              <p:cNvSpPr/>
              <p:nvPr/>
            </p:nvSpPr>
            <p:spPr>
              <a:xfrm>
                <a:off x="0" y="0"/>
                <a:ext cx="1820114" cy="910058"/>
              </a:xfrm>
              <a:prstGeom prst="roundRect">
                <a:avLst>
                  <a:gd name="adj" fmla="val 10000"/>
                </a:avLst>
              </a:prstGeom>
              <a:solidFill>
                <a:schemeClr val="accent2"/>
              </a:solidFill>
              <a:ln w="12700" cap="flat">
                <a:noFill/>
                <a:miter lim="400000"/>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181" name="The imperative rules"/>
              <p:cNvSpPr txBox="1"/>
              <p:nvPr/>
            </p:nvSpPr>
            <p:spPr>
              <a:xfrm>
                <a:off x="26654" y="157656"/>
                <a:ext cx="1766805"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The imperative rules </a:t>
                </a:r>
              </a:p>
            </p:txBody>
          </p:sp>
        </p:grpSp>
        <p:sp>
          <p:nvSpPr>
            <p:cNvPr id="183" name="Line"/>
            <p:cNvSpPr/>
            <p:nvPr/>
          </p:nvSpPr>
          <p:spPr>
            <a:xfrm>
              <a:off x="182010" y="910056"/>
              <a:ext cx="182014" cy="82701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186" name="Group"/>
            <p:cNvGrpSpPr/>
            <p:nvPr/>
          </p:nvGrpSpPr>
          <p:grpSpPr>
            <a:xfrm>
              <a:off x="364023" y="1282042"/>
              <a:ext cx="1456092" cy="910059"/>
              <a:chOff x="0" y="0"/>
              <a:chExt cx="1456091" cy="910058"/>
            </a:xfrm>
          </p:grpSpPr>
          <p:sp>
            <p:nvSpPr>
              <p:cNvPr id="184" name="Rounded Rectangle"/>
              <p:cNvSpPr/>
              <p:nvPr/>
            </p:nvSpPr>
            <p:spPr>
              <a:xfrm>
                <a:off x="0" y="0"/>
                <a:ext cx="1456092" cy="910059"/>
              </a:xfrm>
              <a:prstGeom prst="roundRect">
                <a:avLst>
                  <a:gd name="adj" fmla="val 10000"/>
                </a:avLst>
              </a:prstGeom>
              <a:solidFill>
                <a:srgbClr val="FFFFFF">
                  <a:alpha val="90000"/>
                </a:srgbClr>
              </a:solidFill>
              <a:ln w="9525" cap="flat">
                <a:solidFill>
                  <a:schemeClr val="accent2"/>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185" name="Imposed rules"/>
              <p:cNvSpPr txBox="1"/>
              <p:nvPr/>
            </p:nvSpPr>
            <p:spPr>
              <a:xfrm>
                <a:off x="26654" y="157656"/>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Imposed rules</a:t>
                </a:r>
              </a:p>
            </p:txBody>
          </p:sp>
        </p:grpSp>
        <p:sp>
          <p:nvSpPr>
            <p:cNvPr id="187" name="Line"/>
            <p:cNvSpPr/>
            <p:nvPr/>
          </p:nvSpPr>
          <p:spPr>
            <a:xfrm>
              <a:off x="182010" y="910056"/>
              <a:ext cx="182014" cy="1820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190" name="Group"/>
            <p:cNvGrpSpPr/>
            <p:nvPr/>
          </p:nvGrpSpPr>
          <p:grpSpPr>
            <a:xfrm>
              <a:off x="364023" y="2275140"/>
              <a:ext cx="1456092" cy="910059"/>
              <a:chOff x="0" y="0"/>
              <a:chExt cx="1456091" cy="910058"/>
            </a:xfrm>
          </p:grpSpPr>
          <p:sp>
            <p:nvSpPr>
              <p:cNvPr id="188"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F9B016"/>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189" name="Prohibitive…"/>
              <p:cNvSpPr txBox="1"/>
              <p:nvPr/>
            </p:nvSpPr>
            <p:spPr>
              <a:xfrm>
                <a:off x="26654" y="113209"/>
                <a:ext cx="1402782" cy="6836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p>
                <a:pPr marL="342900" indent="-342900" algn="ctr" defTabSz="800100">
                  <a:lnSpc>
                    <a:spcPct val="90000"/>
                  </a:lnSpc>
                  <a:spcBef>
                    <a:spcPts val="700"/>
                  </a:spcBef>
                  <a:defRPr b="1"/>
                </a:pPr>
                <a:r>
                  <a:rPr dirty="0"/>
                  <a:t>Prohibitive</a:t>
                </a:r>
                <a:endParaRPr sz="1600" dirty="0"/>
              </a:p>
              <a:p>
                <a:pPr marL="342900" indent="-342900" algn="ctr" defTabSz="800100">
                  <a:lnSpc>
                    <a:spcPct val="90000"/>
                  </a:lnSpc>
                  <a:spcBef>
                    <a:spcPts val="700"/>
                  </a:spcBef>
                  <a:defRPr b="1"/>
                </a:pPr>
                <a:r>
                  <a:rPr dirty="0"/>
                  <a:t>rules</a:t>
                </a:r>
              </a:p>
            </p:txBody>
          </p:sp>
        </p:grpSp>
        <p:grpSp>
          <p:nvGrpSpPr>
            <p:cNvPr id="193" name="Group"/>
            <p:cNvGrpSpPr/>
            <p:nvPr/>
          </p:nvGrpSpPr>
          <p:grpSpPr>
            <a:xfrm>
              <a:off x="2275140" y="0"/>
              <a:ext cx="1820114" cy="910058"/>
              <a:chOff x="0" y="0"/>
              <a:chExt cx="1820113" cy="910057"/>
            </a:xfrm>
          </p:grpSpPr>
          <p:sp>
            <p:nvSpPr>
              <p:cNvPr id="191" name="Rounded Rectangle"/>
              <p:cNvSpPr/>
              <p:nvPr/>
            </p:nvSpPr>
            <p:spPr>
              <a:xfrm>
                <a:off x="0" y="0"/>
                <a:ext cx="1820114" cy="910058"/>
              </a:xfrm>
              <a:prstGeom prst="roundRect">
                <a:avLst>
                  <a:gd name="adj" fmla="val 10000"/>
                </a:avLst>
              </a:prstGeom>
              <a:solidFill>
                <a:srgbClr val="ABF80B"/>
              </a:solidFill>
              <a:ln w="12700" cap="flat">
                <a:noFill/>
                <a:miter lim="400000"/>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192" name="The disposal rules"/>
              <p:cNvSpPr txBox="1"/>
              <p:nvPr/>
            </p:nvSpPr>
            <p:spPr>
              <a:xfrm>
                <a:off x="26654" y="157656"/>
                <a:ext cx="1766805"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t>The disposal rules </a:t>
                </a:r>
              </a:p>
            </p:txBody>
          </p:sp>
        </p:grpSp>
        <p:sp>
          <p:nvSpPr>
            <p:cNvPr id="194" name="Line"/>
            <p:cNvSpPr/>
            <p:nvPr/>
          </p:nvSpPr>
          <p:spPr>
            <a:xfrm>
              <a:off x="2457151" y="910055"/>
              <a:ext cx="182013" cy="6825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197" name="Group"/>
            <p:cNvGrpSpPr/>
            <p:nvPr/>
          </p:nvGrpSpPr>
          <p:grpSpPr>
            <a:xfrm>
              <a:off x="2639162" y="1137569"/>
              <a:ext cx="1456093" cy="910059"/>
              <a:chOff x="0" y="0"/>
              <a:chExt cx="1456091" cy="910058"/>
            </a:xfrm>
          </p:grpSpPr>
          <p:sp>
            <p:nvSpPr>
              <p:cNvPr id="195"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F7F811"/>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196" name="Permissive rules"/>
              <p:cNvSpPr txBox="1"/>
              <p:nvPr/>
            </p:nvSpPr>
            <p:spPr>
              <a:xfrm>
                <a:off x="26654" y="157656"/>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Permissive rules</a:t>
                </a:r>
              </a:p>
            </p:txBody>
          </p:sp>
        </p:grpSp>
        <p:sp>
          <p:nvSpPr>
            <p:cNvPr id="198" name="Line"/>
            <p:cNvSpPr/>
            <p:nvPr/>
          </p:nvSpPr>
          <p:spPr>
            <a:xfrm>
              <a:off x="2457151" y="910056"/>
              <a:ext cx="182013" cy="1820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201" name="Group"/>
            <p:cNvGrpSpPr/>
            <p:nvPr/>
          </p:nvGrpSpPr>
          <p:grpSpPr>
            <a:xfrm>
              <a:off x="2639162" y="2275140"/>
              <a:ext cx="1456093" cy="910059"/>
              <a:chOff x="0" y="0"/>
              <a:chExt cx="1456091" cy="910058"/>
            </a:xfrm>
          </p:grpSpPr>
          <p:sp>
            <p:nvSpPr>
              <p:cNvPr id="199"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ABF80B"/>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200" name="Suppletive rules"/>
              <p:cNvSpPr txBox="1"/>
              <p:nvPr/>
            </p:nvSpPr>
            <p:spPr>
              <a:xfrm>
                <a:off x="26654" y="157657"/>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Suppletive rules</a:t>
                </a:r>
              </a:p>
            </p:txBody>
          </p:sp>
        </p:grpSp>
        <p:grpSp>
          <p:nvGrpSpPr>
            <p:cNvPr id="204" name="Group"/>
            <p:cNvGrpSpPr/>
            <p:nvPr/>
          </p:nvGrpSpPr>
          <p:grpSpPr>
            <a:xfrm>
              <a:off x="4550281" y="0"/>
              <a:ext cx="1820116" cy="910058"/>
              <a:chOff x="0" y="0"/>
              <a:chExt cx="1820114" cy="910057"/>
            </a:xfrm>
          </p:grpSpPr>
          <p:sp>
            <p:nvSpPr>
              <p:cNvPr id="202" name="Rounded Rectangle"/>
              <p:cNvSpPr/>
              <p:nvPr/>
            </p:nvSpPr>
            <p:spPr>
              <a:xfrm>
                <a:off x="0" y="0"/>
                <a:ext cx="1820115" cy="910058"/>
              </a:xfrm>
              <a:prstGeom prst="roundRect">
                <a:avLst>
                  <a:gd name="adj" fmla="val 10000"/>
                </a:avLst>
              </a:prstGeom>
              <a:solidFill>
                <a:srgbClr val="08EA4B"/>
              </a:solidFill>
              <a:ln w="12700" cap="flat">
                <a:noFill/>
                <a:miter lim="400000"/>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203" name="extend of their application"/>
              <p:cNvSpPr txBox="1"/>
              <p:nvPr/>
            </p:nvSpPr>
            <p:spPr>
              <a:xfrm>
                <a:off x="26653" y="157656"/>
                <a:ext cx="1766808"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t>extend of their application</a:t>
                </a:r>
              </a:p>
            </p:txBody>
          </p:sp>
        </p:grpSp>
        <p:sp>
          <p:nvSpPr>
            <p:cNvPr id="205" name="Line"/>
            <p:cNvSpPr/>
            <p:nvPr/>
          </p:nvSpPr>
          <p:spPr>
            <a:xfrm>
              <a:off x="4732292" y="910055"/>
              <a:ext cx="182013" cy="6825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208" name="Group"/>
            <p:cNvGrpSpPr/>
            <p:nvPr/>
          </p:nvGrpSpPr>
          <p:grpSpPr>
            <a:xfrm>
              <a:off x="4914304" y="1137569"/>
              <a:ext cx="1456092" cy="910059"/>
              <a:chOff x="0" y="0"/>
              <a:chExt cx="1456091" cy="910058"/>
            </a:xfrm>
          </p:grpSpPr>
          <p:sp>
            <p:nvSpPr>
              <p:cNvPr id="206"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5BF608"/>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207" name="General rules"/>
              <p:cNvSpPr txBox="1"/>
              <p:nvPr/>
            </p:nvSpPr>
            <p:spPr>
              <a:xfrm>
                <a:off x="26654" y="157656"/>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t>General rules</a:t>
                </a:r>
              </a:p>
            </p:txBody>
          </p:sp>
        </p:grpSp>
        <p:sp>
          <p:nvSpPr>
            <p:cNvPr id="209" name="Line"/>
            <p:cNvSpPr/>
            <p:nvPr/>
          </p:nvSpPr>
          <p:spPr>
            <a:xfrm>
              <a:off x="4732292" y="910056"/>
              <a:ext cx="182013" cy="1820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212" name="Group"/>
            <p:cNvGrpSpPr/>
            <p:nvPr/>
          </p:nvGrpSpPr>
          <p:grpSpPr>
            <a:xfrm>
              <a:off x="4914304" y="2275140"/>
              <a:ext cx="1456092" cy="910059"/>
              <a:chOff x="0" y="0"/>
              <a:chExt cx="1456091" cy="910058"/>
            </a:xfrm>
          </p:grpSpPr>
          <p:sp>
            <p:nvSpPr>
              <p:cNvPr id="210"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0EF008"/>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211" name="Special rules"/>
              <p:cNvSpPr txBox="1"/>
              <p:nvPr/>
            </p:nvSpPr>
            <p:spPr>
              <a:xfrm>
                <a:off x="26654" y="157657"/>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Special rules</a:t>
                </a:r>
              </a:p>
            </p:txBody>
          </p:sp>
        </p:grpSp>
        <p:sp>
          <p:nvSpPr>
            <p:cNvPr id="213" name="Line"/>
            <p:cNvSpPr/>
            <p:nvPr/>
          </p:nvSpPr>
          <p:spPr>
            <a:xfrm>
              <a:off x="4732292" y="910055"/>
              <a:ext cx="182013" cy="2957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216" name="Group"/>
            <p:cNvGrpSpPr/>
            <p:nvPr/>
          </p:nvGrpSpPr>
          <p:grpSpPr>
            <a:xfrm>
              <a:off x="4914304" y="3412711"/>
              <a:ext cx="1456092" cy="910059"/>
              <a:chOff x="0" y="0"/>
              <a:chExt cx="1456091" cy="910058"/>
            </a:xfrm>
          </p:grpSpPr>
          <p:sp>
            <p:nvSpPr>
              <p:cNvPr id="214"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08EA4B"/>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215" name="Exception rules"/>
              <p:cNvSpPr txBox="1"/>
              <p:nvPr/>
            </p:nvSpPr>
            <p:spPr>
              <a:xfrm>
                <a:off x="26654" y="157656"/>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Exception rules </a:t>
                </a:r>
              </a:p>
            </p:txBody>
          </p:sp>
        </p:grpSp>
        <p:grpSp>
          <p:nvGrpSpPr>
            <p:cNvPr id="219" name="Group"/>
            <p:cNvGrpSpPr/>
            <p:nvPr/>
          </p:nvGrpSpPr>
          <p:grpSpPr>
            <a:xfrm>
              <a:off x="6825422" y="0"/>
              <a:ext cx="1820116" cy="910058"/>
              <a:chOff x="0" y="0"/>
              <a:chExt cx="1820114" cy="910057"/>
            </a:xfrm>
          </p:grpSpPr>
          <p:sp>
            <p:nvSpPr>
              <p:cNvPr id="217" name="Rounded Rectangle"/>
              <p:cNvSpPr/>
              <p:nvPr/>
            </p:nvSpPr>
            <p:spPr>
              <a:xfrm>
                <a:off x="0" y="0"/>
                <a:ext cx="1820115" cy="910058"/>
              </a:xfrm>
              <a:prstGeom prst="roundRect">
                <a:avLst>
                  <a:gd name="adj" fmla="val 10000"/>
                </a:avLst>
              </a:prstGeom>
              <a:solidFill>
                <a:schemeClr val="accent3"/>
              </a:solidFill>
              <a:ln w="12700" cap="flat">
                <a:noFill/>
                <a:miter lim="400000"/>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218" name="According to the technique"/>
              <p:cNvSpPr txBox="1"/>
              <p:nvPr/>
            </p:nvSpPr>
            <p:spPr>
              <a:xfrm>
                <a:off x="26653" y="25880"/>
                <a:ext cx="1766808" cy="85829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t>According to the technique </a:t>
                </a:r>
              </a:p>
            </p:txBody>
          </p:sp>
        </p:grpSp>
        <p:sp>
          <p:nvSpPr>
            <p:cNvPr id="220" name="Line"/>
            <p:cNvSpPr/>
            <p:nvPr/>
          </p:nvSpPr>
          <p:spPr>
            <a:xfrm>
              <a:off x="7007432" y="910055"/>
              <a:ext cx="182013" cy="6825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223" name="Group"/>
            <p:cNvGrpSpPr/>
            <p:nvPr/>
          </p:nvGrpSpPr>
          <p:grpSpPr>
            <a:xfrm>
              <a:off x="7189444" y="1137569"/>
              <a:ext cx="1456093" cy="910059"/>
              <a:chOff x="0" y="0"/>
              <a:chExt cx="1456091" cy="910058"/>
            </a:xfrm>
          </p:grpSpPr>
          <p:sp>
            <p:nvSpPr>
              <p:cNvPr id="221"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08E491"/>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b="1"/>
                </a:pPr>
                <a:endParaRPr/>
              </a:p>
            </p:txBody>
          </p:sp>
          <p:sp>
            <p:nvSpPr>
              <p:cNvPr id="222" name="Complete rules"/>
              <p:cNvSpPr txBox="1"/>
              <p:nvPr/>
            </p:nvSpPr>
            <p:spPr>
              <a:xfrm>
                <a:off x="26654" y="157656"/>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t>Complete rules </a:t>
                </a:r>
              </a:p>
            </p:txBody>
          </p:sp>
        </p:grpSp>
        <p:sp>
          <p:nvSpPr>
            <p:cNvPr id="224" name="Line"/>
            <p:cNvSpPr/>
            <p:nvPr/>
          </p:nvSpPr>
          <p:spPr>
            <a:xfrm>
              <a:off x="7007432" y="910056"/>
              <a:ext cx="182013" cy="1820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227" name="Group"/>
            <p:cNvGrpSpPr/>
            <p:nvPr/>
          </p:nvGrpSpPr>
          <p:grpSpPr>
            <a:xfrm>
              <a:off x="7189444" y="2275140"/>
              <a:ext cx="1456093" cy="910059"/>
              <a:chOff x="0" y="0"/>
              <a:chExt cx="1456091" cy="910058"/>
            </a:xfrm>
          </p:grpSpPr>
          <p:sp>
            <p:nvSpPr>
              <p:cNvPr id="225" name="Rounded Rectangle"/>
              <p:cNvSpPr/>
              <p:nvPr/>
            </p:nvSpPr>
            <p:spPr>
              <a:xfrm>
                <a:off x="0" y="0"/>
                <a:ext cx="1456092" cy="910059"/>
              </a:xfrm>
              <a:prstGeom prst="roundRect">
                <a:avLst>
                  <a:gd name="adj" fmla="val 10000"/>
                </a:avLst>
              </a:prstGeom>
              <a:solidFill>
                <a:srgbClr val="FFFFFF">
                  <a:alpha val="90000"/>
                </a:srgbClr>
              </a:solidFill>
              <a:ln w="9525" cap="flat">
                <a:solidFill>
                  <a:srgbClr val="08DFD3"/>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sz="1600" b="1"/>
                </a:pPr>
                <a:endParaRPr/>
              </a:p>
            </p:txBody>
          </p:sp>
          <p:sp>
            <p:nvSpPr>
              <p:cNvPr id="226" name="Reference rules"/>
              <p:cNvSpPr txBox="1"/>
              <p:nvPr/>
            </p:nvSpPr>
            <p:spPr>
              <a:xfrm>
                <a:off x="26654" y="157657"/>
                <a:ext cx="1402782" cy="594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Reference rules </a:t>
                </a:r>
              </a:p>
            </p:txBody>
          </p:sp>
        </p:grpSp>
        <p:sp>
          <p:nvSpPr>
            <p:cNvPr id="228" name="Line"/>
            <p:cNvSpPr/>
            <p:nvPr/>
          </p:nvSpPr>
          <p:spPr>
            <a:xfrm>
              <a:off x="7007432" y="910055"/>
              <a:ext cx="182013" cy="2957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path>
              </a:pathLst>
            </a:custGeom>
            <a:noFill/>
            <a:ln w="25400" cap="flat">
              <a:solidFill>
                <a:schemeClr val="accent3"/>
              </a:solidFill>
              <a:prstDash val="solid"/>
              <a:round/>
            </a:ln>
            <a:effectLst/>
          </p:spPr>
          <p:txBody>
            <a:bodyPr wrap="square" lIns="45718" tIns="45718" rIns="45718" bIns="45718" numCol="1" anchor="t">
              <a:noAutofit/>
            </a:bodyPr>
            <a:lstStyle/>
            <a:p>
              <a:pPr marL="342900" indent="-342900">
                <a:spcBef>
                  <a:spcPts val="800"/>
                </a:spcBef>
                <a:defRPr sz="1600" b="1"/>
              </a:pPr>
              <a:endParaRPr/>
            </a:p>
          </p:txBody>
        </p:sp>
        <p:grpSp>
          <p:nvGrpSpPr>
            <p:cNvPr id="231" name="Group"/>
            <p:cNvGrpSpPr/>
            <p:nvPr/>
          </p:nvGrpSpPr>
          <p:grpSpPr>
            <a:xfrm>
              <a:off x="7189444" y="3412711"/>
              <a:ext cx="1456093" cy="910059"/>
              <a:chOff x="0" y="0"/>
              <a:chExt cx="1456091" cy="910058"/>
            </a:xfrm>
          </p:grpSpPr>
          <p:sp>
            <p:nvSpPr>
              <p:cNvPr id="229" name="Rounded Rectangle"/>
              <p:cNvSpPr/>
              <p:nvPr/>
            </p:nvSpPr>
            <p:spPr>
              <a:xfrm>
                <a:off x="0" y="0"/>
                <a:ext cx="1456092" cy="910059"/>
              </a:xfrm>
              <a:prstGeom prst="roundRect">
                <a:avLst>
                  <a:gd name="adj" fmla="val 10000"/>
                </a:avLst>
              </a:prstGeom>
              <a:solidFill>
                <a:srgbClr val="FFFFFF">
                  <a:alpha val="90000"/>
                </a:srgbClr>
              </a:solidFill>
              <a:ln w="9525" cap="flat">
                <a:solidFill>
                  <a:schemeClr val="accent3"/>
                </a:solidFill>
                <a:prstDash val="solid"/>
                <a:round/>
              </a:ln>
              <a:effectLst/>
            </p:spPr>
            <p:txBody>
              <a:bodyPr wrap="square" lIns="45718" tIns="45718" rIns="45718" bIns="45718" numCol="1" anchor="ctr">
                <a:noAutofit/>
              </a:bodyPr>
              <a:lstStyle/>
              <a:p>
                <a:pPr marL="342900" indent="-342900" algn="ctr" defTabSz="800100">
                  <a:lnSpc>
                    <a:spcPct val="90000"/>
                  </a:lnSpc>
                  <a:spcBef>
                    <a:spcPts val="600"/>
                  </a:spcBef>
                  <a:defRPr sz="1600" b="1"/>
                </a:pPr>
                <a:endParaRPr/>
              </a:p>
            </p:txBody>
          </p:sp>
          <p:sp>
            <p:nvSpPr>
              <p:cNvPr id="230" name="Blank rules"/>
              <p:cNvSpPr txBox="1"/>
              <p:nvPr/>
            </p:nvSpPr>
            <p:spPr>
              <a:xfrm>
                <a:off x="26654" y="289433"/>
                <a:ext cx="1402782" cy="331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2859" tIns="22859" rIns="22859" bIns="22859" numCol="1" anchor="ctr">
                <a:spAutoFit/>
              </a:bodyPr>
              <a:lstStyle>
                <a:lvl1pPr marL="342900" indent="-342900" algn="ctr" defTabSz="800100">
                  <a:lnSpc>
                    <a:spcPct val="90000"/>
                  </a:lnSpc>
                  <a:spcBef>
                    <a:spcPts val="700"/>
                  </a:spcBef>
                  <a:defRPr b="1"/>
                </a:lvl1pPr>
              </a:lstStyle>
              <a:p>
                <a:r>
                  <a:rPr dirty="0"/>
                  <a:t>Blank rules </a:t>
                </a:r>
              </a:p>
            </p:txBody>
          </p:sp>
        </p:gr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3"/>
          <p:cNvSpPr txBox="1"/>
          <p:nvPr/>
        </p:nvSpPr>
        <p:spPr>
          <a:xfrm>
            <a:off x="608288" y="4464065"/>
            <a:ext cx="1918969" cy="401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000" b="1">
                <a:solidFill>
                  <a:srgbClr val="FF0000"/>
                </a:solidFill>
              </a:defRPr>
            </a:lvl1pPr>
          </a:lstStyle>
          <a:p>
            <a:r>
              <a:t>Imperative rule</a:t>
            </a:r>
          </a:p>
        </p:txBody>
      </p:sp>
      <p:pic>
        <p:nvPicPr>
          <p:cNvPr id="235" name="Picture 5" descr="Picture 5"/>
          <p:cNvPicPr>
            <a:picLocks noChangeAspect="1"/>
          </p:cNvPicPr>
          <p:nvPr/>
        </p:nvPicPr>
        <p:blipFill>
          <a:blip r:embed="rId2"/>
          <a:stretch>
            <a:fillRect/>
          </a:stretch>
        </p:blipFill>
        <p:spPr>
          <a:xfrm>
            <a:off x="2543892" y="264070"/>
            <a:ext cx="4845194" cy="6224545"/>
          </a:xfrm>
          <a:prstGeom prst="rect">
            <a:avLst/>
          </a:prstGeom>
          <a:ln w="12700">
            <a:miter lim="400000"/>
          </a:ln>
        </p:spPr>
      </p:pic>
      <p:sp>
        <p:nvSpPr>
          <p:cNvPr id="236" name="TextBox 6"/>
          <p:cNvSpPr txBox="1"/>
          <p:nvPr/>
        </p:nvSpPr>
        <p:spPr>
          <a:xfrm>
            <a:off x="6336989" y="1681072"/>
            <a:ext cx="1924049" cy="401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000" b="1">
                <a:solidFill>
                  <a:srgbClr val="FF0000"/>
                </a:solidFill>
              </a:defRPr>
            </a:lvl1pPr>
          </a:lstStyle>
          <a:p>
            <a:r>
              <a:t>Prohibitive rule</a:t>
            </a:r>
          </a:p>
        </p:txBody>
      </p:sp>
      <p:sp>
        <p:nvSpPr>
          <p:cNvPr id="237" name="TextBox 7"/>
          <p:cNvSpPr txBox="1"/>
          <p:nvPr/>
        </p:nvSpPr>
        <p:spPr>
          <a:xfrm>
            <a:off x="551138" y="3066582"/>
            <a:ext cx="1976119" cy="401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000" b="1">
                <a:solidFill>
                  <a:srgbClr val="FF0000"/>
                </a:solidFill>
              </a:defRPr>
            </a:lvl1pPr>
          </a:lstStyle>
          <a:p>
            <a:r>
              <a:rPr dirty="0"/>
              <a:t>Suppletive rule </a:t>
            </a:r>
          </a:p>
        </p:txBody>
      </p:sp>
      <p:sp>
        <p:nvSpPr>
          <p:cNvPr id="238" name="TextBox 8"/>
          <p:cNvSpPr txBox="1"/>
          <p:nvPr/>
        </p:nvSpPr>
        <p:spPr>
          <a:xfrm>
            <a:off x="6820437" y="5834724"/>
            <a:ext cx="1961387" cy="401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defRPr sz="2000" b="1">
                <a:solidFill>
                  <a:srgbClr val="FF0000"/>
                </a:solidFill>
              </a:defRPr>
            </a:lvl1pPr>
          </a:lstStyle>
          <a:p>
            <a:r>
              <a:t>Permissive rule</a:t>
            </a:r>
          </a:p>
        </p:txBody>
      </p:sp>
      <p:sp>
        <p:nvSpPr>
          <p:cNvPr id="2" name="Dreptunghi 1">
            <a:extLst>
              <a:ext uri="{FF2B5EF4-FFF2-40B4-BE49-F238E27FC236}">
                <a16:creationId xmlns:a16="http://schemas.microsoft.com/office/drawing/2014/main" id="{326CED09-5394-4A00-9270-6659278BF18E}"/>
              </a:ext>
            </a:extLst>
          </p:cNvPr>
          <p:cNvSpPr/>
          <p:nvPr/>
        </p:nvSpPr>
        <p:spPr>
          <a:xfrm>
            <a:off x="5995447" y="1545996"/>
            <a:ext cx="3318096" cy="6033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reptunghi 2">
            <a:extLst>
              <a:ext uri="{FF2B5EF4-FFF2-40B4-BE49-F238E27FC236}">
                <a16:creationId xmlns:a16="http://schemas.microsoft.com/office/drawing/2014/main" id="{6D5837C8-5DB5-4565-9D35-A8D07FC33E0F}"/>
              </a:ext>
            </a:extLst>
          </p:cNvPr>
          <p:cNvSpPr/>
          <p:nvPr/>
        </p:nvSpPr>
        <p:spPr>
          <a:xfrm>
            <a:off x="513760" y="3013803"/>
            <a:ext cx="2206746"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reptunghi 3">
            <a:extLst>
              <a:ext uri="{FF2B5EF4-FFF2-40B4-BE49-F238E27FC236}">
                <a16:creationId xmlns:a16="http://schemas.microsoft.com/office/drawing/2014/main" id="{FA0A0B62-C07C-4590-9EF9-41D7B0D42296}"/>
              </a:ext>
            </a:extLst>
          </p:cNvPr>
          <p:cNvSpPr/>
          <p:nvPr/>
        </p:nvSpPr>
        <p:spPr>
          <a:xfrm>
            <a:off x="6820437" y="5948313"/>
            <a:ext cx="2248149" cy="2879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reptunghi 4">
            <a:extLst>
              <a:ext uri="{FF2B5EF4-FFF2-40B4-BE49-F238E27FC236}">
                <a16:creationId xmlns:a16="http://schemas.microsoft.com/office/drawing/2014/main" id="{62A371D2-3538-4994-A248-AE7382D00AF0}"/>
              </a:ext>
            </a:extLst>
          </p:cNvPr>
          <p:cNvSpPr/>
          <p:nvPr/>
        </p:nvSpPr>
        <p:spPr>
          <a:xfrm>
            <a:off x="707010" y="4464065"/>
            <a:ext cx="1820247" cy="641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itle 1"/>
          <p:cNvSpPr txBox="1">
            <a:spLocks noGrp="1"/>
          </p:cNvSpPr>
          <p:nvPr>
            <p:ph type="title"/>
          </p:nvPr>
        </p:nvSpPr>
        <p:spPr>
          <a:prstGeom prst="rect">
            <a:avLst/>
          </a:prstGeom>
        </p:spPr>
        <p:txBody>
          <a:bodyPr/>
          <a:lstStyle/>
          <a:p>
            <a:r>
              <a:t>The application of law</a:t>
            </a:r>
          </a:p>
        </p:txBody>
      </p:sp>
      <p:grpSp>
        <p:nvGrpSpPr>
          <p:cNvPr id="259" name="Content Placeholder 3"/>
          <p:cNvGrpSpPr/>
          <p:nvPr/>
        </p:nvGrpSpPr>
        <p:grpSpPr>
          <a:xfrm>
            <a:off x="655303" y="938521"/>
            <a:ext cx="7790433" cy="3667613"/>
            <a:chOff x="0" y="-1"/>
            <a:chExt cx="7790432" cy="3667612"/>
          </a:xfrm>
        </p:grpSpPr>
        <p:grpSp>
          <p:nvGrpSpPr>
            <p:cNvPr id="243" name="Group"/>
            <p:cNvGrpSpPr/>
            <p:nvPr/>
          </p:nvGrpSpPr>
          <p:grpSpPr>
            <a:xfrm>
              <a:off x="0" y="192833"/>
              <a:ext cx="2554815" cy="876109"/>
              <a:chOff x="0" y="0"/>
              <a:chExt cx="2554814" cy="876108"/>
            </a:xfrm>
          </p:grpSpPr>
          <p:sp>
            <p:nvSpPr>
              <p:cNvPr id="241" name="Rectangle"/>
              <p:cNvSpPr/>
              <p:nvPr/>
            </p:nvSpPr>
            <p:spPr>
              <a:xfrm>
                <a:off x="57746" y="18176"/>
                <a:ext cx="2439323" cy="839763"/>
              </a:xfrm>
              <a:prstGeom prst="rect">
                <a:avLst/>
              </a:prstGeom>
              <a:gradFill flip="none" rotWithShape="1">
                <a:gsLst>
                  <a:gs pos="0">
                    <a:srgbClr val="595A5D"/>
                  </a:gs>
                  <a:gs pos="80000">
                    <a:srgbClr val="74777B"/>
                  </a:gs>
                  <a:gs pos="100000">
                    <a:srgbClr val="75777B"/>
                  </a:gs>
                </a:gsLst>
                <a:lin ang="16200000" scaled="0"/>
              </a:gradFill>
              <a:ln w="9525" cap="flat">
                <a:solidFill>
                  <a:schemeClr val="accent1"/>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algn="ctr" defTabSz="977900">
                  <a:lnSpc>
                    <a:spcPct val="90000"/>
                  </a:lnSpc>
                  <a:spcBef>
                    <a:spcPts val="600"/>
                  </a:spcBef>
                  <a:defRPr sz="2200" b="1">
                    <a:solidFill>
                      <a:srgbClr val="FFFFFF"/>
                    </a:solidFill>
                  </a:defRPr>
                </a:pPr>
                <a:endParaRPr/>
              </a:p>
            </p:txBody>
          </p:sp>
          <p:sp>
            <p:nvSpPr>
              <p:cNvPr id="242" name="the application of law in time"/>
              <p:cNvSpPr txBox="1"/>
              <p:nvPr/>
            </p:nvSpPr>
            <p:spPr>
              <a:xfrm>
                <a:off x="0" y="0"/>
                <a:ext cx="2554815" cy="8761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9407" tIns="89407" rIns="89407" bIns="89407" numCol="1" anchor="ctr">
                <a:noAutofit/>
              </a:bodyPr>
              <a:lstStyle>
                <a:lvl1pPr marL="342900" indent="-342900" algn="ctr" defTabSz="977900">
                  <a:lnSpc>
                    <a:spcPct val="90000"/>
                  </a:lnSpc>
                  <a:spcBef>
                    <a:spcPts val="900"/>
                  </a:spcBef>
                  <a:defRPr sz="2200" b="1">
                    <a:solidFill>
                      <a:srgbClr val="FFFFFF"/>
                    </a:solidFill>
                  </a:defRPr>
                </a:lvl1pPr>
              </a:lstStyle>
              <a:p>
                <a:r>
                  <a:t>the application of law in time</a:t>
                </a:r>
              </a:p>
            </p:txBody>
          </p:sp>
        </p:grpSp>
        <p:grpSp>
          <p:nvGrpSpPr>
            <p:cNvPr id="246" name="Group"/>
            <p:cNvGrpSpPr/>
            <p:nvPr/>
          </p:nvGrpSpPr>
          <p:grpSpPr>
            <a:xfrm>
              <a:off x="158574" y="1025331"/>
              <a:ext cx="2291540" cy="2642280"/>
              <a:chOff x="0" y="0"/>
              <a:chExt cx="2291539" cy="2642278"/>
            </a:xfrm>
          </p:grpSpPr>
          <p:sp>
            <p:nvSpPr>
              <p:cNvPr id="244" name="Rectangle"/>
              <p:cNvSpPr/>
              <p:nvPr/>
            </p:nvSpPr>
            <p:spPr>
              <a:xfrm>
                <a:off x="-1" y="-1"/>
                <a:ext cx="2291539" cy="2642279"/>
              </a:xfrm>
              <a:prstGeom prst="rect">
                <a:avLst/>
              </a:prstGeom>
              <a:solidFill>
                <a:srgbClr val="D6D6D7">
                  <a:alpha val="90000"/>
                </a:srgbClr>
              </a:solidFill>
              <a:ln w="9525" cap="flat">
                <a:solidFill>
                  <a:srgbClr val="D6D6D7">
                    <a:alpha val="90000"/>
                  </a:srgbClr>
                </a:solidFill>
                <a:prstDash val="solid"/>
                <a:round/>
              </a:ln>
              <a:effectLst/>
            </p:spPr>
            <p:txBody>
              <a:bodyPr wrap="square" lIns="45718" tIns="45718" rIns="45718" bIns="45718" numCol="1" anchor="t">
                <a:noAutofit/>
              </a:bodyPr>
              <a:lstStyle/>
              <a:p>
                <a:pPr defTabSz="889000">
                  <a:lnSpc>
                    <a:spcPct val="90000"/>
                  </a:lnSpc>
                  <a:spcBef>
                    <a:spcPts val="200"/>
                  </a:spcBef>
                  <a:defRPr sz="2000"/>
                </a:pPr>
                <a:endParaRPr/>
              </a:p>
            </p:txBody>
          </p:sp>
          <p:sp>
            <p:nvSpPr>
              <p:cNvPr id="245" name="law applies from the moment it enters into force until it no longer applies"/>
              <p:cNvSpPr/>
              <p:nvPr/>
            </p:nvSpPr>
            <p:spPr>
              <a:xfrm>
                <a:off x="-1" y="0"/>
                <a:ext cx="22915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6679" tIns="106679" rIns="106679" bIns="106679" numCol="1" anchor="t">
                <a:spAutoFit/>
              </a:bodyPr>
              <a:lstStyle/>
              <a:p>
                <a:pPr marL="171449" lvl="1" indent="-171449" defTabSz="844550">
                  <a:lnSpc>
                    <a:spcPct val="90000"/>
                  </a:lnSpc>
                  <a:spcBef>
                    <a:spcPts val="200"/>
                  </a:spcBef>
                  <a:buClr>
                    <a:schemeClr val="accent2"/>
                  </a:buClr>
                  <a:buSzPct val="100000"/>
                  <a:buChar char="•"/>
                  <a:defRPr sz="1900"/>
                </a:pPr>
                <a:endParaRPr/>
              </a:p>
              <a:p>
                <a:pPr marL="228600" lvl="1" indent="-228600" defTabSz="889000">
                  <a:lnSpc>
                    <a:spcPct val="90000"/>
                  </a:lnSpc>
                  <a:spcBef>
                    <a:spcPts val="300"/>
                  </a:spcBef>
                  <a:buClr>
                    <a:schemeClr val="accent2"/>
                  </a:buClr>
                  <a:buSzPct val="100000"/>
                  <a:buChar char="•"/>
                  <a:defRPr sz="2000"/>
                </a:pPr>
                <a:r>
                  <a:t>law applies from the moment it enters into force until it no longer applies</a:t>
                </a:r>
              </a:p>
            </p:txBody>
          </p:sp>
        </p:grpSp>
        <p:grpSp>
          <p:nvGrpSpPr>
            <p:cNvPr id="249" name="Group"/>
            <p:cNvGrpSpPr/>
            <p:nvPr/>
          </p:nvGrpSpPr>
          <p:grpSpPr>
            <a:xfrm>
              <a:off x="2640082" y="-2"/>
              <a:ext cx="2553228" cy="1261776"/>
              <a:chOff x="0" y="-1"/>
              <a:chExt cx="2553227" cy="1261774"/>
            </a:xfrm>
          </p:grpSpPr>
          <p:sp>
            <p:nvSpPr>
              <p:cNvPr id="247" name="Rectangle"/>
              <p:cNvSpPr/>
              <p:nvPr/>
            </p:nvSpPr>
            <p:spPr>
              <a:xfrm>
                <a:off x="-1" y="191401"/>
                <a:ext cx="2553229" cy="878977"/>
              </a:xfrm>
              <a:prstGeom prst="rect">
                <a:avLst/>
              </a:prstGeom>
              <a:gradFill flip="none" rotWithShape="1">
                <a:gsLst>
                  <a:gs pos="0">
                    <a:srgbClr val="595A5D"/>
                  </a:gs>
                  <a:gs pos="80000">
                    <a:srgbClr val="74777B"/>
                  </a:gs>
                  <a:gs pos="100000">
                    <a:srgbClr val="75777B"/>
                  </a:gs>
                </a:gsLst>
                <a:lin ang="16200000" scaled="0"/>
              </a:gradFill>
              <a:ln w="9525" cap="flat">
                <a:solidFill>
                  <a:schemeClr val="accent1"/>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algn="ctr" defTabSz="977900">
                  <a:lnSpc>
                    <a:spcPct val="90000"/>
                  </a:lnSpc>
                  <a:spcBef>
                    <a:spcPts val="600"/>
                  </a:spcBef>
                  <a:defRPr sz="2200" b="1">
                    <a:solidFill>
                      <a:srgbClr val="FFFFFF"/>
                    </a:solidFill>
                  </a:defRPr>
                </a:pPr>
                <a:endParaRPr/>
              </a:p>
            </p:txBody>
          </p:sp>
          <p:sp>
            <p:nvSpPr>
              <p:cNvPr id="248" name="the application of law in space"/>
              <p:cNvSpPr txBox="1"/>
              <p:nvPr/>
            </p:nvSpPr>
            <p:spPr>
              <a:xfrm>
                <a:off x="-1" y="-2"/>
                <a:ext cx="2553229" cy="126177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9407" tIns="89407" rIns="89407" bIns="89407" numCol="1" anchor="ctr">
                <a:noAutofit/>
              </a:bodyPr>
              <a:lstStyle>
                <a:lvl1pPr marL="342900" indent="-342900" algn="ctr" defTabSz="977900">
                  <a:lnSpc>
                    <a:spcPct val="90000"/>
                  </a:lnSpc>
                  <a:spcBef>
                    <a:spcPts val="900"/>
                  </a:spcBef>
                  <a:defRPr sz="2200" b="1">
                    <a:solidFill>
                      <a:srgbClr val="FFFFFF"/>
                    </a:solidFill>
                  </a:defRPr>
                </a:lvl1pPr>
              </a:lstStyle>
              <a:p>
                <a:r>
                  <a:t>the application of law in space</a:t>
                </a:r>
              </a:p>
            </p:txBody>
          </p:sp>
        </p:grpSp>
        <p:grpSp>
          <p:nvGrpSpPr>
            <p:cNvPr id="252" name="Group"/>
            <p:cNvGrpSpPr/>
            <p:nvPr/>
          </p:nvGrpSpPr>
          <p:grpSpPr>
            <a:xfrm>
              <a:off x="2770925" y="1025331"/>
              <a:ext cx="2291540" cy="2642280"/>
              <a:chOff x="0" y="0"/>
              <a:chExt cx="2291539" cy="2642278"/>
            </a:xfrm>
          </p:grpSpPr>
          <p:sp>
            <p:nvSpPr>
              <p:cNvPr id="250" name="Rectangle"/>
              <p:cNvSpPr/>
              <p:nvPr/>
            </p:nvSpPr>
            <p:spPr>
              <a:xfrm>
                <a:off x="-1" y="-1"/>
                <a:ext cx="2291539" cy="2642279"/>
              </a:xfrm>
              <a:prstGeom prst="rect">
                <a:avLst/>
              </a:prstGeom>
              <a:solidFill>
                <a:srgbClr val="D6D6D7">
                  <a:alpha val="90000"/>
                </a:srgbClr>
              </a:solidFill>
              <a:ln w="9525" cap="flat">
                <a:solidFill>
                  <a:srgbClr val="D6D6D7">
                    <a:alpha val="90000"/>
                  </a:srgbClr>
                </a:solidFill>
                <a:prstDash val="solid"/>
                <a:round/>
              </a:ln>
              <a:effectLst/>
            </p:spPr>
            <p:txBody>
              <a:bodyPr wrap="square" lIns="45718" tIns="45718" rIns="45718" bIns="45718" numCol="1" anchor="t">
                <a:noAutofit/>
              </a:bodyPr>
              <a:lstStyle/>
              <a:p>
                <a:pPr defTabSz="844550">
                  <a:lnSpc>
                    <a:spcPct val="90000"/>
                  </a:lnSpc>
                  <a:spcBef>
                    <a:spcPts val="200"/>
                  </a:spcBef>
                  <a:defRPr sz="1900"/>
                </a:pPr>
                <a:endParaRPr/>
              </a:p>
            </p:txBody>
          </p:sp>
          <p:sp>
            <p:nvSpPr>
              <p:cNvPr id="251" name="the application of law in space is governed by the principle of territoriality"/>
              <p:cNvSpPr/>
              <p:nvPr/>
            </p:nvSpPr>
            <p:spPr>
              <a:xfrm>
                <a:off x="-1" y="-1"/>
                <a:ext cx="22915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6679" tIns="106679" rIns="106679" bIns="106679" numCol="1" anchor="t">
                <a:spAutoFit/>
              </a:bodyPr>
              <a:lstStyle/>
              <a:p>
                <a:pPr marL="171449" lvl="1" indent="-171449" defTabSz="844550">
                  <a:lnSpc>
                    <a:spcPct val="90000"/>
                  </a:lnSpc>
                  <a:spcBef>
                    <a:spcPts val="200"/>
                  </a:spcBef>
                  <a:buClr>
                    <a:schemeClr val="accent2"/>
                  </a:buClr>
                  <a:buSzPct val="100000"/>
                  <a:buChar char="•"/>
                  <a:defRPr sz="1900"/>
                </a:pPr>
                <a:endParaRPr dirty="0"/>
              </a:p>
              <a:p>
                <a:pPr marL="228600" lvl="1" indent="-228600" defTabSz="889000">
                  <a:lnSpc>
                    <a:spcPct val="90000"/>
                  </a:lnSpc>
                  <a:spcBef>
                    <a:spcPts val="300"/>
                  </a:spcBef>
                  <a:buClr>
                    <a:schemeClr val="accent2"/>
                  </a:buClr>
                  <a:buSzPct val="100000"/>
                  <a:buChar char="•"/>
                  <a:defRPr sz="2000"/>
                </a:pPr>
                <a:r>
                  <a:rPr dirty="0"/>
                  <a:t>the application of law in space is governed by the principle of territoriality</a:t>
                </a:r>
              </a:p>
            </p:txBody>
          </p:sp>
        </p:grpSp>
        <p:grpSp>
          <p:nvGrpSpPr>
            <p:cNvPr id="255" name="Group"/>
            <p:cNvGrpSpPr/>
            <p:nvPr/>
          </p:nvGrpSpPr>
          <p:grpSpPr>
            <a:xfrm>
              <a:off x="5267665" y="7525"/>
              <a:ext cx="2522768" cy="1246722"/>
              <a:chOff x="0" y="-1"/>
              <a:chExt cx="2522767" cy="1246721"/>
            </a:xfrm>
          </p:grpSpPr>
          <p:sp>
            <p:nvSpPr>
              <p:cNvPr id="253" name="Rectangle"/>
              <p:cNvSpPr/>
              <p:nvPr/>
            </p:nvSpPr>
            <p:spPr>
              <a:xfrm>
                <a:off x="-1" y="189118"/>
                <a:ext cx="2522769" cy="868490"/>
              </a:xfrm>
              <a:prstGeom prst="rect">
                <a:avLst/>
              </a:prstGeom>
              <a:gradFill flip="none" rotWithShape="1">
                <a:gsLst>
                  <a:gs pos="0">
                    <a:srgbClr val="595A5D"/>
                  </a:gs>
                  <a:gs pos="80000">
                    <a:srgbClr val="74777B"/>
                  </a:gs>
                  <a:gs pos="100000">
                    <a:srgbClr val="75777B"/>
                  </a:gs>
                </a:gsLst>
                <a:lin ang="16200000" scaled="0"/>
              </a:gradFill>
              <a:ln w="9525" cap="flat">
                <a:solidFill>
                  <a:schemeClr val="accent1"/>
                </a:solidFill>
                <a:prstDash val="solid"/>
                <a:round/>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algn="ctr" defTabSz="977900">
                  <a:lnSpc>
                    <a:spcPct val="90000"/>
                  </a:lnSpc>
                  <a:spcBef>
                    <a:spcPts val="600"/>
                  </a:spcBef>
                  <a:defRPr sz="2200" b="1">
                    <a:solidFill>
                      <a:srgbClr val="FFFFFF"/>
                    </a:solidFill>
                  </a:defRPr>
                </a:pPr>
                <a:endParaRPr/>
              </a:p>
            </p:txBody>
          </p:sp>
          <p:sp>
            <p:nvSpPr>
              <p:cNvPr id="254" name="the application of law to people"/>
              <p:cNvSpPr txBox="1"/>
              <p:nvPr/>
            </p:nvSpPr>
            <p:spPr>
              <a:xfrm>
                <a:off x="-1" y="-2"/>
                <a:ext cx="2522769" cy="124672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9407" tIns="89407" rIns="89407" bIns="89407" numCol="1" anchor="ctr">
                <a:noAutofit/>
              </a:bodyPr>
              <a:lstStyle>
                <a:lvl1pPr marL="342900" indent="-342900" algn="ctr" defTabSz="977900">
                  <a:lnSpc>
                    <a:spcPct val="90000"/>
                  </a:lnSpc>
                  <a:spcBef>
                    <a:spcPts val="900"/>
                  </a:spcBef>
                  <a:defRPr sz="2200" b="1">
                    <a:solidFill>
                      <a:srgbClr val="FFFFFF"/>
                    </a:solidFill>
                  </a:defRPr>
                </a:lvl1pPr>
              </a:lstStyle>
              <a:p>
                <a:r>
                  <a:t>the application of law to people</a:t>
                </a:r>
              </a:p>
            </p:txBody>
          </p:sp>
        </p:grpSp>
        <p:grpSp>
          <p:nvGrpSpPr>
            <p:cNvPr id="258" name="Group"/>
            <p:cNvGrpSpPr/>
            <p:nvPr/>
          </p:nvGrpSpPr>
          <p:grpSpPr>
            <a:xfrm>
              <a:off x="5383279" y="1025333"/>
              <a:ext cx="2291539" cy="2642279"/>
              <a:chOff x="0" y="0"/>
              <a:chExt cx="2291538" cy="2642278"/>
            </a:xfrm>
          </p:grpSpPr>
          <p:sp>
            <p:nvSpPr>
              <p:cNvPr id="256" name="Rectangle"/>
              <p:cNvSpPr/>
              <p:nvPr/>
            </p:nvSpPr>
            <p:spPr>
              <a:xfrm>
                <a:off x="0" y="0"/>
                <a:ext cx="2291539" cy="2642279"/>
              </a:xfrm>
              <a:prstGeom prst="rect">
                <a:avLst/>
              </a:prstGeom>
              <a:solidFill>
                <a:srgbClr val="D6D6D7">
                  <a:alpha val="90000"/>
                </a:srgbClr>
              </a:solidFill>
              <a:ln w="9525" cap="flat">
                <a:solidFill>
                  <a:srgbClr val="D6D6D7">
                    <a:alpha val="90000"/>
                  </a:srgbClr>
                </a:solidFill>
                <a:prstDash val="solid"/>
                <a:round/>
              </a:ln>
              <a:effectLst/>
            </p:spPr>
            <p:txBody>
              <a:bodyPr wrap="square" lIns="45718" tIns="45718" rIns="45718" bIns="45718" numCol="1" anchor="t">
                <a:noAutofit/>
              </a:bodyPr>
              <a:lstStyle/>
              <a:p>
                <a:pPr defTabSz="889000">
                  <a:lnSpc>
                    <a:spcPct val="90000"/>
                  </a:lnSpc>
                  <a:spcBef>
                    <a:spcPts val="200"/>
                  </a:spcBef>
                  <a:defRPr sz="2000"/>
                </a:pPr>
                <a:endParaRPr/>
              </a:p>
            </p:txBody>
          </p:sp>
          <p:sp>
            <p:nvSpPr>
              <p:cNvPr id="257" name="the beneficiaries of legal rules are natural or legal persons…"/>
              <p:cNvSpPr/>
              <p:nvPr/>
            </p:nvSpPr>
            <p:spPr>
              <a:xfrm>
                <a:off x="0" y="0"/>
                <a:ext cx="22915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6679" tIns="106679" rIns="106679" bIns="106679" numCol="1" anchor="t">
                <a:spAutoFit/>
              </a:bodyPr>
              <a:lstStyle/>
              <a:p>
                <a:pPr marL="228600" lvl="1" indent="-228600" defTabSz="889000">
                  <a:lnSpc>
                    <a:spcPct val="90000"/>
                  </a:lnSpc>
                  <a:spcBef>
                    <a:spcPts val="200"/>
                  </a:spcBef>
                  <a:buClr>
                    <a:schemeClr val="accent2"/>
                  </a:buClr>
                  <a:buSzPct val="100000"/>
                  <a:buChar char="•"/>
                  <a:defRPr sz="2000"/>
                </a:pPr>
                <a:endParaRPr/>
              </a:p>
              <a:p>
                <a:pPr marL="228600" lvl="1" indent="-228600" defTabSz="889000">
                  <a:lnSpc>
                    <a:spcPct val="90000"/>
                  </a:lnSpc>
                  <a:spcBef>
                    <a:spcPts val="300"/>
                  </a:spcBef>
                  <a:buClr>
                    <a:schemeClr val="accent2"/>
                  </a:buClr>
                  <a:buSzPct val="100000"/>
                  <a:buChar char="•"/>
                  <a:defRPr sz="2000"/>
                </a:pPr>
                <a:r>
                  <a:t>the beneficiaries of legal rules are natural or legal persons</a:t>
                </a:r>
              </a:p>
              <a:p>
                <a:pPr marL="228600" lvl="1" indent="-228600" defTabSz="889000">
                  <a:lnSpc>
                    <a:spcPct val="90000"/>
                  </a:lnSpc>
                  <a:spcBef>
                    <a:spcPts val="300"/>
                  </a:spcBef>
                  <a:buClr>
                    <a:schemeClr val="accent2"/>
                  </a:buClr>
                  <a:buSzPct val="100000"/>
                  <a:buChar char="•"/>
                  <a:defRPr sz="2000"/>
                </a:pPr>
                <a:r>
                  <a:t>people are equal in front of law</a:t>
                </a:r>
              </a:p>
            </p:txBody>
          </p:sp>
        </p:grpSp>
      </p:gr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 name="Content Placeholder 5" descr="Content Placeholder 5"/>
          <p:cNvPicPr>
            <a:picLocks noChangeAspect="1"/>
          </p:cNvPicPr>
          <p:nvPr/>
        </p:nvPicPr>
        <p:blipFill>
          <a:blip r:embed="rId2"/>
          <a:stretch>
            <a:fillRect/>
          </a:stretch>
        </p:blipFill>
        <p:spPr>
          <a:xfrm>
            <a:off x="5719124" y="3225800"/>
            <a:ext cx="2193145" cy="1454150"/>
          </a:xfrm>
          <a:prstGeom prst="rect">
            <a:avLst/>
          </a:prstGeom>
          <a:ln w="12700">
            <a:miter lim="400000"/>
          </a:ln>
        </p:spPr>
      </p:pic>
      <p:pic>
        <p:nvPicPr>
          <p:cNvPr id="262" name="Picture 6" descr="Picture 6"/>
          <p:cNvPicPr>
            <a:picLocks noChangeAspect="1"/>
          </p:cNvPicPr>
          <p:nvPr/>
        </p:nvPicPr>
        <p:blipFill>
          <a:blip r:embed="rId3"/>
          <a:stretch>
            <a:fillRect/>
          </a:stretch>
        </p:blipFill>
        <p:spPr>
          <a:xfrm>
            <a:off x="7092098" y="365758"/>
            <a:ext cx="1251803" cy="2009142"/>
          </a:xfrm>
          <a:prstGeom prst="rect">
            <a:avLst/>
          </a:prstGeom>
          <a:ln w="12700">
            <a:miter lim="400000"/>
          </a:ln>
        </p:spPr>
      </p:pic>
      <p:sp>
        <p:nvSpPr>
          <p:cNvPr id="263" name="TextBox 7"/>
          <p:cNvSpPr txBox="1"/>
          <p:nvPr/>
        </p:nvSpPr>
        <p:spPr>
          <a:xfrm>
            <a:off x="632459" y="736600"/>
            <a:ext cx="6517641" cy="1774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1. </a:t>
            </a:r>
            <a:r>
              <a:rPr b="1"/>
              <a:t>Principle of immediate entering into force of the law:</a:t>
            </a:r>
          </a:p>
          <a:p>
            <a:pPr marL="285750" indent="-285750">
              <a:buSzPct val="100000"/>
              <a:buFont typeface="Arial"/>
              <a:buChar char="•"/>
            </a:pPr>
            <a:r>
              <a:t>3 days from publication or other indicated date (Art. 78 Romanian Constitution)</a:t>
            </a:r>
          </a:p>
          <a:p>
            <a:pPr marL="285750" indent="-285750">
              <a:buSzPct val="100000"/>
              <a:buFont typeface="Arial"/>
              <a:buChar char="•"/>
            </a:pPr>
            <a:r>
              <a:t>the provisions of the new law are applicable to all acts and facts performed after its entering into force (Art. 6 alin. 5 new Civil code )</a:t>
            </a:r>
          </a:p>
        </p:txBody>
      </p:sp>
      <p:sp>
        <p:nvSpPr>
          <p:cNvPr id="264" name="Rectangle 11"/>
          <p:cNvSpPr txBox="1"/>
          <p:nvPr/>
        </p:nvSpPr>
        <p:spPr>
          <a:xfrm>
            <a:off x="721359" y="2780054"/>
            <a:ext cx="4572003" cy="2345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2</a:t>
            </a:r>
            <a:r>
              <a:rPr b="1"/>
              <a:t>. Principle of non retroactivity of the law:</a:t>
            </a:r>
          </a:p>
          <a:p>
            <a:pPr marL="285750" indent="-285750">
              <a:buSzPct val="100000"/>
              <a:buFont typeface="Arial"/>
              <a:buChar char="•"/>
            </a:pPr>
            <a:r>
              <a:t>The law applies as it is valid. It has’n retroactivity power (Art. 6 alin.1 new Civil code)</a:t>
            </a:r>
          </a:p>
          <a:p>
            <a:pPr marL="285750" indent="-285750">
              <a:buSzPct val="100000"/>
              <a:buFont typeface="Arial"/>
              <a:buChar char="•"/>
            </a:pPr>
            <a:r>
              <a:t>The law applies only for the future, except ……(art 15 alin. 2 Romanian Constitution)</a:t>
            </a:r>
          </a:p>
        </p:txBody>
      </p:sp>
      <p:sp>
        <p:nvSpPr>
          <p:cNvPr id="265" name="Title 1"/>
          <p:cNvSpPr txBox="1">
            <a:spLocks noGrp="1"/>
          </p:cNvSpPr>
          <p:nvPr>
            <p:ph type="title"/>
          </p:nvPr>
        </p:nvSpPr>
        <p:spPr>
          <a:xfrm>
            <a:off x="822958" y="187960"/>
            <a:ext cx="7520942" cy="548641"/>
          </a:xfrm>
          <a:prstGeom prst="rect">
            <a:avLst/>
          </a:prstGeom>
        </p:spPr>
        <p:txBody>
          <a:bodyPr>
            <a:normAutofit fontScale="90000"/>
          </a:bodyPr>
          <a:lstStyle/>
          <a:p>
            <a:r>
              <a:t>The application of law in TIME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63"/>
                                        </p:tgtEl>
                                        <p:attrNameLst>
                                          <p:attrName>style.visibility</p:attrName>
                                        </p:attrNameLst>
                                      </p:cBhvr>
                                      <p:to>
                                        <p:strVal val="visible"/>
                                      </p:to>
                                    </p:set>
                                    <p:animEffect transition="in" filter="dissolve">
                                      <p:cBhvr>
                                        <p:cTn id="7" dur="5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2" nodeType="clickEffect">
                                  <p:stCondLst>
                                    <p:cond delay="0"/>
                                  </p:stCondLst>
                                  <p:iterate>
                                    <p:tmAbs val="0"/>
                                  </p:iterate>
                                  <p:childTnLst>
                                    <p:set>
                                      <p:cBhvr>
                                        <p:cTn id="11" fill="hold"/>
                                        <p:tgtEl>
                                          <p:spTgt spid="264"/>
                                        </p:tgtEl>
                                        <p:attrNameLst>
                                          <p:attrName>style.visibility</p:attrName>
                                        </p:attrNameLst>
                                      </p:cBhvr>
                                      <p:to>
                                        <p:strVal val="visible"/>
                                      </p:to>
                                    </p:set>
                                    <p:animEffect transition="in" filter="dissolve">
                                      <p:cBhvr>
                                        <p:cTn id="12" dur="500"/>
                                        <p:tgtEl>
                                          <p:spTgt spid="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4"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prstGeom prst="rect">
            <a:avLst/>
          </a:prstGeom>
        </p:spPr>
        <p:txBody>
          <a:bodyPr/>
          <a:lstStyle>
            <a:lvl1pPr algn="ctr"/>
          </a:lstStyle>
          <a:p>
            <a:r>
              <a:rPr lang="ro-RO" dirty="0"/>
              <a:t>2</a:t>
            </a:r>
            <a:endParaRPr dirty="0"/>
          </a:p>
        </p:txBody>
      </p:sp>
      <p:sp>
        <p:nvSpPr>
          <p:cNvPr id="126" name="Content Placeholder 2"/>
          <p:cNvSpPr txBox="1">
            <a:spLocks noGrp="1"/>
          </p:cNvSpPr>
          <p:nvPr>
            <p:ph type="body" idx="1"/>
          </p:nvPr>
        </p:nvSpPr>
        <p:spPr>
          <a:prstGeom prst="rect">
            <a:avLst/>
          </a:prstGeom>
        </p:spPr>
        <p:txBody>
          <a:bodyPr>
            <a:normAutofit/>
          </a:bodyPr>
          <a:lstStyle/>
          <a:p>
            <a:pPr marL="0" inden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ro-RO" sz="4400" dirty="0">
                <a:ln>
                  <a:noFill/>
                </a:ln>
                <a:solidFill>
                  <a:srgbClr val="000000"/>
                </a:solidFill>
                <a:effectLst/>
                <a:latin typeface="Times New Roman" panose="02020603050405020304" pitchFamily="18" charset="0"/>
                <a:ea typeface="Helvetica Neue"/>
                <a:cs typeface="Helvetica Neue"/>
              </a:rPr>
              <a:t>The </a:t>
            </a:r>
            <a:r>
              <a:rPr lang="ro-RO" sz="4400" dirty="0" err="1">
                <a:ln>
                  <a:noFill/>
                </a:ln>
                <a:solidFill>
                  <a:srgbClr val="000000"/>
                </a:solidFill>
                <a:effectLst/>
                <a:latin typeface="Times New Roman" panose="02020603050405020304" pitchFamily="18" charset="0"/>
                <a:ea typeface="Helvetica Neue"/>
                <a:cs typeface="Helvetica Neue"/>
              </a:rPr>
              <a:t>application</a:t>
            </a:r>
            <a:r>
              <a:rPr lang="ro-RO" sz="4400" dirty="0">
                <a:ln>
                  <a:noFill/>
                </a:ln>
                <a:solidFill>
                  <a:srgbClr val="000000"/>
                </a:solidFill>
                <a:effectLst/>
                <a:latin typeface="Times New Roman" panose="02020603050405020304" pitchFamily="18" charset="0"/>
                <a:ea typeface="Helvetica Neue"/>
                <a:cs typeface="Helvetica Neue"/>
              </a:rPr>
              <a:t> of </a:t>
            </a:r>
            <a:r>
              <a:rPr lang="ro-RO" sz="4400" dirty="0" err="1">
                <a:ln>
                  <a:noFill/>
                </a:ln>
                <a:solidFill>
                  <a:srgbClr val="000000"/>
                </a:solidFill>
                <a:effectLst/>
                <a:latin typeface="Times New Roman" panose="02020603050405020304" pitchFamily="18" charset="0"/>
                <a:ea typeface="Helvetica Neue"/>
                <a:cs typeface="Helvetica Neue"/>
              </a:rPr>
              <a:t>law</a:t>
            </a:r>
            <a:r>
              <a:rPr lang="ro-RO" sz="4400" dirty="0">
                <a:ln>
                  <a:noFill/>
                </a:ln>
                <a:solidFill>
                  <a:srgbClr val="000000"/>
                </a:solidFill>
                <a:effectLst/>
                <a:latin typeface="Times New Roman" panose="02020603050405020304" pitchFamily="18" charset="0"/>
                <a:ea typeface="Helvetica Neue"/>
                <a:cs typeface="Helvetica Neue"/>
              </a:rPr>
              <a:t> in </a:t>
            </a:r>
            <a:r>
              <a:rPr lang="ro-RO" sz="4400" dirty="0" err="1">
                <a:ln>
                  <a:noFill/>
                </a:ln>
                <a:solidFill>
                  <a:srgbClr val="000000"/>
                </a:solidFill>
                <a:effectLst/>
                <a:latin typeface="Times New Roman" panose="02020603050405020304" pitchFamily="18" charset="0"/>
                <a:ea typeface="Helvetica Neue"/>
                <a:cs typeface="Helvetica Neue"/>
              </a:rPr>
              <a:t>time</a:t>
            </a:r>
            <a:r>
              <a:rPr lang="ro-RO" sz="4400" dirty="0">
                <a:ln>
                  <a:noFill/>
                </a:ln>
                <a:solidFill>
                  <a:srgbClr val="000000"/>
                </a:solidFill>
                <a:effectLst/>
                <a:latin typeface="Times New Roman" panose="02020603050405020304" pitchFamily="18" charset="0"/>
                <a:ea typeface="Helvetica Neue"/>
                <a:cs typeface="Helvetica Neue"/>
              </a:rPr>
              <a:t>, </a:t>
            </a:r>
            <a:r>
              <a:rPr lang="ro-RO" sz="4400" dirty="0" err="1">
                <a:ln>
                  <a:noFill/>
                </a:ln>
                <a:solidFill>
                  <a:srgbClr val="000000"/>
                </a:solidFill>
                <a:effectLst/>
                <a:latin typeface="Times New Roman" panose="02020603050405020304" pitchFamily="18" charset="0"/>
                <a:ea typeface="Helvetica Neue"/>
                <a:cs typeface="Helvetica Neue"/>
              </a:rPr>
              <a:t>space</a:t>
            </a:r>
            <a:r>
              <a:rPr lang="ro-RO" sz="4400" dirty="0">
                <a:ln>
                  <a:noFill/>
                </a:ln>
                <a:solidFill>
                  <a:srgbClr val="000000"/>
                </a:solidFill>
                <a:effectLst/>
                <a:latin typeface="Times New Roman" panose="02020603050405020304" pitchFamily="18" charset="0"/>
                <a:ea typeface="Helvetica Neue"/>
                <a:cs typeface="Helvetica Neue"/>
              </a:rPr>
              <a:t> </a:t>
            </a:r>
            <a:r>
              <a:rPr lang="ro-RO" sz="4400" dirty="0" err="1">
                <a:ln>
                  <a:noFill/>
                </a:ln>
                <a:solidFill>
                  <a:srgbClr val="000000"/>
                </a:solidFill>
                <a:effectLst/>
                <a:latin typeface="Times New Roman" panose="02020603050405020304" pitchFamily="18" charset="0"/>
                <a:ea typeface="Helvetica Neue"/>
                <a:cs typeface="Helvetica Neue"/>
              </a:rPr>
              <a:t>and</a:t>
            </a:r>
            <a:r>
              <a:rPr lang="ro-RO" sz="4400" dirty="0">
                <a:ln>
                  <a:noFill/>
                </a:ln>
                <a:solidFill>
                  <a:srgbClr val="000000"/>
                </a:solidFill>
                <a:effectLst/>
                <a:latin typeface="Times New Roman" panose="02020603050405020304" pitchFamily="18" charset="0"/>
                <a:ea typeface="Helvetica Neue"/>
                <a:cs typeface="Helvetica Neue"/>
              </a:rPr>
              <a:t>  </a:t>
            </a:r>
            <a:r>
              <a:rPr lang="ro-RO" sz="4400" dirty="0" err="1">
                <a:ln>
                  <a:noFill/>
                </a:ln>
                <a:solidFill>
                  <a:srgbClr val="000000"/>
                </a:solidFill>
                <a:effectLst/>
                <a:latin typeface="Times New Roman" panose="02020603050405020304" pitchFamily="18" charset="0"/>
                <a:ea typeface="Helvetica Neue"/>
                <a:cs typeface="Helvetica Neue"/>
              </a:rPr>
              <a:t>and</a:t>
            </a:r>
            <a:r>
              <a:rPr lang="ro-RO" sz="4400" dirty="0">
                <a:ln>
                  <a:noFill/>
                </a:ln>
                <a:solidFill>
                  <a:srgbClr val="000000"/>
                </a:solidFill>
                <a:effectLst/>
                <a:latin typeface="Times New Roman" panose="02020603050405020304" pitchFamily="18" charset="0"/>
                <a:ea typeface="Helvetica Neue"/>
                <a:cs typeface="Helvetica Neue"/>
              </a:rPr>
              <a:t> </a:t>
            </a:r>
            <a:r>
              <a:rPr lang="ro-RO" sz="4400" dirty="0" err="1">
                <a:ln>
                  <a:noFill/>
                </a:ln>
                <a:solidFill>
                  <a:srgbClr val="000000"/>
                </a:solidFill>
                <a:effectLst/>
                <a:latin typeface="Times New Roman" panose="02020603050405020304" pitchFamily="18" charset="0"/>
                <a:ea typeface="Helvetica Neue"/>
                <a:cs typeface="Helvetica Neue"/>
              </a:rPr>
              <a:t>regarding</a:t>
            </a:r>
            <a:r>
              <a:rPr lang="ro-RO" sz="4400" dirty="0">
                <a:ln>
                  <a:noFill/>
                </a:ln>
                <a:solidFill>
                  <a:srgbClr val="000000"/>
                </a:solidFill>
                <a:effectLst/>
                <a:latin typeface="Times New Roman" panose="02020603050405020304" pitchFamily="18" charset="0"/>
                <a:ea typeface="Helvetica Neue"/>
                <a:cs typeface="Helvetica Neue"/>
              </a:rPr>
              <a:t> </a:t>
            </a:r>
            <a:r>
              <a:rPr lang="ro-RO" sz="4400" dirty="0" err="1">
                <a:ln>
                  <a:noFill/>
                </a:ln>
                <a:solidFill>
                  <a:srgbClr val="000000"/>
                </a:solidFill>
                <a:effectLst/>
                <a:latin typeface="Times New Roman" panose="02020603050405020304" pitchFamily="18" charset="0"/>
                <a:ea typeface="Helvetica Neue"/>
                <a:cs typeface="Helvetica Neue"/>
              </a:rPr>
              <a:t>persons</a:t>
            </a:r>
            <a:r>
              <a:rPr lang="ro-RO" sz="4400" dirty="0">
                <a:ln>
                  <a:noFill/>
                </a:ln>
                <a:solidFill>
                  <a:srgbClr val="000000"/>
                </a:solidFill>
                <a:effectLst/>
                <a:latin typeface="Times New Roman" panose="02020603050405020304" pitchFamily="18" charset="0"/>
                <a:ea typeface="Helvetica Neue"/>
                <a:cs typeface="Helvetica Neue"/>
              </a:rPr>
              <a:t>, </a:t>
            </a:r>
            <a:r>
              <a:rPr lang="ro-RO" sz="4400" dirty="0" err="1">
                <a:ln>
                  <a:noFill/>
                </a:ln>
                <a:solidFill>
                  <a:srgbClr val="000000"/>
                </a:solidFill>
                <a:effectLst/>
                <a:latin typeface="Times New Roman" panose="02020603050405020304" pitchFamily="18" charset="0"/>
                <a:ea typeface="Helvetica Neue"/>
                <a:cs typeface="Helvetica Neue"/>
              </a:rPr>
              <a:t>types</a:t>
            </a:r>
            <a:r>
              <a:rPr lang="ro-RO" sz="4400" dirty="0">
                <a:ln>
                  <a:noFill/>
                </a:ln>
                <a:solidFill>
                  <a:srgbClr val="000000"/>
                </a:solidFill>
                <a:effectLst/>
                <a:latin typeface="Times New Roman" panose="02020603050405020304" pitchFamily="18" charset="0"/>
                <a:ea typeface="Helvetica Neue"/>
                <a:cs typeface="Helvetica Neue"/>
              </a:rPr>
              <a:t> of  </a:t>
            </a:r>
            <a:r>
              <a:rPr lang="ro-RO" sz="4400" dirty="0" err="1">
                <a:ln>
                  <a:noFill/>
                </a:ln>
                <a:solidFill>
                  <a:srgbClr val="000000"/>
                </a:solidFill>
                <a:effectLst/>
                <a:latin typeface="Times New Roman" panose="02020603050405020304" pitchFamily="18" charset="0"/>
                <a:ea typeface="Helvetica Neue"/>
                <a:cs typeface="Helvetica Neue"/>
              </a:rPr>
              <a:t>interpretation</a:t>
            </a:r>
            <a:r>
              <a:rPr lang="ro-RO" sz="4400" dirty="0">
                <a:ln>
                  <a:noFill/>
                </a:ln>
                <a:solidFill>
                  <a:srgbClr val="000000"/>
                </a:solidFill>
                <a:effectLst/>
                <a:latin typeface="Times New Roman" panose="02020603050405020304" pitchFamily="18" charset="0"/>
                <a:ea typeface="Helvetica Neue"/>
                <a:cs typeface="Helvetica Neue"/>
              </a:rPr>
              <a:t> of </a:t>
            </a:r>
            <a:r>
              <a:rPr lang="ro-RO" sz="4400" dirty="0" err="1">
                <a:ln>
                  <a:noFill/>
                </a:ln>
                <a:solidFill>
                  <a:srgbClr val="000000"/>
                </a:solidFill>
                <a:effectLst/>
                <a:latin typeface="Times New Roman" panose="02020603050405020304" pitchFamily="18" charset="0"/>
                <a:ea typeface="Helvetica Neue"/>
                <a:cs typeface="Helvetica Neue"/>
              </a:rPr>
              <a:t>rules</a:t>
            </a:r>
            <a:r>
              <a:rPr lang="ro-RO" sz="4400" dirty="0">
                <a:ln>
                  <a:noFill/>
                </a:ln>
                <a:solidFill>
                  <a:srgbClr val="000000"/>
                </a:solidFill>
                <a:effectLst/>
                <a:latin typeface="Times New Roman" panose="02020603050405020304" pitchFamily="18" charset="0"/>
                <a:ea typeface="Helvetica Neue"/>
                <a:cs typeface="Helvetica Neue"/>
              </a:rPr>
              <a:t>.</a:t>
            </a:r>
            <a:endParaRPr lang="ro-RO" sz="4400" dirty="0">
              <a:ln>
                <a:noFill/>
              </a:ln>
              <a:solidFill>
                <a:srgbClr val="000000"/>
              </a:solidFill>
              <a:effectLst/>
              <a:latin typeface="Helvetica Neue"/>
              <a:ea typeface="Helvetica Neue"/>
              <a:cs typeface="Helvetica Neue"/>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itle 1"/>
          <p:cNvSpPr txBox="1">
            <a:spLocks noGrp="1"/>
          </p:cNvSpPr>
          <p:nvPr>
            <p:ph type="title"/>
          </p:nvPr>
        </p:nvSpPr>
        <p:spPr>
          <a:xfrm>
            <a:off x="1277400" y="151916"/>
            <a:ext cx="6589200" cy="1280890"/>
          </a:xfrm>
          <a:prstGeom prst="rect">
            <a:avLst/>
          </a:prstGeom>
        </p:spPr>
        <p:txBody>
          <a:bodyPr/>
          <a:lstStyle/>
          <a:p>
            <a:pPr algn="ctr"/>
            <a:r>
              <a:rPr dirty="0"/>
              <a:t>The application of law in space</a:t>
            </a:r>
          </a:p>
        </p:txBody>
      </p:sp>
      <p:pic>
        <p:nvPicPr>
          <p:cNvPr id="270" name="Picture 5" descr="Picture 5"/>
          <p:cNvPicPr>
            <a:picLocks noChangeAspect="1"/>
          </p:cNvPicPr>
          <p:nvPr/>
        </p:nvPicPr>
        <p:blipFill>
          <a:blip r:embed="rId2"/>
          <a:stretch>
            <a:fillRect/>
          </a:stretch>
        </p:blipFill>
        <p:spPr>
          <a:xfrm>
            <a:off x="2838654" y="3272203"/>
            <a:ext cx="4316290" cy="3083068"/>
          </a:xfrm>
          <a:prstGeom prst="rect">
            <a:avLst/>
          </a:prstGeom>
          <a:ln w="12700">
            <a:miter lim="400000"/>
          </a:ln>
        </p:spPr>
      </p:pic>
      <p:sp>
        <p:nvSpPr>
          <p:cNvPr id="272" name="TextBox 7"/>
          <p:cNvSpPr txBox="1"/>
          <p:nvPr/>
        </p:nvSpPr>
        <p:spPr>
          <a:xfrm>
            <a:off x="508000" y="1130300"/>
            <a:ext cx="2679700" cy="176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rPr dirty="0"/>
              <a:t>The law is applicable only on the Romanian soil, except the cases when it is provided otherwise. (art. 7 new Civil code)</a:t>
            </a:r>
          </a:p>
        </p:txBody>
      </p:sp>
      <p:sp>
        <p:nvSpPr>
          <p:cNvPr id="273" name="TextBox 8"/>
          <p:cNvSpPr txBox="1"/>
          <p:nvPr/>
        </p:nvSpPr>
        <p:spPr>
          <a:xfrm>
            <a:off x="5676900" y="1130300"/>
            <a:ext cx="3276600" cy="176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r>
              <a:t>In case of legal relations having foreign elements, the applicable law will be determined by international legal rules. (art. 8 new civil code)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2" nodeType="clickEffect">
                                  <p:stCondLst>
                                    <p:cond delay="0"/>
                                  </p:stCondLst>
                                  <p:iterate>
                                    <p:tmAbs val="0"/>
                                  </p:iterate>
                                  <p:childTnLst>
                                    <p:set>
                                      <p:cBhvr>
                                        <p:cTn id="10" fill="hold"/>
                                        <p:tgtEl>
                                          <p:spTgt spid="270"/>
                                        </p:tgtEl>
                                        <p:attrNameLst>
                                          <p:attrName>style.visibility</p:attrName>
                                        </p:attrNameLst>
                                      </p:cBhvr>
                                      <p:to>
                                        <p:strVal val="visible"/>
                                      </p:to>
                                    </p:set>
                                    <p:animEffect transition="in" filter="box(in)">
                                      <p:cBhvr>
                                        <p:cTn id="11" dur="2000"/>
                                        <p:tgtEl>
                                          <p:spTgt spid="27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3" nodeType="clickEffect">
                                  <p:stCondLst>
                                    <p:cond delay="0"/>
                                  </p:stCondLst>
                                  <p:iterate>
                                    <p:tmAbs val="0"/>
                                  </p:iterate>
                                  <p:childTnLst>
                                    <p:set>
                                      <p:cBhvr>
                                        <p:cTn id="15" fill="hold"/>
                                        <p:tgtEl>
                                          <p:spTgt spid="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2" animBg="1" advAuto="0"/>
      <p:bldP spid="272" grpId="1" animBg="1" advAuto="0"/>
      <p:bldP spid="273" grpId="3"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itle 1"/>
          <p:cNvSpPr txBox="1">
            <a:spLocks noGrp="1"/>
          </p:cNvSpPr>
          <p:nvPr>
            <p:ph type="title"/>
          </p:nvPr>
        </p:nvSpPr>
        <p:spPr>
          <a:xfrm>
            <a:off x="1622985" y="167486"/>
            <a:ext cx="6589200" cy="1280890"/>
          </a:xfrm>
          <a:prstGeom prst="rect">
            <a:avLst/>
          </a:prstGeom>
        </p:spPr>
        <p:txBody>
          <a:bodyPr/>
          <a:lstStyle/>
          <a:p>
            <a:r>
              <a:rPr dirty="0"/>
              <a:t>The application of law to people</a:t>
            </a:r>
          </a:p>
        </p:txBody>
      </p:sp>
      <p:pic>
        <p:nvPicPr>
          <p:cNvPr id="276" name="Content Placeholder 3" descr="Content Placeholder 3"/>
          <p:cNvPicPr>
            <a:picLocks noChangeAspect="1"/>
          </p:cNvPicPr>
          <p:nvPr/>
        </p:nvPicPr>
        <p:blipFill>
          <a:blip r:embed="rId2"/>
          <a:srcRect l="10783" r="10783"/>
          <a:stretch>
            <a:fillRect/>
          </a:stretch>
        </p:blipFill>
        <p:spPr>
          <a:xfrm>
            <a:off x="931815" y="4368917"/>
            <a:ext cx="2773680" cy="1320230"/>
          </a:xfrm>
          <a:prstGeom prst="rect">
            <a:avLst/>
          </a:prstGeom>
          <a:ln w="12700">
            <a:miter lim="400000"/>
          </a:ln>
        </p:spPr>
      </p:pic>
      <p:pic>
        <p:nvPicPr>
          <p:cNvPr id="277" name="Picture 4" descr="Picture 4"/>
          <p:cNvPicPr>
            <a:picLocks noChangeAspect="1"/>
          </p:cNvPicPr>
          <p:nvPr/>
        </p:nvPicPr>
        <p:blipFill>
          <a:blip r:embed="rId3"/>
          <a:stretch>
            <a:fillRect/>
          </a:stretch>
        </p:blipFill>
        <p:spPr>
          <a:xfrm>
            <a:off x="5294721" y="4317205"/>
            <a:ext cx="3030585" cy="1250443"/>
          </a:xfrm>
          <a:prstGeom prst="rect">
            <a:avLst/>
          </a:prstGeom>
          <a:ln w="12700">
            <a:miter lim="400000"/>
          </a:ln>
        </p:spPr>
      </p:pic>
      <p:sp>
        <p:nvSpPr>
          <p:cNvPr id="278" name="TextBox 2"/>
          <p:cNvSpPr txBox="1"/>
          <p:nvPr/>
        </p:nvSpPr>
        <p:spPr>
          <a:xfrm>
            <a:off x="604689" y="1310190"/>
            <a:ext cx="8075601" cy="14573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defRPr sz="1600"/>
            </a:pPr>
            <a:r>
              <a:rPr dirty="0"/>
              <a:t>On the territory of a state the applies to: </a:t>
            </a:r>
          </a:p>
          <a:p>
            <a:pPr>
              <a:defRPr sz="1600"/>
            </a:pPr>
            <a:r>
              <a:rPr dirty="0"/>
              <a:t>Nationals (citizens)</a:t>
            </a:r>
          </a:p>
          <a:p>
            <a:pPr>
              <a:defRPr sz="1600"/>
            </a:pPr>
            <a:r>
              <a:rPr dirty="0"/>
              <a:t>Foreigners</a:t>
            </a:r>
          </a:p>
          <a:p>
            <a:pPr>
              <a:defRPr sz="1600"/>
            </a:pPr>
            <a:r>
              <a:rPr dirty="0"/>
              <a:t>Stateless people</a:t>
            </a:r>
          </a:p>
          <a:p>
            <a:pPr>
              <a:defRPr sz="1600"/>
            </a:pPr>
            <a:r>
              <a:rPr dirty="0"/>
              <a:t>With one exception: diplomats, who are enjoying a special legal system on the territory of a foreign state. </a:t>
            </a:r>
          </a:p>
        </p:txBody>
      </p:sp>
      <p:sp>
        <p:nvSpPr>
          <p:cNvPr id="279" name="TextBox 5"/>
          <p:cNvSpPr txBox="1"/>
          <p:nvPr/>
        </p:nvSpPr>
        <p:spPr>
          <a:xfrm>
            <a:off x="2735256" y="3298406"/>
            <a:ext cx="3435984" cy="364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r>
              <a:rPr dirty="0"/>
              <a:t>The national law is applicable to:</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1" nodeType="clickEffect">
                                  <p:stCondLst>
                                    <p:cond delay="0"/>
                                  </p:stCondLst>
                                  <p:iterate>
                                    <p:tmAbs val="0"/>
                                  </p:iterate>
                                  <p:childTnLst>
                                    <p:set>
                                      <p:cBhvr>
                                        <p:cTn id="6" fill="hold"/>
                                        <p:tgtEl>
                                          <p:spTgt spid="278"/>
                                        </p:tgtEl>
                                        <p:attrNameLst>
                                          <p:attrName>style.visibility</p:attrName>
                                        </p:attrNameLst>
                                      </p:cBhvr>
                                      <p:to>
                                        <p:strVal val="visible"/>
                                      </p:to>
                                    </p:set>
                                    <p:animEffect transition="in" filter="dissolve">
                                      <p:cBhvr>
                                        <p:cTn id="7" dur="2000"/>
                                        <p:tgtEl>
                                          <p:spTgt spid="2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2" nodeType="clickEffect">
                                  <p:stCondLst>
                                    <p:cond delay="0"/>
                                  </p:stCondLst>
                                  <p:iterate>
                                    <p:tmAbs val="0"/>
                                  </p:iterate>
                                  <p:childTnLst>
                                    <p:set>
                                      <p:cBhvr>
                                        <p:cTn id="11" fill="hold"/>
                                        <p:tgtEl>
                                          <p:spTgt spid="279"/>
                                        </p:tgtEl>
                                        <p:attrNameLst>
                                          <p:attrName>style.visibility</p:attrName>
                                        </p:attrNameLst>
                                      </p:cBhvr>
                                      <p:to>
                                        <p:strVal val="visible"/>
                                      </p:to>
                                    </p:set>
                                    <p:animEffect transition="in" filter="wipe(down)">
                                      <p:cBhvr>
                                        <p:cTn id="12" dur="500"/>
                                        <p:tgtEl>
                                          <p:spTgt spid="27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3" nodeType="clickEffect">
                                  <p:stCondLst>
                                    <p:cond delay="0"/>
                                  </p:stCondLst>
                                  <p:iterate>
                                    <p:tmAbs val="0"/>
                                  </p:iterate>
                                  <p:childTnLst>
                                    <p:set>
                                      <p:cBhvr>
                                        <p:cTn id="16" fill="hold"/>
                                        <p:tgtEl>
                                          <p:spTgt spid="2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4" nodeType="clickEffect">
                                  <p:stCondLst>
                                    <p:cond delay="0"/>
                                  </p:stCondLst>
                                  <p:iterate>
                                    <p:tmAbs val="0"/>
                                  </p:iterate>
                                  <p:childTnLst>
                                    <p:set>
                                      <p:cBhvr>
                                        <p:cTn id="20" fill="hold"/>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3" animBg="1" advAuto="0"/>
      <p:bldP spid="277" grpId="4" animBg="1" advAuto="0"/>
      <p:bldP spid="278" grpId="1" animBg="1" advAuto="0"/>
      <p:bldP spid="279" grpId="2"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itle 1"/>
          <p:cNvSpPr txBox="1">
            <a:spLocks noGrp="1"/>
          </p:cNvSpPr>
          <p:nvPr>
            <p:ph type="title"/>
          </p:nvPr>
        </p:nvSpPr>
        <p:spPr>
          <a:xfrm>
            <a:off x="811529" y="213358"/>
            <a:ext cx="7520941" cy="548642"/>
          </a:xfrm>
          <a:prstGeom prst="rect">
            <a:avLst/>
          </a:prstGeom>
        </p:spPr>
        <p:txBody>
          <a:bodyPr>
            <a:normAutofit fontScale="90000"/>
          </a:bodyPr>
          <a:lstStyle>
            <a:lvl1pPr algn="ctr"/>
          </a:lstStyle>
          <a:p>
            <a:r>
              <a:t>THE INTERPRETATION OF LEGAL RULES</a:t>
            </a:r>
          </a:p>
        </p:txBody>
      </p:sp>
      <p:grpSp>
        <p:nvGrpSpPr>
          <p:cNvPr id="300" name="Content Placeholder 3"/>
          <p:cNvGrpSpPr/>
          <p:nvPr/>
        </p:nvGrpSpPr>
        <p:grpSpPr>
          <a:xfrm>
            <a:off x="822325" y="815212"/>
            <a:ext cx="8425332" cy="4929934"/>
            <a:chOff x="0" y="-1"/>
            <a:chExt cx="8425330" cy="4929932"/>
          </a:xfrm>
        </p:grpSpPr>
        <p:grpSp>
          <p:nvGrpSpPr>
            <p:cNvPr id="284" name="Group"/>
            <p:cNvGrpSpPr/>
            <p:nvPr/>
          </p:nvGrpSpPr>
          <p:grpSpPr>
            <a:xfrm>
              <a:off x="0" y="362301"/>
              <a:ext cx="8425332" cy="1032084"/>
              <a:chOff x="0" y="0"/>
              <a:chExt cx="8425330" cy="1032083"/>
            </a:xfrm>
          </p:grpSpPr>
          <p:sp>
            <p:nvSpPr>
              <p:cNvPr id="282" name="Rectangle"/>
              <p:cNvSpPr/>
              <p:nvPr/>
            </p:nvSpPr>
            <p:spPr>
              <a:xfrm>
                <a:off x="0" y="0"/>
                <a:ext cx="8425331" cy="1032084"/>
              </a:xfrm>
              <a:prstGeom prst="rect">
                <a:avLst/>
              </a:prstGeom>
              <a:solidFill>
                <a:srgbClr val="FFFFFF">
                  <a:alpha val="90000"/>
                </a:srgbClr>
              </a:solidFill>
              <a:ln w="25400" cap="flat">
                <a:solidFill>
                  <a:schemeClr val="accent2"/>
                </a:solidFill>
                <a:prstDash val="solid"/>
                <a:round/>
              </a:ln>
              <a:effectLst/>
            </p:spPr>
            <p:txBody>
              <a:bodyPr wrap="square" lIns="45718" tIns="45718" rIns="45718" bIns="45718" numCol="1" anchor="t">
                <a:noAutofit/>
              </a:bodyPr>
              <a:lstStyle/>
              <a:p>
                <a:pPr defTabSz="711200">
                  <a:lnSpc>
                    <a:spcPct val="90000"/>
                  </a:lnSpc>
                  <a:spcBef>
                    <a:spcPts val="200"/>
                  </a:spcBef>
                  <a:defRPr sz="1600"/>
                </a:pPr>
                <a:endParaRPr/>
              </a:p>
            </p:txBody>
          </p:sp>
          <p:sp>
            <p:nvSpPr>
              <p:cNvPr id="283" name="official interpretation…"/>
              <p:cNvSpPr txBox="1"/>
              <p:nvPr/>
            </p:nvSpPr>
            <p:spPr>
              <a:xfrm>
                <a:off x="0" y="0"/>
                <a:ext cx="8425331" cy="7061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3792" tIns="113792" rIns="113792" bIns="113792" numCol="1" anchor="t">
                <a:spAutoFit/>
              </a:bodyPr>
              <a:lstStyle/>
              <a:p>
                <a:pPr marL="171450" lvl="1" indent="-171450" defTabSz="711200">
                  <a:lnSpc>
                    <a:spcPct val="90000"/>
                  </a:lnSpc>
                  <a:spcBef>
                    <a:spcPts val="200"/>
                  </a:spcBef>
                  <a:buClr>
                    <a:schemeClr val="accent2"/>
                  </a:buClr>
                  <a:buSzPct val="100000"/>
                  <a:buChar char="•"/>
                  <a:defRPr sz="1600" b="1"/>
                </a:pPr>
                <a:r>
                  <a:rPr dirty="0"/>
                  <a:t>official interpretation</a:t>
                </a:r>
                <a:r>
                  <a:rPr b="0" dirty="0"/>
                  <a:t> </a:t>
                </a:r>
              </a:p>
              <a:p>
                <a:pPr marL="171450" lvl="1" indent="-171450" defTabSz="711200">
                  <a:lnSpc>
                    <a:spcPct val="90000"/>
                  </a:lnSpc>
                  <a:spcBef>
                    <a:spcPts val="200"/>
                  </a:spcBef>
                  <a:buClr>
                    <a:schemeClr val="accent2"/>
                  </a:buClr>
                  <a:buSzPct val="100000"/>
                  <a:buChar char="•"/>
                  <a:defRPr sz="1600" b="1"/>
                </a:pPr>
                <a:r>
                  <a:rPr dirty="0"/>
                  <a:t>non-official interpretation</a:t>
                </a:r>
              </a:p>
            </p:txBody>
          </p:sp>
        </p:grpSp>
        <p:grpSp>
          <p:nvGrpSpPr>
            <p:cNvPr id="287" name="Group"/>
            <p:cNvGrpSpPr/>
            <p:nvPr/>
          </p:nvGrpSpPr>
          <p:grpSpPr>
            <a:xfrm>
              <a:off x="421265" y="-2"/>
              <a:ext cx="5897732" cy="496008"/>
              <a:chOff x="0" y="0"/>
              <a:chExt cx="5897731" cy="496006"/>
            </a:xfrm>
          </p:grpSpPr>
          <p:sp>
            <p:nvSpPr>
              <p:cNvPr id="285" name="Rounded Rectangle"/>
              <p:cNvSpPr/>
              <p:nvPr/>
            </p:nvSpPr>
            <p:spPr>
              <a:xfrm>
                <a:off x="-1" y="-1"/>
                <a:ext cx="5897733" cy="496008"/>
              </a:xfrm>
              <a:prstGeom prst="roundRect">
                <a:avLst>
                  <a:gd name="adj" fmla="val 16667"/>
                </a:avLst>
              </a:prstGeom>
              <a:solidFill>
                <a:schemeClr val="accent2"/>
              </a:solidFill>
              <a:ln w="25400" cap="flat">
                <a:solidFill>
                  <a:srgbClr val="FFFFFF"/>
                </a:solidFill>
                <a:prstDash val="solid"/>
                <a:round/>
              </a:ln>
              <a:effectLst/>
            </p:spPr>
            <p:txBody>
              <a:bodyPr wrap="square" lIns="45718" tIns="45718" rIns="45718" bIns="45718" numCol="1" anchor="ctr">
                <a:noAutofit/>
              </a:bodyPr>
              <a:lstStyle/>
              <a:p>
                <a:pPr marL="342900" indent="-342900" defTabSz="800100">
                  <a:lnSpc>
                    <a:spcPct val="90000"/>
                  </a:lnSpc>
                  <a:spcBef>
                    <a:spcPts val="600"/>
                  </a:spcBef>
                  <a:defRPr>
                    <a:solidFill>
                      <a:srgbClr val="FFFFFF"/>
                    </a:solidFill>
                  </a:defRPr>
                </a:pPr>
                <a:endParaRPr/>
              </a:p>
            </p:txBody>
          </p:sp>
          <p:sp>
            <p:nvSpPr>
              <p:cNvPr id="286" name="According to its juridical force the interpretation"/>
              <p:cNvSpPr txBox="1"/>
              <p:nvPr/>
            </p:nvSpPr>
            <p:spPr>
              <a:xfrm>
                <a:off x="24213" y="111502"/>
                <a:ext cx="5849306" cy="2730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342900" indent="-342900" defTabSz="800100">
                  <a:lnSpc>
                    <a:spcPct val="90000"/>
                  </a:lnSpc>
                  <a:spcBef>
                    <a:spcPts val="700"/>
                  </a:spcBef>
                  <a:defRPr>
                    <a:solidFill>
                      <a:srgbClr val="FFFFFF"/>
                    </a:solidFill>
                  </a:defRPr>
                </a:lvl1pPr>
              </a:lstStyle>
              <a:p>
                <a:r>
                  <a:t>According to its juridical force the interpretation </a:t>
                </a:r>
              </a:p>
            </p:txBody>
          </p:sp>
        </p:grpSp>
        <p:grpSp>
          <p:nvGrpSpPr>
            <p:cNvPr id="290" name="Group"/>
            <p:cNvGrpSpPr/>
            <p:nvPr/>
          </p:nvGrpSpPr>
          <p:grpSpPr>
            <a:xfrm>
              <a:off x="0" y="1733118"/>
              <a:ext cx="8425332" cy="1323186"/>
              <a:chOff x="0" y="0"/>
              <a:chExt cx="8425330" cy="1323185"/>
            </a:xfrm>
          </p:grpSpPr>
          <p:sp>
            <p:nvSpPr>
              <p:cNvPr id="288" name="Rectangle"/>
              <p:cNvSpPr/>
              <p:nvPr/>
            </p:nvSpPr>
            <p:spPr>
              <a:xfrm>
                <a:off x="0" y="-1"/>
                <a:ext cx="8425331" cy="1323186"/>
              </a:xfrm>
              <a:prstGeom prst="rect">
                <a:avLst/>
              </a:prstGeom>
              <a:solidFill>
                <a:srgbClr val="FFFFFF">
                  <a:alpha val="90000"/>
                </a:srgbClr>
              </a:solidFill>
              <a:ln w="25400" cap="flat">
                <a:solidFill>
                  <a:srgbClr val="34F308"/>
                </a:solidFill>
                <a:prstDash val="solid"/>
                <a:round/>
              </a:ln>
              <a:effectLst/>
            </p:spPr>
            <p:txBody>
              <a:bodyPr wrap="square" lIns="45718" tIns="45718" rIns="45718" bIns="45718" numCol="1" anchor="t">
                <a:noAutofit/>
              </a:bodyPr>
              <a:lstStyle/>
              <a:p>
                <a:pPr defTabSz="711200">
                  <a:lnSpc>
                    <a:spcPct val="90000"/>
                  </a:lnSpc>
                  <a:spcBef>
                    <a:spcPts val="200"/>
                  </a:spcBef>
                  <a:defRPr sz="1600"/>
                </a:pPr>
                <a:endParaRPr/>
              </a:p>
            </p:txBody>
          </p:sp>
          <p:sp>
            <p:nvSpPr>
              <p:cNvPr id="289" name="literal interpretation…"/>
              <p:cNvSpPr txBox="1"/>
              <p:nvPr/>
            </p:nvSpPr>
            <p:spPr>
              <a:xfrm>
                <a:off x="0" y="-1"/>
                <a:ext cx="8425331" cy="9493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3792" tIns="113792" rIns="113792" bIns="113792" numCol="1" anchor="t">
                <a:spAutoFit/>
              </a:bodyPr>
              <a:lstStyle/>
              <a:p>
                <a:pPr marL="171450" lvl="1" indent="-171450" defTabSz="711200">
                  <a:lnSpc>
                    <a:spcPct val="90000"/>
                  </a:lnSpc>
                  <a:spcBef>
                    <a:spcPts val="200"/>
                  </a:spcBef>
                  <a:buClr>
                    <a:schemeClr val="accent2"/>
                  </a:buClr>
                  <a:buSzPct val="100000"/>
                  <a:buChar char="•"/>
                  <a:defRPr sz="1600" b="1"/>
                </a:pPr>
                <a:r>
                  <a:rPr dirty="0"/>
                  <a:t>literal interpretation</a:t>
                </a:r>
              </a:p>
              <a:p>
                <a:pPr marL="171450" lvl="1" indent="-171450" defTabSz="711200">
                  <a:lnSpc>
                    <a:spcPct val="90000"/>
                  </a:lnSpc>
                  <a:spcBef>
                    <a:spcPts val="200"/>
                  </a:spcBef>
                  <a:buClr>
                    <a:schemeClr val="accent2"/>
                  </a:buClr>
                  <a:buSzPct val="100000"/>
                  <a:buChar char="•"/>
                  <a:defRPr sz="1600" b="1"/>
                </a:pPr>
                <a:r>
                  <a:rPr dirty="0"/>
                  <a:t>extensive interpretation</a:t>
                </a:r>
              </a:p>
              <a:p>
                <a:pPr marL="171450" lvl="1" indent="-171450" defTabSz="711200">
                  <a:lnSpc>
                    <a:spcPct val="90000"/>
                  </a:lnSpc>
                  <a:spcBef>
                    <a:spcPts val="200"/>
                  </a:spcBef>
                  <a:buClr>
                    <a:schemeClr val="accent2"/>
                  </a:buClr>
                  <a:buSzPct val="100000"/>
                  <a:buChar char="•"/>
                  <a:defRPr sz="1600" b="1"/>
                </a:pPr>
                <a:r>
                  <a:rPr dirty="0"/>
                  <a:t>restrictive interpretation</a:t>
                </a:r>
              </a:p>
            </p:txBody>
          </p:sp>
        </p:grpSp>
        <p:grpSp>
          <p:nvGrpSpPr>
            <p:cNvPr id="293" name="Group"/>
            <p:cNvGrpSpPr/>
            <p:nvPr/>
          </p:nvGrpSpPr>
          <p:grpSpPr>
            <a:xfrm>
              <a:off x="421265" y="1332715"/>
              <a:ext cx="5897732" cy="496009"/>
              <a:chOff x="0" y="0"/>
              <a:chExt cx="5897731" cy="496007"/>
            </a:xfrm>
          </p:grpSpPr>
          <p:sp>
            <p:nvSpPr>
              <p:cNvPr id="291" name="Rounded Rectangle"/>
              <p:cNvSpPr/>
              <p:nvPr/>
            </p:nvSpPr>
            <p:spPr>
              <a:xfrm>
                <a:off x="0" y="0"/>
                <a:ext cx="5897732" cy="496008"/>
              </a:xfrm>
              <a:prstGeom prst="roundRect">
                <a:avLst>
                  <a:gd name="adj" fmla="val 16667"/>
                </a:avLst>
              </a:prstGeom>
              <a:solidFill>
                <a:srgbClr val="34F308"/>
              </a:solidFill>
              <a:ln w="25400" cap="flat">
                <a:solidFill>
                  <a:srgbClr val="FFFFFF"/>
                </a:solidFill>
                <a:prstDash val="solid"/>
                <a:round/>
              </a:ln>
              <a:effectLst/>
            </p:spPr>
            <p:txBody>
              <a:bodyPr wrap="square" lIns="45718" tIns="45718" rIns="45718" bIns="45718" numCol="1" anchor="ctr">
                <a:noAutofit/>
              </a:bodyPr>
              <a:lstStyle/>
              <a:p>
                <a:pPr marL="342900" indent="-342900" defTabSz="800100">
                  <a:lnSpc>
                    <a:spcPct val="90000"/>
                  </a:lnSpc>
                  <a:spcBef>
                    <a:spcPts val="600"/>
                  </a:spcBef>
                  <a:defRPr b="1">
                    <a:solidFill>
                      <a:srgbClr val="FFFFFF"/>
                    </a:solidFill>
                  </a:defRPr>
                </a:pPr>
                <a:endParaRPr/>
              </a:p>
            </p:txBody>
          </p:sp>
          <p:sp>
            <p:nvSpPr>
              <p:cNvPr id="292" name="According to the result obtained by interpretation"/>
              <p:cNvSpPr txBox="1"/>
              <p:nvPr/>
            </p:nvSpPr>
            <p:spPr>
              <a:xfrm>
                <a:off x="24213" y="105269"/>
                <a:ext cx="5849306" cy="2854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342900" indent="-342900" defTabSz="800100">
                  <a:lnSpc>
                    <a:spcPct val="90000"/>
                  </a:lnSpc>
                  <a:spcBef>
                    <a:spcPts val="700"/>
                  </a:spcBef>
                  <a:defRPr b="1">
                    <a:solidFill>
                      <a:srgbClr val="FFFFFF"/>
                    </a:solidFill>
                  </a:defRPr>
                </a:lvl1pPr>
              </a:lstStyle>
              <a:p>
                <a:r>
                  <a:rPr dirty="0"/>
                  <a:t>According to the result obtained by interpretation</a:t>
                </a:r>
              </a:p>
            </p:txBody>
          </p:sp>
        </p:grpSp>
        <p:grpSp>
          <p:nvGrpSpPr>
            <p:cNvPr id="296" name="Group"/>
            <p:cNvGrpSpPr/>
            <p:nvPr/>
          </p:nvGrpSpPr>
          <p:grpSpPr>
            <a:xfrm>
              <a:off x="0" y="3395037"/>
              <a:ext cx="8425332" cy="1534895"/>
              <a:chOff x="0" y="0"/>
              <a:chExt cx="8425330" cy="1534894"/>
            </a:xfrm>
          </p:grpSpPr>
          <p:sp>
            <p:nvSpPr>
              <p:cNvPr id="294" name="Rectangle"/>
              <p:cNvSpPr/>
              <p:nvPr/>
            </p:nvSpPr>
            <p:spPr>
              <a:xfrm>
                <a:off x="0" y="0"/>
                <a:ext cx="8425331" cy="1534895"/>
              </a:xfrm>
              <a:prstGeom prst="rect">
                <a:avLst/>
              </a:prstGeom>
              <a:solidFill>
                <a:srgbClr val="FFFFFF">
                  <a:alpha val="90000"/>
                </a:srgbClr>
              </a:solidFill>
              <a:ln w="25400" cap="flat">
                <a:solidFill>
                  <a:schemeClr val="accent3"/>
                </a:solidFill>
                <a:prstDash val="solid"/>
                <a:round/>
              </a:ln>
              <a:effectLst/>
            </p:spPr>
            <p:txBody>
              <a:bodyPr wrap="square" lIns="45718" tIns="45718" rIns="45718" bIns="45718" numCol="1" anchor="t">
                <a:noAutofit/>
              </a:bodyPr>
              <a:lstStyle/>
              <a:p>
                <a:pPr defTabSz="666750">
                  <a:lnSpc>
                    <a:spcPct val="90000"/>
                  </a:lnSpc>
                  <a:spcBef>
                    <a:spcPts val="200"/>
                  </a:spcBef>
                  <a:defRPr sz="1500" b="1"/>
                </a:pPr>
                <a:endParaRPr/>
              </a:p>
            </p:txBody>
          </p:sp>
          <p:sp>
            <p:nvSpPr>
              <p:cNvPr id="295" name="grammatical interpretation…"/>
              <p:cNvSpPr txBox="1"/>
              <p:nvPr/>
            </p:nvSpPr>
            <p:spPr>
              <a:xfrm>
                <a:off x="0" y="0"/>
                <a:ext cx="8425331" cy="11315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6679" tIns="106679" rIns="106679" bIns="106679" numCol="1" anchor="t">
                <a:spAutoFit/>
              </a:bodyPr>
              <a:lstStyle/>
              <a:p>
                <a:pPr marL="114300" lvl="1" indent="-114300" defTabSz="666750">
                  <a:lnSpc>
                    <a:spcPct val="90000"/>
                  </a:lnSpc>
                  <a:spcBef>
                    <a:spcPts val="200"/>
                  </a:spcBef>
                  <a:buClr>
                    <a:schemeClr val="accent2"/>
                  </a:buClr>
                  <a:buSzPct val="100000"/>
                  <a:buChar char="•"/>
                  <a:defRPr sz="1500" b="1"/>
                </a:pPr>
                <a:r>
                  <a:rPr dirty="0"/>
                  <a:t>grammatical interpretation</a:t>
                </a:r>
              </a:p>
              <a:p>
                <a:pPr marL="114300" lvl="1" indent="-114300" defTabSz="666750">
                  <a:lnSpc>
                    <a:spcPct val="90000"/>
                  </a:lnSpc>
                  <a:spcBef>
                    <a:spcPts val="200"/>
                  </a:spcBef>
                  <a:buClr>
                    <a:schemeClr val="accent2"/>
                  </a:buClr>
                  <a:buSzPct val="100000"/>
                  <a:buChar char="•"/>
                  <a:defRPr sz="1500" b="1"/>
                </a:pPr>
                <a:r>
                  <a:rPr dirty="0"/>
                  <a:t>systematical interpretation</a:t>
                </a:r>
              </a:p>
              <a:p>
                <a:pPr marL="114300" lvl="1" indent="-114300" defTabSz="666750">
                  <a:lnSpc>
                    <a:spcPct val="90000"/>
                  </a:lnSpc>
                  <a:spcBef>
                    <a:spcPts val="200"/>
                  </a:spcBef>
                  <a:buClr>
                    <a:schemeClr val="accent2"/>
                  </a:buClr>
                  <a:buSzPct val="100000"/>
                  <a:buChar char="•"/>
                  <a:defRPr sz="1500" b="1"/>
                </a:pPr>
                <a:r>
                  <a:rPr dirty="0"/>
                  <a:t>historical interpretation</a:t>
                </a:r>
              </a:p>
              <a:p>
                <a:pPr marL="114300" lvl="1" indent="-114300" defTabSz="666750">
                  <a:lnSpc>
                    <a:spcPct val="90000"/>
                  </a:lnSpc>
                  <a:spcBef>
                    <a:spcPts val="200"/>
                  </a:spcBef>
                  <a:buClr>
                    <a:schemeClr val="accent2"/>
                  </a:buClr>
                  <a:buSzPct val="100000"/>
                  <a:buChar char="•"/>
                  <a:defRPr sz="1500" b="1"/>
                </a:pPr>
                <a:r>
                  <a:rPr dirty="0"/>
                  <a:t>logical interpretation</a:t>
                </a:r>
              </a:p>
            </p:txBody>
          </p:sp>
        </p:grpSp>
        <p:grpSp>
          <p:nvGrpSpPr>
            <p:cNvPr id="299" name="Group"/>
            <p:cNvGrpSpPr/>
            <p:nvPr/>
          </p:nvGrpSpPr>
          <p:grpSpPr>
            <a:xfrm>
              <a:off x="421265" y="2969235"/>
              <a:ext cx="5897732" cy="496007"/>
              <a:chOff x="0" y="0"/>
              <a:chExt cx="5897731" cy="496006"/>
            </a:xfrm>
          </p:grpSpPr>
          <p:sp>
            <p:nvSpPr>
              <p:cNvPr id="297" name="Rounded Rectangle"/>
              <p:cNvSpPr/>
              <p:nvPr/>
            </p:nvSpPr>
            <p:spPr>
              <a:xfrm>
                <a:off x="-1" y="-1"/>
                <a:ext cx="5897733" cy="496008"/>
              </a:xfrm>
              <a:prstGeom prst="roundRect">
                <a:avLst>
                  <a:gd name="adj" fmla="val 16667"/>
                </a:avLst>
              </a:prstGeom>
              <a:solidFill>
                <a:schemeClr val="accent3"/>
              </a:solidFill>
              <a:ln w="25400" cap="flat">
                <a:solidFill>
                  <a:srgbClr val="FFFFFF"/>
                </a:solidFill>
                <a:prstDash val="solid"/>
                <a:round/>
              </a:ln>
              <a:effectLst/>
            </p:spPr>
            <p:txBody>
              <a:bodyPr wrap="square" lIns="45718" tIns="45718" rIns="45718" bIns="45718" numCol="1" anchor="ctr">
                <a:noAutofit/>
              </a:bodyPr>
              <a:lstStyle/>
              <a:p>
                <a:pPr marL="342900" indent="-342900" defTabSz="800100">
                  <a:lnSpc>
                    <a:spcPct val="90000"/>
                  </a:lnSpc>
                  <a:spcBef>
                    <a:spcPts val="600"/>
                  </a:spcBef>
                  <a:defRPr b="1">
                    <a:solidFill>
                      <a:srgbClr val="FFFFFF"/>
                    </a:solidFill>
                  </a:defRPr>
                </a:pPr>
                <a:endParaRPr/>
              </a:p>
            </p:txBody>
          </p:sp>
          <p:sp>
            <p:nvSpPr>
              <p:cNvPr id="298" name="According to the methods used"/>
              <p:cNvSpPr txBox="1"/>
              <p:nvPr/>
            </p:nvSpPr>
            <p:spPr>
              <a:xfrm>
                <a:off x="24213" y="105267"/>
                <a:ext cx="5849306" cy="28547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342900" indent="-342900" defTabSz="800100">
                  <a:lnSpc>
                    <a:spcPct val="90000"/>
                  </a:lnSpc>
                  <a:spcBef>
                    <a:spcPts val="700"/>
                  </a:spcBef>
                  <a:defRPr b="1">
                    <a:solidFill>
                      <a:srgbClr val="FFFFFF"/>
                    </a:solidFill>
                  </a:defRPr>
                </a:lvl1pPr>
              </a:lstStyle>
              <a:p>
                <a:r>
                  <a:t> According to the methods used</a:t>
                </a:r>
              </a:p>
            </p:txBody>
          </p:sp>
        </p:gr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Title 1"/>
          <p:cNvSpPr txBox="1">
            <a:spLocks noGrp="1"/>
          </p:cNvSpPr>
          <p:nvPr>
            <p:ph type="title"/>
          </p:nvPr>
        </p:nvSpPr>
        <p:spPr>
          <a:xfrm>
            <a:off x="822958" y="251685"/>
            <a:ext cx="7520942" cy="548642"/>
          </a:xfrm>
          <a:prstGeom prst="rect">
            <a:avLst/>
          </a:prstGeom>
        </p:spPr>
        <p:txBody>
          <a:bodyPr/>
          <a:lstStyle>
            <a:lvl1pPr defTabSz="877822">
              <a:defRPr sz="2600"/>
            </a:lvl1pPr>
          </a:lstStyle>
          <a:p>
            <a:r>
              <a:t>Official &amp; Nonofficial interpretation</a:t>
            </a:r>
          </a:p>
        </p:txBody>
      </p:sp>
      <p:sp>
        <p:nvSpPr>
          <p:cNvPr id="303" name="Content Placeholder 2"/>
          <p:cNvSpPr txBox="1">
            <a:spLocks noGrp="1"/>
          </p:cNvSpPr>
          <p:nvPr>
            <p:ph type="body" idx="1"/>
          </p:nvPr>
        </p:nvSpPr>
        <p:spPr>
          <a:xfrm>
            <a:off x="91439" y="969643"/>
            <a:ext cx="8878390" cy="4101737"/>
          </a:xfrm>
          <a:prstGeom prst="rect">
            <a:avLst/>
          </a:prstGeom>
        </p:spPr>
        <p:txBody>
          <a:bodyPr/>
          <a:lstStyle/>
          <a:p>
            <a:pPr marL="339470" indent="-339470" algn="just" defTabSz="905255">
              <a:lnSpc>
                <a:spcPct val="90000"/>
              </a:lnSpc>
              <a:spcBef>
                <a:spcPts val="700"/>
              </a:spcBef>
              <a:defRPr sz="1500"/>
            </a:pPr>
            <a:r>
              <a:rPr dirty="0"/>
              <a:t>1. The official interpretation is given by the state institution which has this ability under law. </a:t>
            </a:r>
          </a:p>
          <a:p>
            <a:pPr marL="339470" indent="-339470" algn="just" defTabSz="905255">
              <a:lnSpc>
                <a:spcPct val="90000"/>
              </a:lnSpc>
              <a:spcBef>
                <a:spcPts val="700"/>
              </a:spcBef>
              <a:defRPr sz="1500"/>
            </a:pPr>
            <a:r>
              <a:rPr dirty="0"/>
              <a:t>Actually, the Parliament, the government and the courts of law have this competence. </a:t>
            </a:r>
          </a:p>
          <a:p>
            <a:pPr marL="339470" indent="-339470" algn="just" defTabSz="905255">
              <a:lnSpc>
                <a:spcPct val="90000"/>
              </a:lnSpc>
              <a:spcBef>
                <a:spcPts val="700"/>
              </a:spcBef>
              <a:defRPr sz="1500"/>
            </a:pPr>
            <a:endParaRPr dirty="0"/>
          </a:p>
          <a:p>
            <a:pPr marL="339470" indent="-339470" algn="just" defTabSz="905255">
              <a:lnSpc>
                <a:spcPct val="90000"/>
              </a:lnSpc>
              <a:spcBef>
                <a:spcPts val="700"/>
              </a:spcBef>
              <a:buSzPct val="100000"/>
              <a:buAutoNum type="alphaUcParenR"/>
              <a:defRPr sz="1500"/>
            </a:pPr>
            <a:r>
              <a:rPr dirty="0"/>
              <a:t>legal or authentic interpretation </a:t>
            </a:r>
          </a:p>
          <a:p>
            <a:pPr marL="339470" indent="-339470" algn="just" defTabSz="905255">
              <a:lnSpc>
                <a:spcPct val="90000"/>
              </a:lnSpc>
              <a:spcBef>
                <a:spcPts val="700"/>
              </a:spcBef>
              <a:buSzPct val="100000"/>
              <a:buAutoNum type="alphaUcParenR"/>
              <a:defRPr sz="1500"/>
            </a:pPr>
            <a:endParaRPr dirty="0"/>
          </a:p>
          <a:p>
            <a:pPr marL="339470" indent="-339470" algn="just" defTabSz="905255">
              <a:lnSpc>
                <a:spcPct val="90000"/>
              </a:lnSpc>
              <a:spcBef>
                <a:spcPts val="700"/>
              </a:spcBef>
              <a:buSzPct val="100000"/>
              <a:buAutoNum type="alphaUcParenR" startAt="3"/>
              <a:defRPr sz="1500"/>
            </a:pPr>
            <a:endParaRPr dirty="0"/>
          </a:p>
          <a:p>
            <a:pPr marL="339470" indent="-339470" algn="just" defTabSz="905255">
              <a:lnSpc>
                <a:spcPct val="90000"/>
              </a:lnSpc>
              <a:spcBef>
                <a:spcPts val="700"/>
              </a:spcBef>
              <a:buSzPct val="100000"/>
              <a:buAutoNum type="alphaUcParenR" startAt="4"/>
              <a:defRPr sz="1500"/>
            </a:pPr>
            <a:endParaRPr dirty="0"/>
          </a:p>
          <a:p>
            <a:pPr marL="339470" indent="-339470" algn="just" defTabSz="905255">
              <a:lnSpc>
                <a:spcPct val="90000"/>
              </a:lnSpc>
              <a:spcBef>
                <a:spcPts val="700"/>
              </a:spcBef>
              <a:buSzPct val="100000"/>
              <a:buAutoNum type="alphaUcParenR" startAt="2"/>
              <a:defRPr sz="1500"/>
            </a:pPr>
            <a:r>
              <a:rPr dirty="0"/>
              <a:t>B) judicial interpretation </a:t>
            </a:r>
          </a:p>
          <a:p>
            <a:pPr marL="339470" indent="-339470" algn="just" defTabSz="905255">
              <a:lnSpc>
                <a:spcPct val="90000"/>
              </a:lnSpc>
              <a:spcBef>
                <a:spcPts val="700"/>
              </a:spcBef>
              <a:buSzPct val="100000"/>
              <a:buAutoNum type="alphaUcParenR" startAt="2"/>
              <a:defRPr sz="1500"/>
            </a:pPr>
            <a:endParaRPr dirty="0"/>
          </a:p>
          <a:p>
            <a:pPr marL="339470" indent="-339470" algn="just" defTabSz="905255">
              <a:lnSpc>
                <a:spcPct val="90000"/>
              </a:lnSpc>
              <a:spcBef>
                <a:spcPts val="700"/>
              </a:spcBef>
              <a:buSzPct val="100000"/>
              <a:buAutoNum type="alphaUcParenR" startAt="4"/>
              <a:defRPr sz="1500"/>
            </a:pPr>
            <a:endParaRPr lang="en-US" dirty="0"/>
          </a:p>
          <a:p>
            <a:pPr marL="339470" indent="-339470" algn="just" defTabSz="905255">
              <a:lnSpc>
                <a:spcPct val="90000"/>
              </a:lnSpc>
              <a:spcBef>
                <a:spcPts val="700"/>
              </a:spcBef>
              <a:buSzPct val="100000"/>
              <a:buAutoNum type="alphaUcParenR" startAt="4"/>
              <a:defRPr sz="1500"/>
            </a:pPr>
            <a:endParaRPr dirty="0"/>
          </a:p>
          <a:p>
            <a:pPr marL="0" indent="0" algn="just" defTabSz="905255">
              <a:lnSpc>
                <a:spcPct val="90000"/>
              </a:lnSpc>
              <a:spcBef>
                <a:spcPts val="700"/>
              </a:spcBef>
              <a:defRPr sz="1500"/>
            </a:pPr>
            <a:r>
              <a:rPr dirty="0"/>
              <a:t>2. Non-official interpretation. Who? Persons who do not act as representatives of the state. </a:t>
            </a:r>
          </a:p>
          <a:p>
            <a:pPr marL="0" indent="0" algn="just" defTabSz="905255">
              <a:lnSpc>
                <a:spcPct val="90000"/>
              </a:lnSpc>
              <a:spcBef>
                <a:spcPts val="700"/>
              </a:spcBef>
              <a:defRPr sz="1500"/>
            </a:pPr>
            <a:r>
              <a:rPr dirty="0"/>
              <a:t>As far as its legal force is concerned, this interpretation does not bind the judges, but may help them towards a unitary application of law.</a:t>
            </a:r>
          </a:p>
        </p:txBody>
      </p:sp>
      <p:pic>
        <p:nvPicPr>
          <p:cNvPr id="304" name="Picture 2" descr="Picture 2"/>
          <p:cNvPicPr>
            <a:picLocks noChangeAspect="1"/>
          </p:cNvPicPr>
          <p:nvPr/>
        </p:nvPicPr>
        <p:blipFill>
          <a:blip r:embed="rId2"/>
          <a:stretch>
            <a:fillRect/>
          </a:stretch>
        </p:blipFill>
        <p:spPr>
          <a:xfrm>
            <a:off x="3553097" y="1778274"/>
            <a:ext cx="1412060" cy="1057681"/>
          </a:xfrm>
          <a:prstGeom prst="rect">
            <a:avLst/>
          </a:prstGeom>
          <a:ln w="12700">
            <a:miter lim="400000"/>
          </a:ln>
        </p:spPr>
      </p:pic>
      <p:pic>
        <p:nvPicPr>
          <p:cNvPr id="305" name="Picture 4" descr="Picture 4"/>
          <p:cNvPicPr>
            <a:picLocks noChangeAspect="1"/>
          </p:cNvPicPr>
          <p:nvPr/>
        </p:nvPicPr>
        <p:blipFill>
          <a:blip r:embed="rId3"/>
          <a:stretch>
            <a:fillRect/>
          </a:stretch>
        </p:blipFill>
        <p:spPr>
          <a:xfrm>
            <a:off x="3284132" y="3095943"/>
            <a:ext cx="1681026" cy="995951"/>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prstGeom prst="rect">
            <a:avLst/>
          </a:prstGeom>
        </p:spPr>
        <p:txBody>
          <a:bodyPr/>
          <a:lstStyle>
            <a:lvl1pPr defTabSz="813816">
              <a:defRPr sz="2100"/>
            </a:lvl1pPr>
          </a:lstStyle>
          <a:p>
            <a:r>
              <a:t>Literal, extensive &amp; Restrictive interpretation</a:t>
            </a:r>
          </a:p>
        </p:txBody>
      </p:sp>
      <p:sp>
        <p:nvSpPr>
          <p:cNvPr id="308" name="Content Placeholder 2"/>
          <p:cNvSpPr txBox="1">
            <a:spLocks noGrp="1"/>
          </p:cNvSpPr>
          <p:nvPr>
            <p:ph type="body" idx="1"/>
          </p:nvPr>
        </p:nvSpPr>
        <p:spPr>
          <a:xfrm>
            <a:off x="822958" y="879727"/>
            <a:ext cx="7814961" cy="4520326"/>
          </a:xfrm>
          <a:prstGeom prst="rect">
            <a:avLst/>
          </a:prstGeom>
        </p:spPr>
        <p:txBody>
          <a:bodyPr>
            <a:normAutofit fontScale="92500"/>
          </a:bodyPr>
          <a:lstStyle/>
          <a:p>
            <a:pPr algn="just">
              <a:lnSpc>
                <a:spcPct val="120000"/>
              </a:lnSpc>
              <a:buSzPct val="100000"/>
              <a:buAutoNum type="alphaUcParenR"/>
            </a:pPr>
            <a:r>
              <a:t>The literal interpretation, </a:t>
            </a:r>
            <a:r>
              <a:rPr b="0"/>
              <a:t>the so-called interpretation "to the letter of law", means </a:t>
            </a:r>
            <a:r>
              <a:rPr sz="1800">
                <a:solidFill>
                  <a:srgbClr val="000090"/>
                </a:solidFill>
              </a:rPr>
              <a:t>that the content of law and the practical issued solution are identical</a:t>
            </a:r>
            <a:r>
              <a:rPr b="0"/>
              <a:t>.</a:t>
            </a:r>
          </a:p>
          <a:p>
            <a:pPr algn="just">
              <a:lnSpc>
                <a:spcPct val="120000"/>
              </a:lnSpc>
              <a:buSzPct val="100000"/>
              <a:buAutoNum type="alphaUcParenR"/>
              <a:defRPr sz="1000" b="0"/>
            </a:pPr>
            <a:endParaRPr b="0"/>
          </a:p>
          <a:p>
            <a:pPr algn="just">
              <a:lnSpc>
                <a:spcPct val="120000"/>
              </a:lnSpc>
            </a:pPr>
            <a:r>
              <a:t>B) The extensive interpretation, </a:t>
            </a:r>
            <a:r>
              <a:rPr b="0"/>
              <a:t>the so-called interpretation "to the spirit of law", means that by comparing the content of a legal text and the practical issued solution, it appears that </a:t>
            </a:r>
            <a:r>
              <a:rPr sz="1800">
                <a:solidFill>
                  <a:srgbClr val="000090"/>
                </a:solidFill>
              </a:rPr>
              <a:t>the legal rule covers much more cases than the legal text shows</a:t>
            </a:r>
            <a:r>
              <a:rPr b="0"/>
              <a:t>. </a:t>
            </a:r>
          </a:p>
          <a:p>
            <a:pPr algn="just">
              <a:lnSpc>
                <a:spcPct val="120000"/>
              </a:lnSpc>
              <a:defRPr sz="1000"/>
            </a:pPr>
            <a:endParaRPr b="0"/>
          </a:p>
          <a:p>
            <a:pPr algn="just">
              <a:lnSpc>
                <a:spcPct val="120000"/>
              </a:lnSpc>
            </a:pPr>
            <a:r>
              <a:t>C) The restrictive interpretation, </a:t>
            </a:r>
            <a:r>
              <a:rPr b="0"/>
              <a:t>the so-called interpretation "to support law", means that comparing the content of the legal text to the practical issued solution, it appears that </a:t>
            </a:r>
            <a:r>
              <a:rPr sz="1800">
                <a:solidFill>
                  <a:srgbClr val="000090"/>
                </a:solidFill>
              </a:rPr>
              <a:t>the legal text is more broadly formulated than the real intention of the legislator was</a:t>
            </a:r>
            <a:r>
              <a:rPr b="0"/>
              <a:t>.</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itle 1"/>
          <p:cNvSpPr txBox="1">
            <a:spLocks noGrp="1"/>
          </p:cNvSpPr>
          <p:nvPr>
            <p:ph type="title"/>
          </p:nvPr>
        </p:nvSpPr>
        <p:spPr>
          <a:xfrm>
            <a:off x="822958" y="365758"/>
            <a:ext cx="7520942" cy="671190"/>
          </a:xfrm>
          <a:prstGeom prst="rect">
            <a:avLst/>
          </a:prstGeom>
        </p:spPr>
        <p:txBody>
          <a:bodyPr>
            <a:normAutofit/>
          </a:bodyPr>
          <a:lstStyle/>
          <a:p>
            <a:pPr defTabSz="621791">
              <a:defRPr sz="1200"/>
            </a:pPr>
            <a:r>
              <a:rPr sz="1800" dirty="0"/>
              <a:t>The most frequently logical arguments are:</a:t>
            </a:r>
            <a:br>
              <a:rPr sz="1800" dirty="0"/>
            </a:br>
            <a:endParaRPr sz="1800" dirty="0"/>
          </a:p>
        </p:txBody>
      </p:sp>
      <p:sp>
        <p:nvSpPr>
          <p:cNvPr id="311" name="Content Placeholder 2"/>
          <p:cNvSpPr txBox="1">
            <a:spLocks noGrp="1"/>
          </p:cNvSpPr>
          <p:nvPr>
            <p:ph type="body" idx="1"/>
          </p:nvPr>
        </p:nvSpPr>
        <p:spPr>
          <a:xfrm>
            <a:off x="1386234" y="964676"/>
            <a:ext cx="6591985" cy="3886200"/>
          </a:xfrm>
          <a:prstGeom prst="rect">
            <a:avLst/>
          </a:prstGeom>
        </p:spPr>
        <p:txBody>
          <a:bodyPr>
            <a:normAutofit lnSpcReduction="10000"/>
          </a:bodyPr>
          <a:lstStyle/>
          <a:p>
            <a:pPr algn="just">
              <a:buSzPct val="100000"/>
              <a:buAutoNum type="arabicParenR"/>
            </a:pPr>
            <a:r>
              <a:rPr dirty="0"/>
              <a:t>"per a </a:t>
            </a:r>
            <a:r>
              <a:rPr dirty="0" err="1"/>
              <a:t>contrario</a:t>
            </a:r>
            <a:r>
              <a:rPr dirty="0"/>
              <a:t>". This argument applies the rule of a third party's exclusion, meaning that </a:t>
            </a:r>
            <a:r>
              <a:rPr sz="1800" dirty="0">
                <a:solidFill>
                  <a:srgbClr val="000090"/>
                </a:solidFill>
              </a:rPr>
              <a:t>"A cannot be A and non-A at the same time"</a:t>
            </a:r>
            <a:r>
              <a:rPr dirty="0"/>
              <a:t>. </a:t>
            </a:r>
          </a:p>
          <a:p>
            <a:pPr algn="just">
              <a:buSzPct val="100000"/>
              <a:buAutoNum type="arabicParenR"/>
            </a:pPr>
            <a:endParaRPr dirty="0"/>
          </a:p>
          <a:p>
            <a:pPr algn="just">
              <a:buSzPct val="100000"/>
              <a:buAutoNum type="arabicParenR" startAt="2"/>
            </a:pPr>
            <a:r>
              <a:rPr dirty="0"/>
              <a:t>"a fortiori </a:t>
            </a:r>
            <a:r>
              <a:rPr dirty="0" err="1"/>
              <a:t>rationae</a:t>
            </a:r>
            <a:r>
              <a:rPr dirty="0"/>
              <a:t>". </a:t>
            </a:r>
            <a:r>
              <a:rPr b="0" dirty="0"/>
              <a:t>An </a:t>
            </a:r>
            <a:r>
              <a:rPr b="0" i="1" dirty="0"/>
              <a:t>a fortiori</a:t>
            </a:r>
            <a:r>
              <a:rPr b="0" dirty="0"/>
              <a:t> argument is most often adduced in order to </a:t>
            </a:r>
            <a:r>
              <a:rPr sz="1800" dirty="0">
                <a:solidFill>
                  <a:srgbClr val="000090"/>
                </a:solidFill>
              </a:rPr>
              <a:t>reinforce a claim already asserted by other means</a:t>
            </a:r>
            <a:r>
              <a:rPr b="0" dirty="0"/>
              <a:t>.</a:t>
            </a:r>
          </a:p>
          <a:p>
            <a:pPr algn="just">
              <a:buSzPct val="100000"/>
              <a:buAutoNum type="arabicParenR" startAt="2"/>
              <a:defRPr b="0"/>
            </a:pPr>
            <a:endParaRPr b="0" dirty="0"/>
          </a:p>
          <a:p>
            <a:pPr algn="just">
              <a:buSzPct val="100000"/>
              <a:buAutoNum type="arabicParenR" startAt="3"/>
            </a:pPr>
            <a:r>
              <a:rPr dirty="0"/>
              <a:t>"reductio ad absurdum". </a:t>
            </a:r>
            <a:r>
              <a:rPr b="0" dirty="0"/>
              <a:t>This argument is based on the fact that among the different meanings of a legal rule there </a:t>
            </a:r>
            <a:r>
              <a:rPr sz="1800" dirty="0">
                <a:solidFill>
                  <a:srgbClr val="000090"/>
                </a:solidFill>
              </a:rPr>
              <a:t>should be used that one which suits better to the rule's aim</a:t>
            </a:r>
            <a:r>
              <a:rPr b="0" dirty="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AC2BB31-85BB-4C81-9858-3393F4BB56BE}"/>
              </a:ext>
            </a:extLst>
          </p:cNvPr>
          <p:cNvSpPr>
            <a:spLocks noGrp="1"/>
          </p:cNvSpPr>
          <p:nvPr>
            <p:ph type="title"/>
          </p:nvPr>
        </p:nvSpPr>
        <p:spPr/>
        <p:txBody>
          <a:bodyPr/>
          <a:lstStyle/>
          <a:p>
            <a:r>
              <a:rPr lang="en-US" dirty="0"/>
              <a:t>QUIZ</a:t>
            </a:r>
          </a:p>
        </p:txBody>
      </p:sp>
      <p:sp>
        <p:nvSpPr>
          <p:cNvPr id="3" name="Substituent conținut 2">
            <a:extLst>
              <a:ext uri="{FF2B5EF4-FFF2-40B4-BE49-F238E27FC236}">
                <a16:creationId xmlns:a16="http://schemas.microsoft.com/office/drawing/2014/main" id="{62269C96-A7D0-4E40-979B-8FCB3AB51BD0}"/>
              </a:ext>
            </a:extLst>
          </p:cNvPr>
          <p:cNvSpPr>
            <a:spLocks noGrp="1"/>
          </p:cNvSpPr>
          <p:nvPr>
            <p:ph idx="1"/>
          </p:nvPr>
        </p:nvSpPr>
        <p:spPr/>
        <p:txBody>
          <a:bodyPr/>
          <a:lstStyle/>
          <a:p>
            <a:pPr marL="0" indent="0">
              <a:buNone/>
            </a:pPr>
            <a:r>
              <a:rPr lang="en-US" dirty="0"/>
              <a:t>The division of law that regulates the relations between the governments of two different states is:</a:t>
            </a:r>
          </a:p>
          <a:p>
            <a:pPr>
              <a:buAutoNum type="alphaLcPeriod"/>
            </a:pPr>
            <a:r>
              <a:rPr lang="en-US" dirty="0"/>
              <a:t>International public law</a:t>
            </a:r>
          </a:p>
          <a:p>
            <a:pPr>
              <a:buAutoNum type="alphaLcPeriod"/>
            </a:pPr>
            <a:r>
              <a:rPr lang="en-US" dirty="0"/>
              <a:t>National private law</a:t>
            </a:r>
          </a:p>
          <a:p>
            <a:pPr>
              <a:buAutoNum type="alphaLcPeriod"/>
            </a:pPr>
            <a:r>
              <a:rPr lang="en-US" dirty="0"/>
              <a:t>National public law</a:t>
            </a:r>
          </a:p>
          <a:p>
            <a:pPr>
              <a:buAutoNum type="alphaLcPeriod"/>
            </a:pPr>
            <a:r>
              <a:rPr lang="en-US" dirty="0"/>
              <a:t>International private law</a:t>
            </a:r>
          </a:p>
        </p:txBody>
      </p:sp>
    </p:spTree>
    <p:extLst>
      <p:ext uri="{BB962C8B-B14F-4D97-AF65-F5344CB8AC3E}">
        <p14:creationId xmlns:p14="http://schemas.microsoft.com/office/powerpoint/2010/main" val="80007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7E8B17C-982D-46B5-A712-79295D8D5333}"/>
              </a:ext>
            </a:extLst>
          </p:cNvPr>
          <p:cNvSpPr>
            <a:spLocks noGrp="1"/>
          </p:cNvSpPr>
          <p:nvPr>
            <p:ph type="title"/>
          </p:nvPr>
        </p:nvSpPr>
        <p:spPr/>
        <p:txBody>
          <a:bodyPr/>
          <a:lstStyle/>
          <a:p>
            <a:r>
              <a:rPr lang="en-US" dirty="0"/>
              <a:t>Quiz</a:t>
            </a:r>
          </a:p>
        </p:txBody>
      </p:sp>
      <p:sp>
        <p:nvSpPr>
          <p:cNvPr id="3" name="Substituent conținut 2">
            <a:extLst>
              <a:ext uri="{FF2B5EF4-FFF2-40B4-BE49-F238E27FC236}">
                <a16:creationId xmlns:a16="http://schemas.microsoft.com/office/drawing/2014/main" id="{52DBCC65-1C0B-4989-98A1-B2ED153416B7}"/>
              </a:ext>
            </a:extLst>
          </p:cNvPr>
          <p:cNvSpPr>
            <a:spLocks noGrp="1"/>
          </p:cNvSpPr>
          <p:nvPr>
            <p:ph idx="1"/>
          </p:nvPr>
        </p:nvSpPr>
        <p:spPr/>
        <p:txBody>
          <a:bodyPr/>
          <a:lstStyle/>
          <a:p>
            <a:r>
              <a:rPr lang="en-US" dirty="0"/>
              <a:t>The division of law that regulates the relations between people under the jurisdiction of different states who have goods or interests in different states is:</a:t>
            </a:r>
          </a:p>
          <a:p>
            <a:r>
              <a:rPr lang="en-US" dirty="0"/>
              <a:t>A. national public law</a:t>
            </a:r>
          </a:p>
          <a:p>
            <a:r>
              <a:rPr lang="en-US" dirty="0"/>
              <a:t>B. international public law</a:t>
            </a:r>
          </a:p>
          <a:p>
            <a:r>
              <a:rPr lang="en-US" dirty="0"/>
              <a:t>C. international private law</a:t>
            </a:r>
          </a:p>
          <a:p>
            <a:r>
              <a:rPr lang="en-US" dirty="0"/>
              <a:t>D. national private law</a:t>
            </a:r>
          </a:p>
        </p:txBody>
      </p:sp>
    </p:spTree>
    <p:extLst>
      <p:ext uri="{BB962C8B-B14F-4D97-AF65-F5344CB8AC3E}">
        <p14:creationId xmlns:p14="http://schemas.microsoft.com/office/powerpoint/2010/main" val="75392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3"/>
          <p:cNvSpPr txBox="1"/>
          <p:nvPr/>
        </p:nvSpPr>
        <p:spPr>
          <a:xfrm>
            <a:off x="1621901" y="540877"/>
            <a:ext cx="5900198" cy="5749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200" b="1">
                <a:solidFill>
                  <a:srgbClr val="000090"/>
                </a:solidFill>
              </a:defRPr>
            </a:lvl1pPr>
          </a:lstStyle>
          <a:p>
            <a:r>
              <a:rPr dirty="0"/>
              <a:t>Legal Rule. Definition. Scope</a:t>
            </a:r>
          </a:p>
        </p:txBody>
      </p:sp>
      <p:sp>
        <p:nvSpPr>
          <p:cNvPr id="129" name="Content Placeholder 1"/>
          <p:cNvSpPr txBox="1">
            <a:spLocks noGrp="1"/>
          </p:cNvSpPr>
          <p:nvPr>
            <p:ph type="body" idx="1"/>
          </p:nvPr>
        </p:nvSpPr>
        <p:spPr>
          <a:prstGeom prst="rect">
            <a:avLst/>
          </a:prstGeom>
        </p:spPr>
        <p:txBody>
          <a:bodyPr>
            <a:normAutofit fontScale="92500"/>
          </a:bodyPr>
          <a:lstStyle/>
          <a:p>
            <a:pPr marL="305180" indent="-305180" defTabSz="813816">
              <a:spcBef>
                <a:spcPts val="700"/>
              </a:spcBef>
              <a:defRPr sz="1424"/>
            </a:pPr>
            <a:endParaRPr dirty="0"/>
          </a:p>
          <a:p>
            <a:pPr marL="305180" indent="-305180" defTabSz="813816">
              <a:spcBef>
                <a:spcPts val="700"/>
              </a:spcBef>
              <a:defRPr sz="2492"/>
            </a:pPr>
            <a:r>
              <a:rPr dirty="0">
                <a:effectLst>
                  <a:outerShdw blurRad="38100" dist="38100" dir="2700000" algn="tl">
                    <a:srgbClr val="000000">
                      <a:alpha val="43137"/>
                    </a:srgbClr>
                  </a:outerShdw>
                </a:effectLst>
              </a:rPr>
              <a:t>The legal rule is a constitutive element of the law, it is a rule imposed or recognized by the state.</a:t>
            </a:r>
          </a:p>
          <a:p>
            <a:pPr marL="305180" indent="-305180" defTabSz="813816">
              <a:spcBef>
                <a:spcPts val="700"/>
              </a:spcBef>
              <a:defRPr sz="2492"/>
            </a:pPr>
            <a:endParaRPr dirty="0"/>
          </a:p>
          <a:p>
            <a:pPr marL="305180" indent="-305180" defTabSz="813816">
              <a:spcBef>
                <a:spcPts val="700"/>
              </a:spcBef>
              <a:defRPr sz="2492"/>
            </a:pPr>
            <a:r>
              <a:rPr dirty="0"/>
              <a:t>Its scope is to guide the members of the society towards a behavior developed in accordance with the values established in the respective society</a:t>
            </a:r>
          </a:p>
          <a:p>
            <a:pPr marL="0" indent="0" defTabSz="813816">
              <a:spcBef>
                <a:spcPts val="700"/>
              </a:spcBef>
              <a:buNone/>
              <a:defRPr sz="1602"/>
            </a:pPr>
            <a:r>
              <a:rPr dirty="0"/>
              <a:t>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Box 3"/>
          <p:cNvSpPr txBox="1"/>
          <p:nvPr/>
        </p:nvSpPr>
        <p:spPr>
          <a:xfrm>
            <a:off x="2284181" y="515477"/>
            <a:ext cx="4598497" cy="5749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200" b="1">
                <a:solidFill>
                  <a:srgbClr val="000090"/>
                </a:solidFill>
              </a:defRPr>
            </a:lvl1pPr>
          </a:lstStyle>
          <a:p>
            <a:r>
              <a:t>Legal Rule. Features</a:t>
            </a:r>
          </a:p>
        </p:txBody>
      </p:sp>
      <p:sp>
        <p:nvSpPr>
          <p:cNvPr id="132" name="Content Placeholder 1"/>
          <p:cNvSpPr txBox="1">
            <a:spLocks noGrp="1"/>
          </p:cNvSpPr>
          <p:nvPr>
            <p:ph type="body" idx="1"/>
          </p:nvPr>
        </p:nvSpPr>
        <p:spPr>
          <a:xfrm>
            <a:off x="1554487" y="1485900"/>
            <a:ext cx="6591985" cy="3886200"/>
          </a:xfrm>
          <a:prstGeom prst="rect">
            <a:avLst/>
          </a:prstGeom>
        </p:spPr>
        <p:txBody>
          <a:bodyPr/>
          <a:lstStyle/>
          <a:p>
            <a:pPr marL="226314" indent="-226314" defTabSz="603504">
              <a:spcBef>
                <a:spcPts val="500"/>
              </a:spcBef>
              <a:defRPr sz="1056"/>
            </a:pPr>
            <a:endParaRPr dirty="0"/>
          </a:p>
          <a:p>
            <a:pPr marL="226314" indent="-226314" defTabSz="603504">
              <a:spcBef>
                <a:spcPts val="500"/>
              </a:spcBef>
              <a:defRPr sz="1848"/>
            </a:pPr>
            <a:r>
              <a:rPr dirty="0"/>
              <a:t>1. </a:t>
            </a:r>
            <a:r>
              <a:rPr dirty="0">
                <a:highlight>
                  <a:srgbClr val="FFFF00"/>
                </a:highlight>
              </a:rPr>
              <a:t>It has a </a:t>
            </a:r>
            <a:r>
              <a:rPr b="1" dirty="0">
                <a:highlight>
                  <a:srgbClr val="FFFF00"/>
                </a:highlight>
              </a:rPr>
              <a:t>general character </a:t>
            </a:r>
            <a:r>
              <a:rPr dirty="0"/>
              <a:t>- applies to all persons indicated in its hypothesis</a:t>
            </a:r>
          </a:p>
          <a:p>
            <a:pPr marL="226314" indent="-226314" defTabSz="603504">
              <a:spcBef>
                <a:spcPts val="500"/>
              </a:spcBef>
              <a:defRPr sz="1848"/>
            </a:pPr>
            <a:r>
              <a:rPr dirty="0"/>
              <a:t>2. </a:t>
            </a:r>
            <a:r>
              <a:rPr dirty="0">
                <a:highlight>
                  <a:srgbClr val="FFFF00"/>
                </a:highlight>
              </a:rPr>
              <a:t>It has an </a:t>
            </a:r>
            <a:r>
              <a:rPr b="1" dirty="0">
                <a:highlight>
                  <a:srgbClr val="FFFF00"/>
                </a:highlight>
              </a:rPr>
              <a:t>impersonal character </a:t>
            </a:r>
            <a:r>
              <a:rPr dirty="0"/>
              <a:t>- does not apply to a specific person, but to all provided in the hypothesis, without any distinction</a:t>
            </a:r>
          </a:p>
          <a:p>
            <a:pPr marL="226314" indent="-226314" defTabSz="603504">
              <a:spcBef>
                <a:spcPts val="500"/>
              </a:spcBef>
              <a:defRPr sz="1848"/>
            </a:pPr>
            <a:r>
              <a:rPr dirty="0"/>
              <a:t> 3. It has a </a:t>
            </a:r>
            <a:r>
              <a:rPr b="1" dirty="0" err="1"/>
              <a:t>standardisation</a:t>
            </a:r>
            <a:r>
              <a:rPr b="1" dirty="0"/>
              <a:t> role </a:t>
            </a:r>
            <a:r>
              <a:rPr dirty="0"/>
              <a:t>- pursues the fulfilment of a certain uniformization of the behavior, codification of human action</a:t>
            </a:r>
          </a:p>
          <a:p>
            <a:pPr marL="226314" indent="-226314" defTabSz="603504">
              <a:spcBef>
                <a:spcPts val="500"/>
              </a:spcBef>
              <a:defRPr sz="1848"/>
            </a:pPr>
            <a:r>
              <a:rPr dirty="0"/>
              <a:t>4. It has a </a:t>
            </a:r>
            <a:r>
              <a:rPr b="1" dirty="0"/>
              <a:t>bilateral character </a:t>
            </a:r>
            <a:r>
              <a:rPr dirty="0"/>
              <a:t>- exchange between the persons in a permanent relation</a:t>
            </a:r>
          </a:p>
          <a:p>
            <a:pPr marL="226314" indent="-226314" defTabSz="603504">
              <a:spcBef>
                <a:spcPts val="500"/>
              </a:spcBef>
              <a:defRPr sz="1848"/>
            </a:pPr>
            <a:r>
              <a:rPr dirty="0"/>
              <a:t>5. </a:t>
            </a:r>
            <a:r>
              <a:rPr b="1" dirty="0">
                <a:highlight>
                  <a:srgbClr val="FFFF00"/>
                </a:highlight>
              </a:rPr>
              <a:t>It is mandatory </a:t>
            </a:r>
            <a:r>
              <a:rPr dirty="0"/>
              <a:t>- necessity to impose a social order</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Box 3"/>
          <p:cNvSpPr txBox="1"/>
          <p:nvPr/>
        </p:nvSpPr>
        <p:spPr>
          <a:xfrm>
            <a:off x="2367165" y="667877"/>
            <a:ext cx="4598497" cy="5749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3200" b="1">
                <a:solidFill>
                  <a:srgbClr val="000090"/>
                </a:solidFill>
              </a:defRPr>
            </a:lvl1pPr>
          </a:lstStyle>
          <a:p>
            <a:r>
              <a:rPr dirty="0"/>
              <a:t>Structure of Legal Rule</a:t>
            </a:r>
          </a:p>
        </p:txBody>
      </p:sp>
      <p:sp>
        <p:nvSpPr>
          <p:cNvPr id="135" name="Content Placeholder 1"/>
          <p:cNvSpPr txBox="1">
            <a:spLocks noGrp="1"/>
          </p:cNvSpPr>
          <p:nvPr>
            <p:ph type="body" idx="1"/>
          </p:nvPr>
        </p:nvSpPr>
        <p:spPr>
          <a:xfrm>
            <a:off x="924233" y="2133600"/>
            <a:ext cx="7610168" cy="3886200"/>
          </a:xfrm>
          <a:prstGeom prst="rect">
            <a:avLst/>
          </a:prstGeom>
        </p:spPr>
        <p:txBody>
          <a:bodyPr>
            <a:normAutofit/>
          </a:bodyPr>
          <a:lstStyle/>
          <a:p>
            <a:endParaRPr dirty="0"/>
          </a:p>
          <a:p>
            <a:pPr>
              <a:defRPr sz="2800"/>
            </a:pPr>
            <a:r>
              <a:rPr dirty="0"/>
              <a:t>Each legal rule has an internal structure </a:t>
            </a:r>
          </a:p>
          <a:p>
            <a:pPr marL="0" indent="0">
              <a:buNone/>
              <a:defRPr sz="2800"/>
            </a:pPr>
            <a:r>
              <a:rPr dirty="0"/>
              <a:t>named the </a:t>
            </a:r>
            <a:r>
              <a:rPr b="1" dirty="0">
                <a:solidFill>
                  <a:schemeClr val="accent2"/>
                </a:solidFill>
              </a:rPr>
              <a:t>formal-logical structure</a:t>
            </a:r>
            <a:r>
              <a:rPr lang="en-US" b="1" dirty="0">
                <a:solidFill>
                  <a:schemeClr val="accent2"/>
                </a:solidFill>
              </a:rPr>
              <a:t> </a:t>
            </a:r>
            <a:r>
              <a:rPr dirty="0"/>
              <a:t>and an external structure </a:t>
            </a:r>
            <a:r>
              <a:rPr lang="en-US" dirty="0"/>
              <a:t> </a:t>
            </a:r>
            <a:r>
              <a:rPr dirty="0"/>
              <a:t>called the </a:t>
            </a:r>
            <a:r>
              <a:rPr b="1" dirty="0">
                <a:solidFill>
                  <a:schemeClr val="accent2"/>
                </a:solidFill>
              </a:rPr>
              <a:t>technical-juridical structure</a:t>
            </a:r>
            <a:r>
              <a:rPr b="1" dirty="0"/>
              <a:t>.</a:t>
            </a:r>
          </a:p>
          <a:p>
            <a:pPr marL="0" indent="0">
              <a:buNone/>
              <a:defRPr sz="1800"/>
            </a:pP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itle 1"/>
          <p:cNvSpPr txBox="1">
            <a:spLocks noGrp="1"/>
          </p:cNvSpPr>
          <p:nvPr>
            <p:ph type="title"/>
          </p:nvPr>
        </p:nvSpPr>
        <p:spPr>
          <a:xfrm>
            <a:off x="822958" y="259158"/>
            <a:ext cx="7520942" cy="655244"/>
          </a:xfrm>
          <a:prstGeom prst="rect">
            <a:avLst/>
          </a:prstGeom>
        </p:spPr>
        <p:txBody>
          <a:bodyPr/>
          <a:lstStyle>
            <a:lvl1pPr defTabSz="804672">
              <a:defRPr sz="2100"/>
            </a:lvl1pPr>
          </a:lstStyle>
          <a:p>
            <a:r>
              <a:t>The formal - logical structure of a legal rule</a:t>
            </a:r>
          </a:p>
        </p:txBody>
      </p:sp>
      <p:grpSp>
        <p:nvGrpSpPr>
          <p:cNvPr id="156" name="Content Placeholder 3"/>
          <p:cNvGrpSpPr/>
          <p:nvPr/>
        </p:nvGrpSpPr>
        <p:grpSpPr>
          <a:xfrm>
            <a:off x="376223" y="1079753"/>
            <a:ext cx="8347521" cy="5055575"/>
            <a:chOff x="-51415" y="-1"/>
            <a:chExt cx="8347520" cy="4082856"/>
          </a:xfrm>
        </p:grpSpPr>
        <p:grpSp>
          <p:nvGrpSpPr>
            <p:cNvPr id="140" name="Group"/>
            <p:cNvGrpSpPr/>
            <p:nvPr/>
          </p:nvGrpSpPr>
          <p:grpSpPr>
            <a:xfrm>
              <a:off x="-2" y="179729"/>
              <a:ext cx="8280630" cy="1527597"/>
              <a:chOff x="-2" y="0"/>
              <a:chExt cx="8280629" cy="1527596"/>
            </a:xfrm>
          </p:grpSpPr>
          <p:sp>
            <p:nvSpPr>
              <p:cNvPr id="138" name="Rectangle"/>
              <p:cNvSpPr/>
              <p:nvPr/>
            </p:nvSpPr>
            <p:spPr>
              <a:xfrm>
                <a:off x="-2" y="0"/>
                <a:ext cx="8280629" cy="1360801"/>
              </a:xfrm>
              <a:prstGeom prst="rect">
                <a:avLst/>
              </a:prstGeom>
              <a:solidFill>
                <a:srgbClr val="FFFFFF">
                  <a:alpha val="90000"/>
                </a:srgbClr>
              </a:solidFill>
              <a:ln w="9525" cap="flat">
                <a:solidFill>
                  <a:schemeClr val="accent3"/>
                </a:solidFill>
                <a:prstDash val="solid"/>
                <a:round/>
              </a:ln>
              <a:effectLst/>
            </p:spPr>
            <p:txBody>
              <a:bodyPr wrap="square" lIns="45718" tIns="45718" rIns="45718" bIns="45718" numCol="1" anchor="t">
                <a:noAutofit/>
              </a:bodyPr>
              <a:lstStyle/>
              <a:p>
                <a:pPr defTabSz="711200">
                  <a:lnSpc>
                    <a:spcPct val="90000"/>
                  </a:lnSpc>
                  <a:spcBef>
                    <a:spcPts val="200"/>
                  </a:spcBef>
                  <a:defRPr sz="1600"/>
                </a:pPr>
                <a:endParaRPr/>
              </a:p>
            </p:txBody>
          </p:sp>
          <p:sp>
            <p:nvSpPr>
              <p:cNvPr id="139" name="part of a legal rule that describes the circumstances when a certain behavior is requested…"/>
              <p:cNvSpPr txBox="1"/>
              <p:nvPr/>
            </p:nvSpPr>
            <p:spPr>
              <a:xfrm>
                <a:off x="-1" y="0"/>
                <a:ext cx="8280628" cy="152759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3792" tIns="113792" rIns="113792" bIns="113792" numCol="1" anchor="t">
                <a:spAutoFit/>
              </a:bodyPr>
              <a:lstStyle/>
              <a:p>
                <a:pPr marL="57150" lvl="1" indent="-57150" defTabSz="444500">
                  <a:lnSpc>
                    <a:spcPct val="90000"/>
                  </a:lnSpc>
                  <a:spcBef>
                    <a:spcPts val="200"/>
                  </a:spcBef>
                  <a:buClr>
                    <a:schemeClr val="accent2"/>
                  </a:buClr>
                  <a:buSzPct val="100000"/>
                  <a:buChar char="•"/>
                  <a:defRPr sz="1000"/>
                </a:pPr>
                <a:endParaRPr dirty="0"/>
              </a:p>
              <a:p>
                <a:pPr marL="171450" lvl="1" indent="-171450" defTabSz="711200">
                  <a:lnSpc>
                    <a:spcPct val="90000"/>
                  </a:lnSpc>
                  <a:spcBef>
                    <a:spcPts val="200"/>
                  </a:spcBef>
                  <a:buClr>
                    <a:schemeClr val="accent2"/>
                  </a:buClr>
                  <a:buSzPct val="100000"/>
                  <a:buChar char="•"/>
                  <a:defRPr sz="1600"/>
                </a:pPr>
                <a:r>
                  <a:rPr dirty="0"/>
                  <a:t>part of a legal rule that describes the circumstances when a certain behavior is requested</a:t>
                </a:r>
              </a:p>
              <a:p>
                <a:pPr marL="171450" lvl="1" indent="-171450" defTabSz="711200">
                  <a:lnSpc>
                    <a:spcPct val="90000"/>
                  </a:lnSpc>
                  <a:spcBef>
                    <a:spcPts val="200"/>
                  </a:spcBef>
                  <a:buClr>
                    <a:schemeClr val="accent2"/>
                  </a:buClr>
                  <a:buSzPct val="100000"/>
                  <a:buChar char="•"/>
                  <a:defRPr sz="1600"/>
                </a:pPr>
                <a:r>
                  <a:rPr dirty="0"/>
                  <a:t>the hypothesis can be </a:t>
                </a:r>
                <a:r>
                  <a:rPr b="1" dirty="0"/>
                  <a:t>determined </a:t>
                </a:r>
                <a:r>
                  <a:rPr lang="ro-RO" dirty="0"/>
                  <a:t>–</a:t>
                </a:r>
                <a:r>
                  <a:rPr dirty="0"/>
                  <a:t> </a:t>
                </a:r>
                <a:r>
                  <a:rPr lang="en-US" dirty="0"/>
                  <a:t>very detailed and precise description of 						circumstances			</a:t>
                </a:r>
                <a:r>
                  <a:rPr dirty="0"/>
                  <a:t>or </a:t>
                </a:r>
                <a:r>
                  <a:rPr b="1" dirty="0"/>
                  <a:t>indefinite</a:t>
                </a:r>
                <a:r>
                  <a:rPr dirty="0"/>
                  <a:t> - when the circumstances are generally provided.</a:t>
                </a:r>
              </a:p>
            </p:txBody>
          </p:sp>
        </p:grpSp>
        <p:grpSp>
          <p:nvGrpSpPr>
            <p:cNvPr id="143" name="Group"/>
            <p:cNvGrpSpPr/>
            <p:nvPr/>
          </p:nvGrpSpPr>
          <p:grpSpPr>
            <a:xfrm>
              <a:off x="414030" y="-1"/>
              <a:ext cx="5796440" cy="359460"/>
              <a:chOff x="0" y="0"/>
              <a:chExt cx="5796439" cy="359458"/>
            </a:xfrm>
          </p:grpSpPr>
          <p:sp>
            <p:nvSpPr>
              <p:cNvPr id="141" name="Rounded Rectangle"/>
              <p:cNvSpPr/>
              <p:nvPr/>
            </p:nvSpPr>
            <p:spPr>
              <a:xfrm>
                <a:off x="0" y="61649"/>
                <a:ext cx="5796440" cy="236163"/>
              </a:xfrm>
              <a:prstGeom prst="roundRect">
                <a:avLst>
                  <a:gd name="adj" fmla="val 16667"/>
                </a:avLst>
              </a:prstGeom>
              <a:gradFill flip="none" rotWithShape="1">
                <a:gsLst>
                  <a:gs pos="0">
                    <a:srgbClr val="0079A6"/>
                  </a:gs>
                  <a:gs pos="80000">
                    <a:srgbClr val="009FDA"/>
                  </a:gs>
                  <a:gs pos="100000">
                    <a:srgbClr val="00A0DB"/>
                  </a:gs>
                </a:gsLst>
                <a:lin ang="16200000" scaled="0"/>
              </a:gra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defTabSz="1066800">
                  <a:lnSpc>
                    <a:spcPct val="90000"/>
                  </a:lnSpc>
                  <a:spcBef>
                    <a:spcPts val="600"/>
                  </a:spcBef>
                  <a:defRPr sz="2400" b="1">
                    <a:solidFill>
                      <a:srgbClr val="FFFFFF"/>
                    </a:solidFill>
                  </a:defRPr>
                </a:pPr>
                <a:endParaRPr/>
              </a:p>
            </p:txBody>
          </p:sp>
          <p:sp>
            <p:nvSpPr>
              <p:cNvPr id="142" name="the hypothesis"/>
              <p:cNvSpPr txBox="1"/>
              <p:nvPr/>
            </p:nvSpPr>
            <p:spPr>
              <a:xfrm>
                <a:off x="11528" y="0"/>
                <a:ext cx="5773383" cy="35945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342900" indent="-342900" defTabSz="1066800">
                  <a:lnSpc>
                    <a:spcPct val="90000"/>
                  </a:lnSpc>
                  <a:spcBef>
                    <a:spcPts val="1000"/>
                  </a:spcBef>
                  <a:defRPr sz="2400" b="1">
                    <a:solidFill>
                      <a:srgbClr val="FFFFFF"/>
                    </a:solidFill>
                  </a:defRPr>
                </a:lvl1pPr>
              </a:lstStyle>
              <a:p>
                <a:r>
                  <a:t>the hypothesis</a:t>
                </a:r>
              </a:p>
            </p:txBody>
          </p:sp>
        </p:grpSp>
        <p:grpSp>
          <p:nvGrpSpPr>
            <p:cNvPr id="146" name="Group"/>
            <p:cNvGrpSpPr/>
            <p:nvPr/>
          </p:nvGrpSpPr>
          <p:grpSpPr>
            <a:xfrm>
              <a:off x="-51415" y="1701807"/>
              <a:ext cx="8347520" cy="2379847"/>
              <a:chOff x="-51415" y="-1"/>
              <a:chExt cx="8347519" cy="2379846"/>
            </a:xfrm>
          </p:grpSpPr>
          <p:sp>
            <p:nvSpPr>
              <p:cNvPr id="144" name="Rectangle"/>
              <p:cNvSpPr/>
              <p:nvPr/>
            </p:nvSpPr>
            <p:spPr>
              <a:xfrm>
                <a:off x="-2" y="-1"/>
                <a:ext cx="8280629" cy="982803"/>
              </a:xfrm>
              <a:prstGeom prst="rect">
                <a:avLst/>
              </a:prstGeom>
              <a:solidFill>
                <a:srgbClr val="FFFFFF">
                  <a:alpha val="90000"/>
                </a:srgbClr>
              </a:solidFill>
              <a:ln w="9525" cap="flat">
                <a:solidFill>
                  <a:schemeClr val="accent3"/>
                </a:solidFill>
                <a:prstDash val="solid"/>
                <a:round/>
              </a:ln>
              <a:effectLst/>
            </p:spPr>
            <p:txBody>
              <a:bodyPr wrap="square" lIns="45718" tIns="45718" rIns="45718" bIns="45718" numCol="1" anchor="t">
                <a:noAutofit/>
              </a:bodyPr>
              <a:lstStyle/>
              <a:p>
                <a:pPr defTabSz="711200">
                  <a:lnSpc>
                    <a:spcPct val="90000"/>
                  </a:lnSpc>
                  <a:spcBef>
                    <a:spcPts val="200"/>
                  </a:spcBef>
                  <a:defRPr sz="1600"/>
                </a:pPr>
                <a:endParaRPr/>
              </a:p>
            </p:txBody>
          </p:sp>
          <p:sp>
            <p:nvSpPr>
              <p:cNvPr id="145" name="The command is the substance, the core of the legal rule…"/>
              <p:cNvSpPr txBox="1"/>
              <p:nvPr/>
            </p:nvSpPr>
            <p:spPr>
              <a:xfrm>
                <a:off x="-51415" y="1760"/>
                <a:ext cx="8347519" cy="237808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3792" tIns="113792" rIns="113792" bIns="113792" numCol="1" anchor="t">
                <a:spAutoFit/>
              </a:bodyPr>
              <a:lstStyle/>
              <a:p>
                <a:pPr marL="171450" lvl="1" indent="-171450" defTabSz="711200">
                  <a:lnSpc>
                    <a:spcPct val="90000"/>
                  </a:lnSpc>
                  <a:spcBef>
                    <a:spcPts val="200"/>
                  </a:spcBef>
                  <a:buClr>
                    <a:schemeClr val="accent2"/>
                  </a:buClr>
                  <a:buSzPct val="100000"/>
                  <a:buChar char="•"/>
                  <a:defRPr sz="1600"/>
                </a:pPr>
                <a:r>
                  <a:rPr dirty="0"/>
                  <a:t>The command is the substance, the core of the legal rule</a:t>
                </a:r>
              </a:p>
              <a:p>
                <a:pPr marL="171450" lvl="1" indent="-171450" defTabSz="711200">
                  <a:lnSpc>
                    <a:spcPct val="90000"/>
                  </a:lnSpc>
                  <a:spcBef>
                    <a:spcPts val="200"/>
                  </a:spcBef>
                  <a:buClr>
                    <a:schemeClr val="accent2"/>
                  </a:buClr>
                  <a:buSzPct val="100000"/>
                  <a:buChar char="•"/>
                  <a:defRPr sz="1600"/>
                </a:pPr>
                <a:r>
                  <a:rPr dirty="0"/>
                  <a:t>It prescribes what the person, the subject of law shall do under the circumstances provided for by the hypothesis</a:t>
                </a:r>
                <a:r>
                  <a:rPr lang="en-US" dirty="0"/>
                  <a:t> (shows the actions or restrains put upon a person)</a:t>
                </a:r>
              </a:p>
              <a:p>
                <a:pPr marL="171450" lvl="1" indent="-171450" defTabSz="711200">
                  <a:lnSpc>
                    <a:spcPct val="90000"/>
                  </a:lnSpc>
                  <a:spcBef>
                    <a:spcPts val="200"/>
                  </a:spcBef>
                  <a:buClr>
                    <a:schemeClr val="accent2"/>
                  </a:buClr>
                  <a:buSzPct val="100000"/>
                  <a:buChar char="•"/>
                  <a:defRPr sz="1600"/>
                </a:pPr>
                <a:r>
                  <a:rPr lang="en-US" dirty="0"/>
                  <a:t>It </a:t>
                </a:r>
                <a:r>
                  <a:rPr lang="en-US" b="1" dirty="0"/>
                  <a:t>can be determined or indefinite</a:t>
                </a:r>
              </a:p>
              <a:p>
                <a:pPr marL="171450" lvl="1" indent="-171450" defTabSz="711200">
                  <a:lnSpc>
                    <a:spcPct val="90000"/>
                  </a:lnSpc>
                  <a:spcBef>
                    <a:spcPts val="200"/>
                  </a:spcBef>
                  <a:buClr>
                    <a:schemeClr val="accent2"/>
                  </a:buClr>
                  <a:buSzPct val="100000"/>
                  <a:buChar char="•"/>
                  <a:defRPr sz="1600"/>
                </a:pPr>
                <a:endParaRPr lang="en-US" dirty="0"/>
              </a:p>
              <a:p>
                <a:pPr marL="171450" lvl="1" indent="-171450" defTabSz="711200">
                  <a:lnSpc>
                    <a:spcPct val="90000"/>
                  </a:lnSpc>
                  <a:spcBef>
                    <a:spcPts val="200"/>
                  </a:spcBef>
                  <a:buClr>
                    <a:schemeClr val="accent2"/>
                  </a:buClr>
                  <a:buSzPct val="100000"/>
                  <a:buChar char="•"/>
                  <a:defRPr sz="1600"/>
                </a:pPr>
                <a:endParaRPr lang="en-US" dirty="0"/>
              </a:p>
              <a:p>
                <a:pPr marL="171450" lvl="1" indent="-171450" defTabSz="711200">
                  <a:lnSpc>
                    <a:spcPct val="90000"/>
                  </a:lnSpc>
                  <a:spcBef>
                    <a:spcPts val="200"/>
                  </a:spcBef>
                  <a:buClr>
                    <a:schemeClr val="accent2"/>
                  </a:buClr>
                  <a:buSzPct val="100000"/>
                  <a:buChar char="•"/>
                  <a:defRPr sz="1600"/>
                </a:pPr>
                <a:endParaRPr lang="en-US" dirty="0"/>
              </a:p>
              <a:p>
                <a:pPr marL="171450" lvl="1" indent="-171450" defTabSz="711200">
                  <a:lnSpc>
                    <a:spcPct val="90000"/>
                  </a:lnSpc>
                  <a:spcBef>
                    <a:spcPts val="200"/>
                  </a:spcBef>
                  <a:buClr>
                    <a:schemeClr val="accent2"/>
                  </a:buClr>
                  <a:buSzPct val="100000"/>
                  <a:buChar char="•"/>
                  <a:defRPr sz="1600"/>
                </a:pPr>
                <a:endParaRPr dirty="0"/>
              </a:p>
            </p:txBody>
          </p:sp>
        </p:grpSp>
        <p:grpSp>
          <p:nvGrpSpPr>
            <p:cNvPr id="149" name="Group"/>
            <p:cNvGrpSpPr/>
            <p:nvPr/>
          </p:nvGrpSpPr>
          <p:grpSpPr>
            <a:xfrm>
              <a:off x="414030" y="1546743"/>
              <a:ext cx="5796440" cy="310134"/>
              <a:chOff x="0" y="0"/>
              <a:chExt cx="5796439" cy="310132"/>
            </a:xfrm>
          </p:grpSpPr>
          <p:sp>
            <p:nvSpPr>
              <p:cNvPr id="147" name="Rounded Rectangle"/>
              <p:cNvSpPr/>
              <p:nvPr/>
            </p:nvSpPr>
            <p:spPr>
              <a:xfrm>
                <a:off x="0" y="36986"/>
                <a:ext cx="5796440" cy="236163"/>
              </a:xfrm>
              <a:prstGeom prst="roundRect">
                <a:avLst>
                  <a:gd name="adj" fmla="val 16667"/>
                </a:avLst>
              </a:prstGeom>
              <a:gradFill flip="none" rotWithShape="1">
                <a:gsLst>
                  <a:gs pos="0">
                    <a:srgbClr val="0079A6"/>
                  </a:gs>
                  <a:gs pos="80000">
                    <a:srgbClr val="009FDA"/>
                  </a:gs>
                  <a:gs pos="100000">
                    <a:srgbClr val="00A0DB"/>
                  </a:gs>
                </a:gsLst>
                <a:lin ang="16200000" scaled="0"/>
              </a:gra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defTabSz="889000">
                  <a:lnSpc>
                    <a:spcPct val="90000"/>
                  </a:lnSpc>
                  <a:spcBef>
                    <a:spcPts val="600"/>
                  </a:spcBef>
                  <a:defRPr sz="2000" b="1">
                    <a:solidFill>
                      <a:srgbClr val="FFFFFF"/>
                    </a:solidFill>
                  </a:defRPr>
                </a:pPr>
                <a:endParaRPr/>
              </a:p>
            </p:txBody>
          </p:sp>
          <p:sp>
            <p:nvSpPr>
              <p:cNvPr id="148" name="the provision or command"/>
              <p:cNvSpPr txBox="1"/>
              <p:nvPr/>
            </p:nvSpPr>
            <p:spPr>
              <a:xfrm>
                <a:off x="11528" y="0"/>
                <a:ext cx="5773383" cy="310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342900" indent="-342900" defTabSz="889000">
                  <a:lnSpc>
                    <a:spcPct val="90000"/>
                  </a:lnSpc>
                  <a:spcBef>
                    <a:spcPts val="800"/>
                  </a:spcBef>
                  <a:defRPr sz="2000" b="1">
                    <a:solidFill>
                      <a:srgbClr val="FFFFFF"/>
                    </a:solidFill>
                  </a:defRPr>
                </a:lvl1pPr>
              </a:lstStyle>
              <a:p>
                <a:r>
                  <a:rPr dirty="0"/>
                  <a:t>the provision or command</a:t>
                </a:r>
              </a:p>
            </p:txBody>
          </p:sp>
        </p:grpSp>
        <p:grpSp>
          <p:nvGrpSpPr>
            <p:cNvPr id="152" name="Group"/>
            <p:cNvGrpSpPr/>
            <p:nvPr/>
          </p:nvGrpSpPr>
          <p:grpSpPr>
            <a:xfrm>
              <a:off x="-15478" y="3112823"/>
              <a:ext cx="8280630" cy="970032"/>
              <a:chOff x="-15478" y="266933"/>
              <a:chExt cx="8280629" cy="970031"/>
            </a:xfrm>
          </p:grpSpPr>
          <p:sp>
            <p:nvSpPr>
              <p:cNvPr id="150" name="Rectangle"/>
              <p:cNvSpPr/>
              <p:nvPr/>
            </p:nvSpPr>
            <p:spPr>
              <a:xfrm>
                <a:off x="-15478" y="279361"/>
                <a:ext cx="8280629" cy="957603"/>
              </a:xfrm>
              <a:prstGeom prst="rect">
                <a:avLst/>
              </a:prstGeom>
              <a:solidFill>
                <a:srgbClr val="FFFFFF">
                  <a:alpha val="90000"/>
                </a:srgbClr>
              </a:solidFill>
              <a:ln w="9525" cap="flat">
                <a:solidFill>
                  <a:schemeClr val="accent3"/>
                </a:solidFill>
                <a:prstDash val="solid"/>
                <a:round/>
              </a:ln>
              <a:effectLst/>
            </p:spPr>
            <p:txBody>
              <a:bodyPr wrap="square" lIns="45718" tIns="45718" rIns="45718" bIns="45718" numCol="1" anchor="t">
                <a:noAutofit/>
              </a:bodyPr>
              <a:lstStyle/>
              <a:p>
                <a:pPr defTabSz="622300">
                  <a:lnSpc>
                    <a:spcPct val="90000"/>
                  </a:lnSpc>
                  <a:spcBef>
                    <a:spcPts val="200"/>
                  </a:spcBef>
                  <a:defRPr sz="1400"/>
                </a:pPr>
                <a:endParaRPr/>
              </a:p>
            </p:txBody>
          </p:sp>
          <p:sp>
            <p:nvSpPr>
              <p:cNvPr id="151" name="It is a part of a legal rule that specifies whose are the consequences in case of the non-observance of the rule's command"/>
              <p:cNvSpPr txBox="1"/>
              <p:nvPr/>
            </p:nvSpPr>
            <p:spPr>
              <a:xfrm>
                <a:off x="-15478" y="266933"/>
                <a:ext cx="8244692" cy="72247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13792" tIns="113792" rIns="113792" bIns="113792" numCol="1" anchor="t">
                <a:spAutoFit/>
              </a:bodyPr>
              <a:lstStyle/>
              <a:p>
                <a:pPr marL="171450" lvl="1" indent="-171450" defTabSz="711200">
                  <a:lnSpc>
                    <a:spcPct val="90000"/>
                  </a:lnSpc>
                  <a:spcBef>
                    <a:spcPts val="200"/>
                  </a:spcBef>
                  <a:buClr>
                    <a:schemeClr val="accent2"/>
                  </a:buClr>
                  <a:buSzPct val="100000"/>
                  <a:buChar char="•"/>
                  <a:defRPr sz="1600"/>
                </a:pPr>
                <a:r>
                  <a:rPr lang="en-US" dirty="0"/>
                  <a:t>Represents the consequences imposed by the legislator upon a subject of law for the non-observance of the provision or command, for his non-compliance with the law</a:t>
                </a:r>
                <a:endParaRPr dirty="0"/>
              </a:p>
            </p:txBody>
          </p:sp>
        </p:grpSp>
        <p:grpSp>
          <p:nvGrpSpPr>
            <p:cNvPr id="155" name="Group"/>
            <p:cNvGrpSpPr/>
            <p:nvPr/>
          </p:nvGrpSpPr>
          <p:grpSpPr>
            <a:xfrm>
              <a:off x="-2" y="2749863"/>
              <a:ext cx="6031795" cy="310134"/>
              <a:chOff x="-414032" y="59039"/>
              <a:chExt cx="6031794" cy="310133"/>
            </a:xfrm>
          </p:grpSpPr>
          <p:sp>
            <p:nvSpPr>
              <p:cNvPr id="153" name="Rounded Rectangle"/>
              <p:cNvSpPr/>
              <p:nvPr/>
            </p:nvSpPr>
            <p:spPr>
              <a:xfrm>
                <a:off x="-414032" y="111864"/>
                <a:ext cx="5796440" cy="236163"/>
              </a:xfrm>
              <a:prstGeom prst="roundRect">
                <a:avLst>
                  <a:gd name="adj" fmla="val 16667"/>
                </a:avLst>
              </a:prstGeom>
              <a:gradFill flip="none" rotWithShape="1">
                <a:gsLst>
                  <a:gs pos="0">
                    <a:srgbClr val="0079A6"/>
                  </a:gs>
                  <a:gs pos="80000">
                    <a:srgbClr val="009FDA"/>
                  </a:gs>
                  <a:gs pos="100000">
                    <a:srgbClr val="00A0DB"/>
                  </a:gs>
                </a:gsLst>
                <a:lin ang="16200000" scaled="0"/>
              </a:gra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marL="342900" indent="-342900" defTabSz="889000">
                  <a:lnSpc>
                    <a:spcPct val="90000"/>
                  </a:lnSpc>
                  <a:spcBef>
                    <a:spcPts val="600"/>
                  </a:spcBef>
                  <a:defRPr sz="2000" b="1">
                    <a:solidFill>
                      <a:srgbClr val="FFFFFF"/>
                    </a:solidFill>
                  </a:defRPr>
                </a:pPr>
                <a:endParaRPr/>
              </a:p>
            </p:txBody>
          </p:sp>
          <p:sp>
            <p:nvSpPr>
              <p:cNvPr id="154" name="the sanction"/>
              <p:cNvSpPr txBox="1"/>
              <p:nvPr/>
            </p:nvSpPr>
            <p:spPr>
              <a:xfrm>
                <a:off x="-155621" y="59039"/>
                <a:ext cx="5773383" cy="310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marL="342900" indent="-342900" defTabSz="889000">
                  <a:lnSpc>
                    <a:spcPct val="90000"/>
                  </a:lnSpc>
                  <a:spcBef>
                    <a:spcPts val="800"/>
                  </a:spcBef>
                  <a:defRPr sz="2000" b="1">
                    <a:solidFill>
                      <a:srgbClr val="FFFFFF"/>
                    </a:solidFill>
                  </a:defRPr>
                </a:lvl1pPr>
              </a:lstStyle>
              <a:p>
                <a:r>
                  <a:rPr dirty="0"/>
                  <a:t>the sanction</a:t>
                </a:r>
              </a:p>
            </p:txBody>
          </p:sp>
        </p:gr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E99AE05-5AF6-4575-BB24-1C8C59ECEFC2}"/>
              </a:ext>
            </a:extLst>
          </p:cNvPr>
          <p:cNvSpPr>
            <a:spLocks noGrp="1"/>
          </p:cNvSpPr>
          <p:nvPr>
            <p:ph type="title"/>
          </p:nvPr>
        </p:nvSpPr>
        <p:spPr>
          <a:xfrm>
            <a:off x="737419" y="624110"/>
            <a:ext cx="7796981" cy="890058"/>
          </a:xfrm>
        </p:spPr>
        <p:txBody>
          <a:bodyPr>
            <a:normAutofit fontScale="90000"/>
          </a:bodyPr>
          <a:lstStyle/>
          <a:p>
            <a:r>
              <a:rPr lang="en-US" b="1" dirty="0"/>
              <a:t>Example for provision or command</a:t>
            </a:r>
          </a:p>
        </p:txBody>
      </p:sp>
      <p:sp>
        <p:nvSpPr>
          <p:cNvPr id="3" name="Substituent text 2">
            <a:extLst>
              <a:ext uri="{FF2B5EF4-FFF2-40B4-BE49-F238E27FC236}">
                <a16:creationId xmlns:a16="http://schemas.microsoft.com/office/drawing/2014/main" id="{2E6497A8-6019-418F-BE18-3853FB68A92A}"/>
              </a:ext>
            </a:extLst>
          </p:cNvPr>
          <p:cNvSpPr>
            <a:spLocks noGrp="1"/>
          </p:cNvSpPr>
          <p:nvPr>
            <p:ph type="body" idx="1"/>
          </p:nvPr>
        </p:nvSpPr>
        <p:spPr>
          <a:xfrm>
            <a:off x="914401" y="1514168"/>
            <a:ext cx="7620000" cy="4505632"/>
          </a:xfrm>
        </p:spPr>
        <p:txBody>
          <a:bodyPr/>
          <a:lstStyle/>
          <a:p>
            <a:pPr>
              <a:buAutoNum type="alphaUcPeriod"/>
            </a:pPr>
            <a:r>
              <a:rPr lang="en-US" b="1" dirty="0"/>
              <a:t>An absolutely determined command</a:t>
            </a:r>
          </a:p>
          <a:p>
            <a:pPr>
              <a:buFontTx/>
              <a:buChar char="-"/>
            </a:pPr>
            <a:r>
              <a:rPr lang="en-US" dirty="0"/>
              <a:t>art. 13 Romanian Constitution – In Romania the official language in Romanian</a:t>
            </a:r>
          </a:p>
          <a:p>
            <a:pPr>
              <a:buFontTx/>
              <a:buChar char="-"/>
            </a:pPr>
            <a:r>
              <a:rPr lang="en-US" dirty="0"/>
              <a:t>Art. 44 parag.2 Constitution – </a:t>
            </a:r>
            <a:r>
              <a:rPr lang="en-US" i="1" dirty="0"/>
              <a:t>the private ownership is equally guaranteed and protected by the state, no matter its owner</a:t>
            </a:r>
          </a:p>
          <a:p>
            <a:pPr>
              <a:buFontTx/>
              <a:buChar char="-"/>
            </a:pPr>
            <a:r>
              <a:rPr lang="en-US" i="1" dirty="0"/>
              <a:t>Art. 42 </a:t>
            </a:r>
            <a:r>
              <a:rPr lang="en-US" i="1" dirty="0" err="1"/>
              <a:t>parg</a:t>
            </a:r>
            <a:r>
              <a:rPr lang="en-US" i="1" dirty="0"/>
              <a:t> 1 – forced labor is forbidden by the law </a:t>
            </a:r>
          </a:p>
          <a:p>
            <a:pPr marL="0" indent="0">
              <a:buNone/>
            </a:pPr>
            <a:r>
              <a:rPr lang="en-US" i="1" dirty="0"/>
              <a:t>B</a:t>
            </a:r>
            <a:r>
              <a:rPr lang="en-US" b="1" i="1" dirty="0"/>
              <a:t>. Relatively determined </a:t>
            </a:r>
            <a:r>
              <a:rPr lang="en-US" i="1" dirty="0"/>
              <a:t>– allows the subject of law to choose his own behavior</a:t>
            </a:r>
          </a:p>
          <a:p>
            <a:pPr marL="0" indent="0">
              <a:buNone/>
            </a:pPr>
            <a:r>
              <a:rPr lang="en-US" i="1" dirty="0"/>
              <a:t>Art. 43 </a:t>
            </a:r>
            <a:r>
              <a:rPr lang="en-US" i="1" dirty="0" err="1"/>
              <a:t>parag</a:t>
            </a:r>
            <a:r>
              <a:rPr lang="en-US" i="1" dirty="0"/>
              <a:t> 1 Civil Code – the minor can conclude legal acts regarding the work he performs, his artistic or athletic skills or regarding this profession, with the approval of his parents or his legal guardian, as well as with the compliance with the law, if the case…</a:t>
            </a:r>
          </a:p>
        </p:txBody>
      </p:sp>
    </p:spTree>
    <p:extLst>
      <p:ext uri="{BB962C8B-B14F-4D97-AF65-F5344CB8AC3E}">
        <p14:creationId xmlns:p14="http://schemas.microsoft.com/office/powerpoint/2010/main" val="2001092368"/>
      </p:ext>
    </p:extLst>
  </p:cSld>
  <p:clrMapOvr>
    <a:masterClrMapping/>
  </p:clrMapOvr>
  <p:transition spd="med"/>
</p:sld>
</file>

<file path=ppt/theme/theme1.xml><?xml version="1.0" encoding="utf-8"?>
<a:theme xmlns:a="http://schemas.openxmlformats.org/drawingml/2006/main" name="Adiere">
  <a:themeElements>
    <a:clrScheme name="Adier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dier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dier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Angles">
  <a:themeElements>
    <a:clrScheme name="Angles">
      <a:dk1>
        <a:srgbClr val="000000"/>
      </a:dk1>
      <a:lt1>
        <a:srgbClr val="FFFFFF"/>
      </a:lt1>
      <a:dk2>
        <a:srgbClr val="A7A7A7"/>
      </a:dk2>
      <a:lt2>
        <a:srgbClr val="535353"/>
      </a:lt2>
      <a:accent1>
        <a:srgbClr val="797B7E"/>
      </a:accent1>
      <a:accent2>
        <a:srgbClr val="F96A1B"/>
      </a:accent2>
      <a:accent3>
        <a:srgbClr val="08A1D9"/>
      </a:accent3>
      <a:accent4>
        <a:srgbClr val="7C984A"/>
      </a:accent4>
      <a:accent5>
        <a:srgbClr val="C2AD8D"/>
      </a:accent5>
      <a:accent6>
        <a:srgbClr val="506E94"/>
      </a:accent6>
      <a:hlink>
        <a:srgbClr val="0000FF"/>
      </a:hlink>
      <a:folHlink>
        <a:srgbClr val="FF00FF"/>
      </a:folHlink>
    </a:clrScheme>
    <a:fontScheme name="Angles">
      <a:majorFont>
        <a:latin typeface="Franklin Gothic Book"/>
        <a:ea typeface="Franklin Gothic Book"/>
        <a:cs typeface="Franklin Gothic Book"/>
      </a:majorFont>
      <a:minorFont>
        <a:latin typeface="Helvetica"/>
        <a:ea typeface="Helvetica"/>
        <a:cs typeface="Helvetica"/>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Wisp</Template>
  <TotalTime>2105</TotalTime>
  <Words>1991</Words>
  <Application>Microsoft Office PowerPoint</Application>
  <PresentationFormat>On-screen Show (4:3)</PresentationFormat>
  <Paragraphs>190</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Century Gothic</vt:lpstr>
      <vt:lpstr>Franklin Gothic Book</vt:lpstr>
      <vt:lpstr>Helvetica Neue</vt:lpstr>
      <vt:lpstr>inherit</vt:lpstr>
      <vt:lpstr>Open Sans</vt:lpstr>
      <vt:lpstr>Times New Roman</vt:lpstr>
      <vt:lpstr>Wingdings 3</vt:lpstr>
      <vt:lpstr>Adiere</vt:lpstr>
      <vt:lpstr>BUSINESS LAW</vt:lpstr>
      <vt:lpstr>2</vt:lpstr>
      <vt:lpstr>QUIZ</vt:lpstr>
      <vt:lpstr>Quiz</vt:lpstr>
      <vt:lpstr>PowerPoint Presentation</vt:lpstr>
      <vt:lpstr>PowerPoint Presentation</vt:lpstr>
      <vt:lpstr>PowerPoint Presentation</vt:lpstr>
      <vt:lpstr>The formal - logical structure of a legal rule</vt:lpstr>
      <vt:lpstr>Example for provision or command</vt:lpstr>
      <vt:lpstr>Example of sanction</vt:lpstr>
      <vt:lpstr>Sanctions</vt:lpstr>
      <vt:lpstr>PowerPoint Presentation</vt:lpstr>
      <vt:lpstr>PowerPoint Presentation</vt:lpstr>
      <vt:lpstr>The technical – juridical structure of a legal rule</vt:lpstr>
      <vt:lpstr>PowerPoint Presentation</vt:lpstr>
      <vt:lpstr>Classification of legal rules</vt:lpstr>
      <vt:lpstr>PowerPoint Presentation</vt:lpstr>
      <vt:lpstr>The application of law</vt:lpstr>
      <vt:lpstr>The application of law in TIME</vt:lpstr>
      <vt:lpstr>The application of law in space</vt:lpstr>
      <vt:lpstr>The application of law to people</vt:lpstr>
      <vt:lpstr>THE INTERPRETATION OF LEGAL RULES</vt:lpstr>
      <vt:lpstr>Official &amp; Nonofficial interpretation</vt:lpstr>
      <vt:lpstr>Literal, extensive &amp; Restrictive interpretation</vt:lpstr>
      <vt:lpstr>The most frequently logical arguments 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LAW</dc:title>
  <dc:creator>Andreea Stoican</dc:creator>
  <cp:lastModifiedBy>andreea stanciulescu</cp:lastModifiedBy>
  <cp:revision>4</cp:revision>
  <dcterms:modified xsi:type="dcterms:W3CDTF">2022-03-04T13:04:34Z</dcterms:modified>
</cp:coreProperties>
</file>