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3" r:id="rId3"/>
    <p:sldId id="257" r:id="rId4"/>
    <p:sldId id="258" r:id="rId5"/>
    <p:sldId id="273" r:id="rId6"/>
    <p:sldId id="274" r:id="rId7"/>
    <p:sldId id="275" r:id="rId8"/>
    <p:sldId id="263" r:id="rId9"/>
    <p:sldId id="264" r:id="rId10"/>
    <p:sldId id="265" r:id="rId11"/>
    <p:sldId id="266" r:id="rId12"/>
    <p:sldId id="276" r:id="rId13"/>
    <p:sldId id="277" r:id="rId14"/>
    <p:sldId id="278" r:id="rId15"/>
    <p:sldId id="279" r:id="rId16"/>
    <p:sldId id="259" r:id="rId17"/>
    <p:sldId id="260" r:id="rId18"/>
    <p:sldId id="261" r:id="rId19"/>
    <p:sldId id="262" r:id="rId20"/>
    <p:sldId id="280" r:id="rId21"/>
    <p:sldId id="281" r:id="rId22"/>
    <p:sldId id="282" r:id="rId23"/>
    <p:sldId id="272" r:id="rId24"/>
    <p:sldId id="267" r:id="rId25"/>
    <p:sldId id="268" r:id="rId26"/>
    <p:sldId id="269" r:id="rId27"/>
    <p:sldId id="270" r:id="rId28"/>
    <p:sldId id="271" r:id="rId29"/>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p:restoredTop sz="96327"/>
  </p:normalViewPr>
  <p:slideViewPr>
    <p:cSldViewPr snapToGrid="0">
      <p:cViewPr varScale="1">
        <p:scale>
          <a:sx n="85" d="100"/>
          <a:sy n="85" d="100"/>
        </p:scale>
        <p:origin x="6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16CC7F-2D92-4879-A432-583B1EA4211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ABCBC56-5B93-4FCA-A573-C34529C4B9C4}">
      <dgm:prSet/>
      <dgm:spPr/>
      <dgm:t>
        <a:bodyPr/>
        <a:lstStyle/>
        <a:p>
          <a:r>
            <a:rPr lang="en-GB" b="0" i="0" dirty="0"/>
            <a:t>There are </a:t>
          </a:r>
          <a:r>
            <a:rPr lang="en-GB" b="1" i="0" dirty="0"/>
            <a:t>three main legal systems </a:t>
          </a:r>
          <a:r>
            <a:rPr lang="en-GB" b="0" i="0" dirty="0"/>
            <a:t>in the modern world:</a:t>
          </a:r>
          <a:endParaRPr lang="en-US" dirty="0"/>
        </a:p>
      </dgm:t>
    </dgm:pt>
    <dgm:pt modelId="{30F475A5-394B-4EDD-93D3-EEC5FAD2E45C}" type="parTrans" cxnId="{69AE78A1-3AEC-4DDA-AD2F-2E37A371989D}">
      <dgm:prSet/>
      <dgm:spPr/>
      <dgm:t>
        <a:bodyPr/>
        <a:lstStyle/>
        <a:p>
          <a:endParaRPr lang="en-US"/>
        </a:p>
      </dgm:t>
    </dgm:pt>
    <dgm:pt modelId="{CB193DD1-2F16-42F5-871E-EEE580E94DDE}" type="sibTrans" cxnId="{69AE78A1-3AEC-4DDA-AD2F-2E37A371989D}">
      <dgm:prSet/>
      <dgm:spPr/>
      <dgm:t>
        <a:bodyPr/>
        <a:lstStyle/>
        <a:p>
          <a:endParaRPr lang="en-US"/>
        </a:p>
      </dgm:t>
    </dgm:pt>
    <dgm:pt modelId="{CD26CD03-FA02-404B-851F-536728EC80A6}">
      <dgm:prSet/>
      <dgm:spPr/>
      <dgm:t>
        <a:bodyPr/>
        <a:lstStyle/>
        <a:p>
          <a:r>
            <a:rPr lang="en-GB" b="0" i="0" dirty="0"/>
            <a:t>Continental law</a:t>
          </a:r>
          <a:endParaRPr lang="en-US" dirty="0"/>
        </a:p>
      </dgm:t>
    </dgm:pt>
    <dgm:pt modelId="{A4D4E142-A7F8-4428-A23F-EC1FF7375B53}" type="parTrans" cxnId="{C1249488-815A-46C9-81A5-697CED66862C}">
      <dgm:prSet/>
      <dgm:spPr/>
      <dgm:t>
        <a:bodyPr/>
        <a:lstStyle/>
        <a:p>
          <a:endParaRPr lang="en-US"/>
        </a:p>
      </dgm:t>
    </dgm:pt>
    <dgm:pt modelId="{5AB93FE7-D12D-4A4B-AA22-19482EC144BA}" type="sibTrans" cxnId="{C1249488-815A-46C9-81A5-697CED66862C}">
      <dgm:prSet/>
      <dgm:spPr/>
      <dgm:t>
        <a:bodyPr/>
        <a:lstStyle/>
        <a:p>
          <a:endParaRPr lang="en-US"/>
        </a:p>
      </dgm:t>
    </dgm:pt>
    <dgm:pt modelId="{9F0337A5-2C5B-4F93-ABDB-610A246C410E}">
      <dgm:prSet/>
      <dgm:spPr/>
      <dgm:t>
        <a:bodyPr/>
        <a:lstStyle/>
        <a:p>
          <a:r>
            <a:rPr lang="en-GB" dirty="0"/>
            <a:t>Common Law</a:t>
          </a:r>
          <a:endParaRPr lang="en-US" dirty="0"/>
        </a:p>
      </dgm:t>
    </dgm:pt>
    <dgm:pt modelId="{AD7FB539-CCE2-4E9F-A961-5A2A067C32C2}" type="parTrans" cxnId="{B92E6F91-4B22-44E1-BC25-4C656988BB6F}">
      <dgm:prSet/>
      <dgm:spPr/>
      <dgm:t>
        <a:bodyPr/>
        <a:lstStyle/>
        <a:p>
          <a:endParaRPr lang="en-US"/>
        </a:p>
      </dgm:t>
    </dgm:pt>
    <dgm:pt modelId="{17B94459-B774-40CF-8183-5A05C3C9FBE2}" type="sibTrans" cxnId="{B92E6F91-4B22-44E1-BC25-4C656988BB6F}">
      <dgm:prSet/>
      <dgm:spPr/>
      <dgm:t>
        <a:bodyPr/>
        <a:lstStyle/>
        <a:p>
          <a:endParaRPr lang="en-US"/>
        </a:p>
      </dgm:t>
    </dgm:pt>
    <dgm:pt modelId="{5C26BBC1-FE0A-442E-A40C-7D37F5631A5F}">
      <dgm:prSet/>
      <dgm:spPr/>
      <dgm:t>
        <a:bodyPr/>
        <a:lstStyle/>
        <a:p>
          <a:r>
            <a:rPr lang="en-US" dirty="0"/>
            <a:t>Islamic legal system</a:t>
          </a:r>
        </a:p>
      </dgm:t>
    </dgm:pt>
    <dgm:pt modelId="{9B00640B-FD30-4DF9-80B3-C4BF70644E0E}" type="sibTrans" cxnId="{1EA1085E-217A-4D8E-8A20-3092F9261DE7}">
      <dgm:prSet/>
      <dgm:spPr/>
      <dgm:t>
        <a:bodyPr/>
        <a:lstStyle/>
        <a:p>
          <a:endParaRPr lang="en-US"/>
        </a:p>
      </dgm:t>
    </dgm:pt>
    <dgm:pt modelId="{33411280-C052-4448-ABEE-C7EAAC91B465}" type="parTrans" cxnId="{1EA1085E-217A-4D8E-8A20-3092F9261DE7}">
      <dgm:prSet/>
      <dgm:spPr/>
      <dgm:t>
        <a:bodyPr/>
        <a:lstStyle/>
        <a:p>
          <a:endParaRPr lang="en-US"/>
        </a:p>
      </dgm:t>
    </dgm:pt>
    <dgm:pt modelId="{D167F139-CDA0-4232-B53C-7F60CAC0AF0A}" type="pres">
      <dgm:prSet presAssocID="{5116CC7F-2D92-4879-A432-583B1EA42112}" presName="linear" presStyleCnt="0">
        <dgm:presLayoutVars>
          <dgm:animLvl val="lvl"/>
          <dgm:resizeHandles val="exact"/>
        </dgm:presLayoutVars>
      </dgm:prSet>
      <dgm:spPr/>
    </dgm:pt>
    <dgm:pt modelId="{D7F422B5-F00F-454D-8866-B36CE1CC5E6D}" type="pres">
      <dgm:prSet presAssocID="{1ABCBC56-5B93-4FCA-A573-C34529C4B9C4}" presName="parentText" presStyleLbl="node1" presStyleIdx="0" presStyleCnt="4">
        <dgm:presLayoutVars>
          <dgm:chMax val="0"/>
          <dgm:bulletEnabled val="1"/>
        </dgm:presLayoutVars>
      </dgm:prSet>
      <dgm:spPr/>
    </dgm:pt>
    <dgm:pt modelId="{1243F60C-0592-4374-B701-CE582E2DE022}" type="pres">
      <dgm:prSet presAssocID="{CB193DD1-2F16-42F5-871E-EEE580E94DDE}" presName="spacer" presStyleCnt="0"/>
      <dgm:spPr/>
    </dgm:pt>
    <dgm:pt modelId="{2AC6261C-8885-4060-B4A8-40BD6614A508}" type="pres">
      <dgm:prSet presAssocID="{CD26CD03-FA02-404B-851F-536728EC80A6}" presName="parentText" presStyleLbl="node1" presStyleIdx="1" presStyleCnt="4">
        <dgm:presLayoutVars>
          <dgm:chMax val="0"/>
          <dgm:bulletEnabled val="1"/>
        </dgm:presLayoutVars>
      </dgm:prSet>
      <dgm:spPr/>
    </dgm:pt>
    <dgm:pt modelId="{594B571B-6BF2-439C-8AA2-B1A27F5CBDB9}" type="pres">
      <dgm:prSet presAssocID="{5AB93FE7-D12D-4A4B-AA22-19482EC144BA}" presName="spacer" presStyleCnt="0"/>
      <dgm:spPr/>
    </dgm:pt>
    <dgm:pt modelId="{8297E4D1-9CE1-4A44-A8A3-3D212030EE4F}" type="pres">
      <dgm:prSet presAssocID="{9F0337A5-2C5B-4F93-ABDB-610A246C410E}" presName="parentText" presStyleLbl="node1" presStyleIdx="2" presStyleCnt="4">
        <dgm:presLayoutVars>
          <dgm:chMax val="0"/>
          <dgm:bulletEnabled val="1"/>
        </dgm:presLayoutVars>
      </dgm:prSet>
      <dgm:spPr/>
    </dgm:pt>
    <dgm:pt modelId="{AE4CA6FA-83A3-4738-AF1F-06805C01C732}" type="pres">
      <dgm:prSet presAssocID="{17B94459-B774-40CF-8183-5A05C3C9FBE2}" presName="spacer" presStyleCnt="0"/>
      <dgm:spPr/>
    </dgm:pt>
    <dgm:pt modelId="{112387B3-3D97-4859-A6A3-92C1D8534BDC}" type="pres">
      <dgm:prSet presAssocID="{5C26BBC1-FE0A-442E-A40C-7D37F5631A5F}" presName="parentText" presStyleLbl="node1" presStyleIdx="3" presStyleCnt="4">
        <dgm:presLayoutVars>
          <dgm:chMax val="0"/>
          <dgm:bulletEnabled val="1"/>
        </dgm:presLayoutVars>
      </dgm:prSet>
      <dgm:spPr/>
    </dgm:pt>
  </dgm:ptLst>
  <dgm:cxnLst>
    <dgm:cxn modelId="{144DD602-13A1-42F2-A33F-732DA660825A}" type="presOf" srcId="{9F0337A5-2C5B-4F93-ABDB-610A246C410E}" destId="{8297E4D1-9CE1-4A44-A8A3-3D212030EE4F}" srcOrd="0" destOrd="0" presId="urn:microsoft.com/office/officeart/2005/8/layout/vList2"/>
    <dgm:cxn modelId="{F6274519-5F73-4454-8D3C-B0FAAFF511A3}" type="presOf" srcId="{5C26BBC1-FE0A-442E-A40C-7D37F5631A5F}" destId="{112387B3-3D97-4859-A6A3-92C1D8534BDC}" srcOrd="0" destOrd="0" presId="urn:microsoft.com/office/officeart/2005/8/layout/vList2"/>
    <dgm:cxn modelId="{8139912A-F2AE-468E-A5F5-301497CBF8B1}" type="presOf" srcId="{1ABCBC56-5B93-4FCA-A573-C34529C4B9C4}" destId="{D7F422B5-F00F-454D-8866-B36CE1CC5E6D}" srcOrd="0" destOrd="0" presId="urn:microsoft.com/office/officeart/2005/8/layout/vList2"/>
    <dgm:cxn modelId="{9B7A1C37-9D00-4EAE-8C79-4283D0591FB2}" type="presOf" srcId="{5116CC7F-2D92-4879-A432-583B1EA42112}" destId="{D167F139-CDA0-4232-B53C-7F60CAC0AF0A}" srcOrd="0" destOrd="0" presId="urn:microsoft.com/office/officeart/2005/8/layout/vList2"/>
    <dgm:cxn modelId="{1EA1085E-217A-4D8E-8A20-3092F9261DE7}" srcId="{5116CC7F-2D92-4879-A432-583B1EA42112}" destId="{5C26BBC1-FE0A-442E-A40C-7D37F5631A5F}" srcOrd="3" destOrd="0" parTransId="{33411280-C052-4448-ABEE-C7EAAC91B465}" sibTransId="{9B00640B-FD30-4DF9-80B3-C4BF70644E0E}"/>
    <dgm:cxn modelId="{1986AC79-6A50-4E0A-A1C9-3FF8BE4D31E5}" type="presOf" srcId="{CD26CD03-FA02-404B-851F-536728EC80A6}" destId="{2AC6261C-8885-4060-B4A8-40BD6614A508}" srcOrd="0" destOrd="0" presId="urn:microsoft.com/office/officeart/2005/8/layout/vList2"/>
    <dgm:cxn modelId="{C1249488-815A-46C9-81A5-697CED66862C}" srcId="{5116CC7F-2D92-4879-A432-583B1EA42112}" destId="{CD26CD03-FA02-404B-851F-536728EC80A6}" srcOrd="1" destOrd="0" parTransId="{A4D4E142-A7F8-4428-A23F-EC1FF7375B53}" sibTransId="{5AB93FE7-D12D-4A4B-AA22-19482EC144BA}"/>
    <dgm:cxn modelId="{B92E6F91-4B22-44E1-BC25-4C656988BB6F}" srcId="{5116CC7F-2D92-4879-A432-583B1EA42112}" destId="{9F0337A5-2C5B-4F93-ABDB-610A246C410E}" srcOrd="2" destOrd="0" parTransId="{AD7FB539-CCE2-4E9F-A961-5A2A067C32C2}" sibTransId="{17B94459-B774-40CF-8183-5A05C3C9FBE2}"/>
    <dgm:cxn modelId="{69AE78A1-3AEC-4DDA-AD2F-2E37A371989D}" srcId="{5116CC7F-2D92-4879-A432-583B1EA42112}" destId="{1ABCBC56-5B93-4FCA-A573-C34529C4B9C4}" srcOrd="0" destOrd="0" parTransId="{30F475A5-394B-4EDD-93D3-EEC5FAD2E45C}" sibTransId="{CB193DD1-2F16-42F5-871E-EEE580E94DDE}"/>
    <dgm:cxn modelId="{2F1A5834-1A98-4527-BAAA-63BDC30DF053}" type="presParOf" srcId="{D167F139-CDA0-4232-B53C-7F60CAC0AF0A}" destId="{D7F422B5-F00F-454D-8866-B36CE1CC5E6D}" srcOrd="0" destOrd="0" presId="urn:microsoft.com/office/officeart/2005/8/layout/vList2"/>
    <dgm:cxn modelId="{118511DE-0F44-48A0-AFAC-895722D72F70}" type="presParOf" srcId="{D167F139-CDA0-4232-B53C-7F60CAC0AF0A}" destId="{1243F60C-0592-4374-B701-CE582E2DE022}" srcOrd="1" destOrd="0" presId="urn:microsoft.com/office/officeart/2005/8/layout/vList2"/>
    <dgm:cxn modelId="{7E507BBB-FB1B-481C-9F37-42630E98D541}" type="presParOf" srcId="{D167F139-CDA0-4232-B53C-7F60CAC0AF0A}" destId="{2AC6261C-8885-4060-B4A8-40BD6614A508}" srcOrd="2" destOrd="0" presId="urn:microsoft.com/office/officeart/2005/8/layout/vList2"/>
    <dgm:cxn modelId="{2849D0FC-2BE6-49A9-83FC-D4A08AA01937}" type="presParOf" srcId="{D167F139-CDA0-4232-B53C-7F60CAC0AF0A}" destId="{594B571B-6BF2-439C-8AA2-B1A27F5CBDB9}" srcOrd="3" destOrd="0" presId="urn:microsoft.com/office/officeart/2005/8/layout/vList2"/>
    <dgm:cxn modelId="{FFF28441-204F-4298-8BCA-97975E3A656E}" type="presParOf" srcId="{D167F139-CDA0-4232-B53C-7F60CAC0AF0A}" destId="{8297E4D1-9CE1-4A44-A8A3-3D212030EE4F}" srcOrd="4" destOrd="0" presId="urn:microsoft.com/office/officeart/2005/8/layout/vList2"/>
    <dgm:cxn modelId="{FA3D3142-BB49-47E1-AC81-8F7091A7609A}" type="presParOf" srcId="{D167F139-CDA0-4232-B53C-7F60CAC0AF0A}" destId="{AE4CA6FA-83A3-4738-AF1F-06805C01C732}" srcOrd="5" destOrd="0" presId="urn:microsoft.com/office/officeart/2005/8/layout/vList2"/>
    <dgm:cxn modelId="{6B0FFE41-B6DA-43DD-BCCF-ADC3AE93FA1D}" type="presParOf" srcId="{D167F139-CDA0-4232-B53C-7F60CAC0AF0A}" destId="{112387B3-3D97-4859-A6A3-92C1D8534BD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8864CF-0643-4481-BBBD-ABD404A0C52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8D85B31C-9C58-4FB4-BCD9-421B7A108FC0}">
      <dgm:prSet/>
      <dgm:spPr/>
      <dgm:t>
        <a:bodyPr/>
        <a:lstStyle/>
        <a:p>
          <a:r>
            <a:rPr lang="en-GB" dirty="0"/>
            <a:t>Continental legal systems were developed in Europe and are based on Roman and Napoleonic law. </a:t>
          </a:r>
          <a:r>
            <a:rPr lang="en-US" noProof="0" dirty="0"/>
            <a:t>continental legal systems </a:t>
          </a:r>
          <a:r>
            <a:rPr lang="en-GB" dirty="0"/>
            <a:t>are also called code systems because all the legal rules are in one or more comprehensive legislative enactments.</a:t>
          </a:r>
          <a:endParaRPr lang="en-US" dirty="0"/>
        </a:p>
      </dgm:t>
    </dgm:pt>
    <dgm:pt modelId="{1B7F781F-8CF4-4353-BEE1-6AA7EB70CC91}" type="parTrans" cxnId="{3E8C4145-5416-4733-A0C0-92C473D2EE58}">
      <dgm:prSet/>
      <dgm:spPr/>
      <dgm:t>
        <a:bodyPr/>
        <a:lstStyle/>
        <a:p>
          <a:endParaRPr lang="en-US"/>
        </a:p>
      </dgm:t>
    </dgm:pt>
    <dgm:pt modelId="{F7FAAE0A-26FA-4753-8D31-C8215CAAC1E6}" type="sibTrans" cxnId="{3E8C4145-5416-4733-A0C0-92C473D2EE58}">
      <dgm:prSet/>
      <dgm:spPr/>
      <dgm:t>
        <a:bodyPr/>
        <a:lstStyle/>
        <a:p>
          <a:endParaRPr lang="en-US"/>
        </a:p>
      </dgm:t>
    </dgm:pt>
    <dgm:pt modelId="{A54D2826-7D15-44B9-BBBA-9BFCA7D5BECE}">
      <dgm:prSet/>
      <dgm:spPr/>
      <dgm:t>
        <a:bodyPr/>
        <a:lstStyle/>
        <a:p>
          <a:r>
            <a:rPr lang="en-US" noProof="0" dirty="0"/>
            <a:t>Continental legal systems </a:t>
          </a:r>
          <a:r>
            <a:rPr lang="en-GB" dirty="0"/>
            <a:t>s are </a:t>
          </a:r>
          <a:r>
            <a:rPr lang="en-GB" b="1" dirty="0"/>
            <a:t>inquisitorial</a:t>
          </a:r>
          <a:r>
            <a:rPr lang="en-GB" dirty="0"/>
            <a:t> systems in which judges actively investigate cases. Judges have the authority to request documents and testimony, as well as to shape the parties’ legal claims. </a:t>
          </a:r>
          <a:endParaRPr lang="en-US" dirty="0"/>
        </a:p>
      </dgm:t>
    </dgm:pt>
    <dgm:pt modelId="{C22202C4-5A32-4DBF-8AAF-1748141F0339}" type="parTrans" cxnId="{036621F0-C875-4101-BEB4-1888DD6A11A4}">
      <dgm:prSet/>
      <dgm:spPr/>
      <dgm:t>
        <a:bodyPr/>
        <a:lstStyle/>
        <a:p>
          <a:endParaRPr lang="en-US"/>
        </a:p>
      </dgm:t>
    </dgm:pt>
    <dgm:pt modelId="{1EFEA6A0-DEFE-4226-B9A0-5847DF238773}" type="sibTrans" cxnId="{036621F0-C875-4101-BEB4-1888DD6A11A4}">
      <dgm:prSet/>
      <dgm:spPr/>
      <dgm:t>
        <a:bodyPr/>
        <a:lstStyle/>
        <a:p>
          <a:endParaRPr lang="en-US"/>
        </a:p>
      </dgm:t>
    </dgm:pt>
    <dgm:pt modelId="{ACB906C9-3EDB-41A8-B36B-3B46FB71D8F8}">
      <dgm:prSet/>
      <dgm:spPr/>
      <dgm:t>
        <a:bodyPr/>
        <a:lstStyle/>
        <a:p>
          <a:r>
            <a:rPr lang="en-GB" dirty="0"/>
            <a:t>In addition, </a:t>
          </a:r>
          <a:r>
            <a:rPr lang="en-GB" b="1" dirty="0"/>
            <a:t>judges are not required to follow the decisions of other courts in similar cases</a:t>
          </a:r>
          <a:r>
            <a:rPr lang="en-GB" dirty="0"/>
            <a:t>. </a:t>
          </a:r>
          <a:endParaRPr lang="en-US" dirty="0"/>
        </a:p>
      </dgm:t>
    </dgm:pt>
    <dgm:pt modelId="{428E8932-79FC-459A-B910-40A4A03EFA18}" type="parTrans" cxnId="{DF08DF27-8B84-4CB4-ACEA-2C39B8EA8AA9}">
      <dgm:prSet/>
      <dgm:spPr/>
      <dgm:t>
        <a:bodyPr/>
        <a:lstStyle/>
        <a:p>
          <a:endParaRPr lang="en-US"/>
        </a:p>
      </dgm:t>
    </dgm:pt>
    <dgm:pt modelId="{738E64BD-145B-4E9D-8EF3-8621F0E663F1}" type="sibTrans" cxnId="{DF08DF27-8B84-4CB4-ACEA-2C39B8EA8AA9}">
      <dgm:prSet/>
      <dgm:spPr/>
      <dgm:t>
        <a:bodyPr/>
        <a:lstStyle/>
        <a:p>
          <a:endParaRPr lang="en-US"/>
        </a:p>
      </dgm:t>
    </dgm:pt>
    <dgm:pt modelId="{483F7E17-78D0-44C0-919F-DB251CFC004B}">
      <dgm:prSet/>
      <dgm:spPr/>
      <dgm:t>
        <a:bodyPr/>
        <a:lstStyle/>
        <a:p>
          <a:r>
            <a:rPr lang="en-GB" b="1"/>
            <a:t>The law is in the Code, not in the cases. </a:t>
          </a:r>
          <a:endParaRPr lang="en-US"/>
        </a:p>
      </dgm:t>
    </dgm:pt>
    <dgm:pt modelId="{D656E11F-91AA-44AD-B3E2-5BC91E3A4A86}" type="parTrans" cxnId="{23981B69-3FFE-45D0-ABEF-F9EB789B52FD}">
      <dgm:prSet/>
      <dgm:spPr/>
      <dgm:t>
        <a:bodyPr/>
        <a:lstStyle/>
        <a:p>
          <a:endParaRPr lang="en-US"/>
        </a:p>
      </dgm:t>
    </dgm:pt>
    <dgm:pt modelId="{70ED6BC5-629C-4CB9-A076-ACF7B22FB717}" type="sibTrans" cxnId="{23981B69-3FFE-45D0-ABEF-F9EB789B52FD}">
      <dgm:prSet/>
      <dgm:spPr/>
      <dgm:t>
        <a:bodyPr/>
        <a:lstStyle/>
        <a:p>
          <a:endParaRPr lang="en-US"/>
        </a:p>
      </dgm:t>
    </dgm:pt>
    <dgm:pt modelId="{B75F2630-7794-4E92-B35A-E724E55AB3EF}">
      <dgm:prSet/>
      <dgm:spPr/>
      <dgm:t>
        <a:bodyPr/>
        <a:lstStyle/>
        <a:p>
          <a:r>
            <a:rPr lang="en-GB"/>
            <a:t>The legislature, not the courts, is the primary place to enact and modify laws.</a:t>
          </a:r>
          <a:endParaRPr lang="en-US"/>
        </a:p>
      </dgm:t>
    </dgm:pt>
    <dgm:pt modelId="{69B51072-4AF0-4E01-8FFD-A7E0F7898E41}" type="parTrans" cxnId="{635CB891-1C45-4DE7-93B2-7E25D2E99339}">
      <dgm:prSet/>
      <dgm:spPr/>
      <dgm:t>
        <a:bodyPr/>
        <a:lstStyle/>
        <a:p>
          <a:endParaRPr lang="en-US"/>
        </a:p>
      </dgm:t>
    </dgm:pt>
    <dgm:pt modelId="{68518C8A-49D5-493B-8B62-C086FDC6EE8E}" type="sibTrans" cxnId="{635CB891-1C45-4DE7-93B2-7E25D2E99339}">
      <dgm:prSet/>
      <dgm:spPr/>
      <dgm:t>
        <a:bodyPr/>
        <a:lstStyle/>
        <a:p>
          <a:endParaRPr lang="en-US"/>
        </a:p>
      </dgm:t>
    </dgm:pt>
    <dgm:pt modelId="{87EF6844-966A-4147-8B93-E9FD21B43C28}" type="pres">
      <dgm:prSet presAssocID="{158864CF-0643-4481-BBBD-ABD404A0C521}" presName="Name0" presStyleCnt="0">
        <dgm:presLayoutVars>
          <dgm:dir/>
          <dgm:animLvl val="lvl"/>
          <dgm:resizeHandles val="exact"/>
        </dgm:presLayoutVars>
      </dgm:prSet>
      <dgm:spPr/>
    </dgm:pt>
    <dgm:pt modelId="{F4FF37DF-197B-194B-8F57-8AB99752376B}" type="pres">
      <dgm:prSet presAssocID="{B75F2630-7794-4E92-B35A-E724E55AB3EF}" presName="boxAndChildren" presStyleCnt="0"/>
      <dgm:spPr/>
    </dgm:pt>
    <dgm:pt modelId="{14972348-3745-3948-999C-0202EF8FF813}" type="pres">
      <dgm:prSet presAssocID="{B75F2630-7794-4E92-B35A-E724E55AB3EF}" presName="parentTextBox" presStyleLbl="node1" presStyleIdx="0" presStyleCnt="5"/>
      <dgm:spPr/>
    </dgm:pt>
    <dgm:pt modelId="{65EC85CD-E764-2F46-8290-A3359E91C803}" type="pres">
      <dgm:prSet presAssocID="{70ED6BC5-629C-4CB9-A076-ACF7B22FB717}" presName="sp" presStyleCnt="0"/>
      <dgm:spPr/>
    </dgm:pt>
    <dgm:pt modelId="{2DC3293E-D19F-4843-8047-3FF371017569}" type="pres">
      <dgm:prSet presAssocID="{483F7E17-78D0-44C0-919F-DB251CFC004B}" presName="arrowAndChildren" presStyleCnt="0"/>
      <dgm:spPr/>
    </dgm:pt>
    <dgm:pt modelId="{5A20A3BA-9625-9142-9CF2-7FDC5B03B0D4}" type="pres">
      <dgm:prSet presAssocID="{483F7E17-78D0-44C0-919F-DB251CFC004B}" presName="parentTextArrow" presStyleLbl="node1" presStyleIdx="1" presStyleCnt="5"/>
      <dgm:spPr/>
    </dgm:pt>
    <dgm:pt modelId="{AF857E10-EE4F-984D-AB33-23D24A3252BE}" type="pres">
      <dgm:prSet presAssocID="{738E64BD-145B-4E9D-8EF3-8621F0E663F1}" presName="sp" presStyleCnt="0"/>
      <dgm:spPr/>
    </dgm:pt>
    <dgm:pt modelId="{166A4D4E-2EA6-0E4C-B961-0A863DA92291}" type="pres">
      <dgm:prSet presAssocID="{ACB906C9-3EDB-41A8-B36B-3B46FB71D8F8}" presName="arrowAndChildren" presStyleCnt="0"/>
      <dgm:spPr/>
    </dgm:pt>
    <dgm:pt modelId="{545AF05B-4189-7B47-B3C1-477BD402A931}" type="pres">
      <dgm:prSet presAssocID="{ACB906C9-3EDB-41A8-B36B-3B46FB71D8F8}" presName="parentTextArrow" presStyleLbl="node1" presStyleIdx="2" presStyleCnt="5"/>
      <dgm:spPr/>
    </dgm:pt>
    <dgm:pt modelId="{A0F4A61C-55EB-C945-A125-3D0C491430D5}" type="pres">
      <dgm:prSet presAssocID="{1EFEA6A0-DEFE-4226-B9A0-5847DF238773}" presName="sp" presStyleCnt="0"/>
      <dgm:spPr/>
    </dgm:pt>
    <dgm:pt modelId="{792C1FA3-0871-1D47-9B67-AFCB7CB1A13F}" type="pres">
      <dgm:prSet presAssocID="{A54D2826-7D15-44B9-BBBA-9BFCA7D5BECE}" presName="arrowAndChildren" presStyleCnt="0"/>
      <dgm:spPr/>
    </dgm:pt>
    <dgm:pt modelId="{928C4AF5-535F-8847-873C-62A83444BBE8}" type="pres">
      <dgm:prSet presAssocID="{A54D2826-7D15-44B9-BBBA-9BFCA7D5BECE}" presName="parentTextArrow" presStyleLbl="node1" presStyleIdx="3" presStyleCnt="5"/>
      <dgm:spPr/>
    </dgm:pt>
    <dgm:pt modelId="{EA98DAA2-7E60-7C48-8AA0-68B85388DD09}" type="pres">
      <dgm:prSet presAssocID="{F7FAAE0A-26FA-4753-8D31-C8215CAAC1E6}" presName="sp" presStyleCnt="0"/>
      <dgm:spPr/>
    </dgm:pt>
    <dgm:pt modelId="{A18F7B53-EF45-AD40-BABC-F07B516337C7}" type="pres">
      <dgm:prSet presAssocID="{8D85B31C-9C58-4FB4-BCD9-421B7A108FC0}" presName="arrowAndChildren" presStyleCnt="0"/>
      <dgm:spPr/>
    </dgm:pt>
    <dgm:pt modelId="{2BDB71CE-CC36-E242-9D96-37928D033FBA}" type="pres">
      <dgm:prSet presAssocID="{8D85B31C-9C58-4FB4-BCD9-421B7A108FC0}" presName="parentTextArrow" presStyleLbl="node1" presStyleIdx="4" presStyleCnt="5"/>
      <dgm:spPr/>
    </dgm:pt>
  </dgm:ptLst>
  <dgm:cxnLst>
    <dgm:cxn modelId="{09A5360A-13F5-7243-B31D-A360A522455F}" type="presOf" srcId="{A54D2826-7D15-44B9-BBBA-9BFCA7D5BECE}" destId="{928C4AF5-535F-8847-873C-62A83444BBE8}" srcOrd="0" destOrd="0" presId="urn:microsoft.com/office/officeart/2005/8/layout/process4"/>
    <dgm:cxn modelId="{DF08DF27-8B84-4CB4-ACEA-2C39B8EA8AA9}" srcId="{158864CF-0643-4481-BBBD-ABD404A0C521}" destId="{ACB906C9-3EDB-41A8-B36B-3B46FB71D8F8}" srcOrd="2" destOrd="0" parTransId="{428E8932-79FC-459A-B910-40A4A03EFA18}" sibTransId="{738E64BD-145B-4E9D-8EF3-8621F0E663F1}"/>
    <dgm:cxn modelId="{3E8C4145-5416-4733-A0C0-92C473D2EE58}" srcId="{158864CF-0643-4481-BBBD-ABD404A0C521}" destId="{8D85B31C-9C58-4FB4-BCD9-421B7A108FC0}" srcOrd="0" destOrd="0" parTransId="{1B7F781F-8CF4-4353-BEE1-6AA7EB70CC91}" sibTransId="{F7FAAE0A-26FA-4753-8D31-C8215CAAC1E6}"/>
    <dgm:cxn modelId="{23981B69-3FFE-45D0-ABEF-F9EB789B52FD}" srcId="{158864CF-0643-4481-BBBD-ABD404A0C521}" destId="{483F7E17-78D0-44C0-919F-DB251CFC004B}" srcOrd="3" destOrd="0" parTransId="{D656E11F-91AA-44AD-B3E2-5BC91E3A4A86}" sibTransId="{70ED6BC5-629C-4CB9-A076-ACF7B22FB717}"/>
    <dgm:cxn modelId="{81A0C577-0479-6742-ACFC-485B21A13A70}" type="presOf" srcId="{ACB906C9-3EDB-41A8-B36B-3B46FB71D8F8}" destId="{545AF05B-4189-7B47-B3C1-477BD402A931}" srcOrd="0" destOrd="0" presId="urn:microsoft.com/office/officeart/2005/8/layout/process4"/>
    <dgm:cxn modelId="{DEFD7B78-24F9-524D-A582-999611C86B5F}" type="presOf" srcId="{B75F2630-7794-4E92-B35A-E724E55AB3EF}" destId="{14972348-3745-3948-999C-0202EF8FF813}" srcOrd="0" destOrd="0" presId="urn:microsoft.com/office/officeart/2005/8/layout/process4"/>
    <dgm:cxn modelId="{73537D59-66EE-AC40-8BBF-6A1415DBD995}" type="presOf" srcId="{158864CF-0643-4481-BBBD-ABD404A0C521}" destId="{87EF6844-966A-4147-8B93-E9FD21B43C28}" srcOrd="0" destOrd="0" presId="urn:microsoft.com/office/officeart/2005/8/layout/process4"/>
    <dgm:cxn modelId="{45F91287-A40E-504D-887D-42A2EDC4F282}" type="presOf" srcId="{483F7E17-78D0-44C0-919F-DB251CFC004B}" destId="{5A20A3BA-9625-9142-9CF2-7FDC5B03B0D4}" srcOrd="0" destOrd="0" presId="urn:microsoft.com/office/officeart/2005/8/layout/process4"/>
    <dgm:cxn modelId="{635CB891-1C45-4DE7-93B2-7E25D2E99339}" srcId="{158864CF-0643-4481-BBBD-ABD404A0C521}" destId="{B75F2630-7794-4E92-B35A-E724E55AB3EF}" srcOrd="4" destOrd="0" parTransId="{69B51072-4AF0-4E01-8FFD-A7E0F7898E41}" sibTransId="{68518C8A-49D5-493B-8B62-C086FDC6EE8E}"/>
    <dgm:cxn modelId="{523BAED5-3A61-F645-A3C6-04AFD252F7A1}" type="presOf" srcId="{8D85B31C-9C58-4FB4-BCD9-421B7A108FC0}" destId="{2BDB71CE-CC36-E242-9D96-37928D033FBA}" srcOrd="0" destOrd="0" presId="urn:microsoft.com/office/officeart/2005/8/layout/process4"/>
    <dgm:cxn modelId="{036621F0-C875-4101-BEB4-1888DD6A11A4}" srcId="{158864CF-0643-4481-BBBD-ABD404A0C521}" destId="{A54D2826-7D15-44B9-BBBA-9BFCA7D5BECE}" srcOrd="1" destOrd="0" parTransId="{C22202C4-5A32-4DBF-8AAF-1748141F0339}" sibTransId="{1EFEA6A0-DEFE-4226-B9A0-5847DF238773}"/>
    <dgm:cxn modelId="{367825CB-6333-0545-84F1-7981CA212F88}" type="presParOf" srcId="{87EF6844-966A-4147-8B93-E9FD21B43C28}" destId="{F4FF37DF-197B-194B-8F57-8AB99752376B}" srcOrd="0" destOrd="0" presId="urn:microsoft.com/office/officeart/2005/8/layout/process4"/>
    <dgm:cxn modelId="{4E532B07-DFB5-C746-A7A6-0AC320B4CCE7}" type="presParOf" srcId="{F4FF37DF-197B-194B-8F57-8AB99752376B}" destId="{14972348-3745-3948-999C-0202EF8FF813}" srcOrd="0" destOrd="0" presId="urn:microsoft.com/office/officeart/2005/8/layout/process4"/>
    <dgm:cxn modelId="{5BA407B5-2899-8B43-BCA2-CBAD44DB584B}" type="presParOf" srcId="{87EF6844-966A-4147-8B93-E9FD21B43C28}" destId="{65EC85CD-E764-2F46-8290-A3359E91C803}" srcOrd="1" destOrd="0" presId="urn:microsoft.com/office/officeart/2005/8/layout/process4"/>
    <dgm:cxn modelId="{9DE95120-8CC0-0C48-AE5E-2F0B41F4B92C}" type="presParOf" srcId="{87EF6844-966A-4147-8B93-E9FD21B43C28}" destId="{2DC3293E-D19F-4843-8047-3FF371017569}" srcOrd="2" destOrd="0" presId="urn:microsoft.com/office/officeart/2005/8/layout/process4"/>
    <dgm:cxn modelId="{FEC8E0D4-C78F-184F-9142-EB86A61EAEBE}" type="presParOf" srcId="{2DC3293E-D19F-4843-8047-3FF371017569}" destId="{5A20A3BA-9625-9142-9CF2-7FDC5B03B0D4}" srcOrd="0" destOrd="0" presId="urn:microsoft.com/office/officeart/2005/8/layout/process4"/>
    <dgm:cxn modelId="{C6EAC4E2-114A-3A45-B4BD-27B1D1FDC748}" type="presParOf" srcId="{87EF6844-966A-4147-8B93-E9FD21B43C28}" destId="{AF857E10-EE4F-984D-AB33-23D24A3252BE}" srcOrd="3" destOrd="0" presId="urn:microsoft.com/office/officeart/2005/8/layout/process4"/>
    <dgm:cxn modelId="{4E25E8B1-6120-F04F-B8A3-04459081A876}" type="presParOf" srcId="{87EF6844-966A-4147-8B93-E9FD21B43C28}" destId="{166A4D4E-2EA6-0E4C-B961-0A863DA92291}" srcOrd="4" destOrd="0" presId="urn:microsoft.com/office/officeart/2005/8/layout/process4"/>
    <dgm:cxn modelId="{F7BBAFA0-FD4E-C141-80A3-BFB4F026FF49}" type="presParOf" srcId="{166A4D4E-2EA6-0E4C-B961-0A863DA92291}" destId="{545AF05B-4189-7B47-B3C1-477BD402A931}" srcOrd="0" destOrd="0" presId="urn:microsoft.com/office/officeart/2005/8/layout/process4"/>
    <dgm:cxn modelId="{E96DDB3C-B163-394E-B439-3EBBE8076210}" type="presParOf" srcId="{87EF6844-966A-4147-8B93-E9FD21B43C28}" destId="{A0F4A61C-55EB-C945-A125-3D0C491430D5}" srcOrd="5" destOrd="0" presId="urn:microsoft.com/office/officeart/2005/8/layout/process4"/>
    <dgm:cxn modelId="{CB3EBC41-22DF-894E-80B9-EA8C2E2CB3C8}" type="presParOf" srcId="{87EF6844-966A-4147-8B93-E9FD21B43C28}" destId="{792C1FA3-0871-1D47-9B67-AFCB7CB1A13F}" srcOrd="6" destOrd="0" presId="urn:microsoft.com/office/officeart/2005/8/layout/process4"/>
    <dgm:cxn modelId="{1FF12881-EE01-D344-BB89-69FBB39B9B6F}" type="presParOf" srcId="{792C1FA3-0871-1D47-9B67-AFCB7CB1A13F}" destId="{928C4AF5-535F-8847-873C-62A83444BBE8}" srcOrd="0" destOrd="0" presId="urn:microsoft.com/office/officeart/2005/8/layout/process4"/>
    <dgm:cxn modelId="{EC37F932-1304-DC47-A1C9-DAF17BCFA701}" type="presParOf" srcId="{87EF6844-966A-4147-8B93-E9FD21B43C28}" destId="{EA98DAA2-7E60-7C48-8AA0-68B85388DD09}" srcOrd="7" destOrd="0" presId="urn:microsoft.com/office/officeart/2005/8/layout/process4"/>
    <dgm:cxn modelId="{7AC363D3-2428-F145-87BB-6C2ECE6F46A5}" type="presParOf" srcId="{87EF6844-966A-4147-8B93-E9FD21B43C28}" destId="{A18F7B53-EF45-AD40-BABC-F07B516337C7}" srcOrd="8" destOrd="0" presId="urn:microsoft.com/office/officeart/2005/8/layout/process4"/>
    <dgm:cxn modelId="{54F5DBCC-321C-204E-B5E4-58C7BE4CA36C}" type="presParOf" srcId="{A18F7B53-EF45-AD40-BABC-F07B516337C7}" destId="{2BDB71CE-CC36-E242-9D96-37928D033FB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04465A-08C2-45FB-82E8-69509B3799E3}" type="doc">
      <dgm:prSet loTypeId="urn:microsoft.com/office/officeart/2005/8/layout/matrix3" loCatId="matrix" qsTypeId="urn:microsoft.com/office/officeart/2005/8/quickstyle/simple1" qsCatId="simple" csTypeId="urn:microsoft.com/office/officeart/2005/8/colors/colorful2" csCatId="colorful"/>
      <dgm:spPr/>
      <dgm:t>
        <a:bodyPr/>
        <a:lstStyle/>
        <a:p>
          <a:endParaRPr lang="en-US"/>
        </a:p>
      </dgm:t>
    </dgm:pt>
    <dgm:pt modelId="{9D77D6F5-89A8-4125-9827-62779462CB0F}">
      <dgm:prSet/>
      <dgm:spPr/>
      <dgm:t>
        <a:bodyPr/>
        <a:lstStyle/>
        <a:p>
          <a:r>
            <a:rPr lang="en-GB"/>
            <a:t>The legal system in the United States comes from the English common law tradition and the US Constitution.</a:t>
          </a:r>
          <a:endParaRPr lang="en-US"/>
        </a:p>
      </dgm:t>
    </dgm:pt>
    <dgm:pt modelId="{98DBAE86-FC1E-49C3-8FD8-BF81437B966B}" type="parTrans" cxnId="{91AB20C5-15FE-4D8B-BA58-7B09470A7AD8}">
      <dgm:prSet/>
      <dgm:spPr/>
      <dgm:t>
        <a:bodyPr/>
        <a:lstStyle/>
        <a:p>
          <a:endParaRPr lang="en-US"/>
        </a:p>
      </dgm:t>
    </dgm:pt>
    <dgm:pt modelId="{D3E03326-7A8E-480A-8FC9-E64BA5800870}" type="sibTrans" cxnId="{91AB20C5-15FE-4D8B-BA58-7B09470A7AD8}">
      <dgm:prSet/>
      <dgm:spPr/>
      <dgm:t>
        <a:bodyPr/>
        <a:lstStyle/>
        <a:p>
          <a:endParaRPr lang="en-US"/>
        </a:p>
      </dgm:t>
    </dgm:pt>
    <dgm:pt modelId="{EA1A4BE0-D196-4272-A1DE-83E816E982F2}">
      <dgm:prSet/>
      <dgm:spPr/>
      <dgm:t>
        <a:bodyPr/>
        <a:lstStyle/>
        <a:p>
          <a:r>
            <a:rPr lang="en-GB"/>
            <a:t>English </a:t>
          </a:r>
          <a:r>
            <a:rPr lang="en-GB" b="1"/>
            <a:t>common law </a:t>
          </a:r>
          <a:r>
            <a:rPr lang="en-GB"/>
            <a:t>is a system that gives </a:t>
          </a:r>
          <a:r>
            <a:rPr lang="en-GB" b="1"/>
            <a:t>written judicial decisions the force of law</a:t>
          </a:r>
          <a:r>
            <a:rPr lang="en-GB"/>
            <a:t>. As a result, the US legal system recognizes an appellate court’s ability to interpret and apply the law to future litigants through precedent. </a:t>
          </a:r>
          <a:endParaRPr lang="en-US"/>
        </a:p>
      </dgm:t>
    </dgm:pt>
    <dgm:pt modelId="{CB7BD8D2-0A7E-4A82-B591-E0B0CCDB633A}" type="parTrans" cxnId="{3FD41753-E05C-46EA-8E30-A15949432175}">
      <dgm:prSet/>
      <dgm:spPr/>
      <dgm:t>
        <a:bodyPr/>
        <a:lstStyle/>
        <a:p>
          <a:endParaRPr lang="en-US"/>
        </a:p>
      </dgm:t>
    </dgm:pt>
    <dgm:pt modelId="{5D7A2292-2557-4BAF-9460-E5EFE5D573BD}" type="sibTrans" cxnId="{3FD41753-E05C-46EA-8E30-A15949432175}">
      <dgm:prSet/>
      <dgm:spPr/>
      <dgm:t>
        <a:bodyPr/>
        <a:lstStyle/>
        <a:p>
          <a:endParaRPr lang="en-US"/>
        </a:p>
      </dgm:t>
    </dgm:pt>
    <dgm:pt modelId="{F8D155E1-4601-45B4-A3C6-A0A2D5B71296}">
      <dgm:prSet/>
      <dgm:spPr/>
      <dgm:t>
        <a:bodyPr/>
        <a:lstStyle/>
        <a:p>
          <a:r>
            <a:rPr lang="en-GB" b="1"/>
            <a:t>Precedent</a:t>
          </a:r>
          <a:r>
            <a:rPr lang="en-GB"/>
            <a:t> is a judicial opinion that is considered legal authority for future cases involving the same or similar questions of law. The benefit of this system is consistency and resolution of disputes without requiring the parties to take legal matters to court.</a:t>
          </a:r>
          <a:endParaRPr lang="en-US"/>
        </a:p>
      </dgm:t>
    </dgm:pt>
    <dgm:pt modelId="{FFCA242A-D289-4069-95C1-C77C7935C4A6}" type="parTrans" cxnId="{798383EA-6EFF-4F91-A744-26E56CD9B802}">
      <dgm:prSet/>
      <dgm:spPr/>
      <dgm:t>
        <a:bodyPr/>
        <a:lstStyle/>
        <a:p>
          <a:endParaRPr lang="en-US"/>
        </a:p>
      </dgm:t>
    </dgm:pt>
    <dgm:pt modelId="{5559AD7A-C036-499F-B42F-A9F59C7A0622}" type="sibTrans" cxnId="{798383EA-6EFF-4F91-A744-26E56CD9B802}">
      <dgm:prSet/>
      <dgm:spPr/>
      <dgm:t>
        <a:bodyPr/>
        <a:lstStyle/>
        <a:p>
          <a:endParaRPr lang="en-US"/>
        </a:p>
      </dgm:t>
    </dgm:pt>
    <dgm:pt modelId="{412BEC8F-C57C-444B-9AC8-59DE5B9BD76F}">
      <dgm:prSet/>
      <dgm:spPr/>
      <dgm:t>
        <a:bodyPr/>
        <a:lstStyle/>
        <a:p>
          <a:r>
            <a:rPr lang="en-GB"/>
            <a:t>The common law legal system is </a:t>
          </a:r>
          <a:r>
            <a:rPr lang="en-GB" b="1"/>
            <a:t>adversarial</a:t>
          </a:r>
          <a:r>
            <a:rPr lang="en-GB"/>
            <a:t>. This means that the parties bring their cases to the court for resolution. The judge or jury hears the parties’ evidence and arguments before making a final decision. It is the parties’ burden to investigate the facts, argue the law, and present their best case. Judges and juries do not do independent investigations nor are they responsible for helping parties argue their cases. It is a party’s responsibility to raise all legal issues.</a:t>
          </a:r>
          <a:endParaRPr lang="en-US"/>
        </a:p>
      </dgm:t>
    </dgm:pt>
    <dgm:pt modelId="{9C02DB59-C568-4C86-9A8A-21EF9F46D765}" type="parTrans" cxnId="{757969D0-34C9-41B3-BC4C-1A69104757D4}">
      <dgm:prSet/>
      <dgm:spPr/>
      <dgm:t>
        <a:bodyPr/>
        <a:lstStyle/>
        <a:p>
          <a:endParaRPr lang="en-US"/>
        </a:p>
      </dgm:t>
    </dgm:pt>
    <dgm:pt modelId="{3E6F3C57-C4F6-4E65-9408-4B6E8ADE88AB}" type="sibTrans" cxnId="{757969D0-34C9-41B3-BC4C-1A69104757D4}">
      <dgm:prSet/>
      <dgm:spPr/>
      <dgm:t>
        <a:bodyPr/>
        <a:lstStyle/>
        <a:p>
          <a:endParaRPr lang="en-US"/>
        </a:p>
      </dgm:t>
    </dgm:pt>
    <dgm:pt modelId="{94034F54-8360-544B-BAD9-1383D3DA9193}" type="pres">
      <dgm:prSet presAssocID="{4704465A-08C2-45FB-82E8-69509B3799E3}" presName="matrix" presStyleCnt="0">
        <dgm:presLayoutVars>
          <dgm:chMax val="1"/>
          <dgm:dir/>
          <dgm:resizeHandles val="exact"/>
        </dgm:presLayoutVars>
      </dgm:prSet>
      <dgm:spPr/>
    </dgm:pt>
    <dgm:pt modelId="{3C8AF746-CF4E-A647-B22A-EE39D5CEA10E}" type="pres">
      <dgm:prSet presAssocID="{4704465A-08C2-45FB-82E8-69509B3799E3}" presName="diamond" presStyleLbl="bgShp" presStyleIdx="0" presStyleCnt="1"/>
      <dgm:spPr/>
    </dgm:pt>
    <dgm:pt modelId="{A3208EA0-4CCA-964C-BD1D-742327366960}" type="pres">
      <dgm:prSet presAssocID="{4704465A-08C2-45FB-82E8-69509B3799E3}" presName="quad1" presStyleLbl="node1" presStyleIdx="0" presStyleCnt="4">
        <dgm:presLayoutVars>
          <dgm:chMax val="0"/>
          <dgm:chPref val="0"/>
          <dgm:bulletEnabled val="1"/>
        </dgm:presLayoutVars>
      </dgm:prSet>
      <dgm:spPr/>
    </dgm:pt>
    <dgm:pt modelId="{98FE2A97-9673-5447-A849-B46FBF6772A1}" type="pres">
      <dgm:prSet presAssocID="{4704465A-08C2-45FB-82E8-69509B3799E3}" presName="quad2" presStyleLbl="node1" presStyleIdx="1" presStyleCnt="4">
        <dgm:presLayoutVars>
          <dgm:chMax val="0"/>
          <dgm:chPref val="0"/>
          <dgm:bulletEnabled val="1"/>
        </dgm:presLayoutVars>
      </dgm:prSet>
      <dgm:spPr/>
    </dgm:pt>
    <dgm:pt modelId="{711E45BF-1E1D-6641-BEDF-7B88A92613C7}" type="pres">
      <dgm:prSet presAssocID="{4704465A-08C2-45FB-82E8-69509B3799E3}" presName="quad3" presStyleLbl="node1" presStyleIdx="2" presStyleCnt="4">
        <dgm:presLayoutVars>
          <dgm:chMax val="0"/>
          <dgm:chPref val="0"/>
          <dgm:bulletEnabled val="1"/>
        </dgm:presLayoutVars>
      </dgm:prSet>
      <dgm:spPr/>
    </dgm:pt>
    <dgm:pt modelId="{DF75D152-3E0C-CE4B-A4A6-BEAB7245649C}" type="pres">
      <dgm:prSet presAssocID="{4704465A-08C2-45FB-82E8-69509B3799E3}" presName="quad4" presStyleLbl="node1" presStyleIdx="3" presStyleCnt="4">
        <dgm:presLayoutVars>
          <dgm:chMax val="0"/>
          <dgm:chPref val="0"/>
          <dgm:bulletEnabled val="1"/>
        </dgm:presLayoutVars>
      </dgm:prSet>
      <dgm:spPr/>
    </dgm:pt>
  </dgm:ptLst>
  <dgm:cxnLst>
    <dgm:cxn modelId="{972A9C1C-3A5C-C94F-B722-6E8933563189}" type="presOf" srcId="{F8D155E1-4601-45B4-A3C6-A0A2D5B71296}" destId="{711E45BF-1E1D-6641-BEDF-7B88A92613C7}" srcOrd="0" destOrd="0" presId="urn:microsoft.com/office/officeart/2005/8/layout/matrix3"/>
    <dgm:cxn modelId="{E40CEA3C-007A-D64B-8F69-8C3F4EAC8D6C}" type="presOf" srcId="{4704465A-08C2-45FB-82E8-69509B3799E3}" destId="{94034F54-8360-544B-BAD9-1383D3DA9193}" srcOrd="0" destOrd="0" presId="urn:microsoft.com/office/officeart/2005/8/layout/matrix3"/>
    <dgm:cxn modelId="{3FD41753-E05C-46EA-8E30-A15949432175}" srcId="{4704465A-08C2-45FB-82E8-69509B3799E3}" destId="{EA1A4BE0-D196-4272-A1DE-83E816E982F2}" srcOrd="1" destOrd="0" parTransId="{CB7BD8D2-0A7E-4A82-B591-E0B0CCDB633A}" sibTransId="{5D7A2292-2557-4BAF-9460-E5EFE5D573BD}"/>
    <dgm:cxn modelId="{91AB20C5-15FE-4D8B-BA58-7B09470A7AD8}" srcId="{4704465A-08C2-45FB-82E8-69509B3799E3}" destId="{9D77D6F5-89A8-4125-9827-62779462CB0F}" srcOrd="0" destOrd="0" parTransId="{98DBAE86-FC1E-49C3-8FD8-BF81437B966B}" sibTransId="{D3E03326-7A8E-480A-8FC9-E64BA5800870}"/>
    <dgm:cxn modelId="{757969D0-34C9-41B3-BC4C-1A69104757D4}" srcId="{4704465A-08C2-45FB-82E8-69509B3799E3}" destId="{412BEC8F-C57C-444B-9AC8-59DE5B9BD76F}" srcOrd="3" destOrd="0" parTransId="{9C02DB59-C568-4C86-9A8A-21EF9F46D765}" sibTransId="{3E6F3C57-C4F6-4E65-9408-4B6E8ADE88AB}"/>
    <dgm:cxn modelId="{FE952CD8-8738-BC49-BA34-063692C55792}" type="presOf" srcId="{9D77D6F5-89A8-4125-9827-62779462CB0F}" destId="{A3208EA0-4CCA-964C-BD1D-742327366960}" srcOrd="0" destOrd="0" presId="urn:microsoft.com/office/officeart/2005/8/layout/matrix3"/>
    <dgm:cxn modelId="{798383EA-6EFF-4F91-A744-26E56CD9B802}" srcId="{4704465A-08C2-45FB-82E8-69509B3799E3}" destId="{F8D155E1-4601-45B4-A3C6-A0A2D5B71296}" srcOrd="2" destOrd="0" parTransId="{FFCA242A-D289-4069-95C1-C77C7935C4A6}" sibTransId="{5559AD7A-C036-499F-B42F-A9F59C7A0622}"/>
    <dgm:cxn modelId="{987873EB-78C5-B741-B5D5-528819B9AD1C}" type="presOf" srcId="{412BEC8F-C57C-444B-9AC8-59DE5B9BD76F}" destId="{DF75D152-3E0C-CE4B-A4A6-BEAB7245649C}" srcOrd="0" destOrd="0" presId="urn:microsoft.com/office/officeart/2005/8/layout/matrix3"/>
    <dgm:cxn modelId="{F6E2A1F7-192D-0049-9AD7-2AC3865BBD89}" type="presOf" srcId="{EA1A4BE0-D196-4272-A1DE-83E816E982F2}" destId="{98FE2A97-9673-5447-A849-B46FBF6772A1}" srcOrd="0" destOrd="0" presId="urn:microsoft.com/office/officeart/2005/8/layout/matrix3"/>
    <dgm:cxn modelId="{49E02ECC-4483-7A4E-B064-029F42FFE908}" type="presParOf" srcId="{94034F54-8360-544B-BAD9-1383D3DA9193}" destId="{3C8AF746-CF4E-A647-B22A-EE39D5CEA10E}" srcOrd="0" destOrd="0" presId="urn:microsoft.com/office/officeart/2005/8/layout/matrix3"/>
    <dgm:cxn modelId="{181613AC-1E7F-9C4D-B279-1CBED069B9C5}" type="presParOf" srcId="{94034F54-8360-544B-BAD9-1383D3DA9193}" destId="{A3208EA0-4CCA-964C-BD1D-742327366960}" srcOrd="1" destOrd="0" presId="urn:microsoft.com/office/officeart/2005/8/layout/matrix3"/>
    <dgm:cxn modelId="{34F3E4F9-96D0-3D45-A670-F60BFA72500E}" type="presParOf" srcId="{94034F54-8360-544B-BAD9-1383D3DA9193}" destId="{98FE2A97-9673-5447-A849-B46FBF6772A1}" srcOrd="2" destOrd="0" presId="urn:microsoft.com/office/officeart/2005/8/layout/matrix3"/>
    <dgm:cxn modelId="{44C98991-7C7E-6B4F-A69B-C16AED495BF6}" type="presParOf" srcId="{94034F54-8360-544B-BAD9-1383D3DA9193}" destId="{711E45BF-1E1D-6641-BEDF-7B88A92613C7}" srcOrd="3" destOrd="0" presId="urn:microsoft.com/office/officeart/2005/8/layout/matrix3"/>
    <dgm:cxn modelId="{7B056724-4510-1747-8494-D899811E1B3D}" type="presParOf" srcId="{94034F54-8360-544B-BAD9-1383D3DA9193}" destId="{DF75D152-3E0C-CE4B-A4A6-BEAB7245649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1652D4-4ED8-41EA-9341-749D13E76887}"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84D8C95-36D5-4C6F-AF88-D9C1223786B9}">
      <dgm:prSet/>
      <dgm:spPr/>
      <dgm:t>
        <a:bodyPr/>
        <a:lstStyle/>
        <a:p>
          <a:r>
            <a:rPr lang="en-US"/>
            <a:t>The </a:t>
          </a:r>
          <a:r>
            <a:rPr lang="en-US" b="1"/>
            <a:t>legal norm </a:t>
          </a:r>
          <a:r>
            <a:rPr lang="en-US"/>
            <a:t>is a </a:t>
          </a:r>
          <a:r>
            <a:rPr lang="en-US" i="1"/>
            <a:t>general, impersonal and mandatory </a:t>
          </a:r>
          <a:r>
            <a:rPr lang="en-US"/>
            <a:t>rule of conduct, by which society imposes to law subjects a certain conduct that achieves and ensures a social order. </a:t>
          </a:r>
        </a:p>
      </dgm:t>
    </dgm:pt>
    <dgm:pt modelId="{C3F28B45-9EA3-409D-B65C-FF0296821DB9}" type="parTrans" cxnId="{DC295E10-AFF4-48AA-8322-E69B865BDCCD}">
      <dgm:prSet/>
      <dgm:spPr/>
      <dgm:t>
        <a:bodyPr/>
        <a:lstStyle/>
        <a:p>
          <a:endParaRPr lang="en-US"/>
        </a:p>
      </dgm:t>
    </dgm:pt>
    <dgm:pt modelId="{47E44772-9D57-4742-A503-A846086657B8}" type="sibTrans" cxnId="{DC295E10-AFF4-48AA-8322-E69B865BDCCD}">
      <dgm:prSet/>
      <dgm:spPr/>
      <dgm:t>
        <a:bodyPr/>
        <a:lstStyle/>
        <a:p>
          <a:endParaRPr lang="en-US"/>
        </a:p>
      </dgm:t>
    </dgm:pt>
    <dgm:pt modelId="{B058A18B-D986-49DE-B1FE-1280580252E5}">
      <dgm:prSet/>
      <dgm:spPr/>
      <dgm:t>
        <a:bodyPr/>
        <a:lstStyle/>
        <a:p>
          <a:r>
            <a:rPr lang="en-US"/>
            <a:t>The legal norm can be enforced or sanctioned by the state if the conduct is not followed voluntarily. </a:t>
          </a:r>
        </a:p>
      </dgm:t>
    </dgm:pt>
    <dgm:pt modelId="{337B3A49-E7DD-4E8F-9F6F-34097155795E}" type="parTrans" cxnId="{AA01E989-9F90-4020-8811-1873BDDFCF95}">
      <dgm:prSet/>
      <dgm:spPr/>
      <dgm:t>
        <a:bodyPr/>
        <a:lstStyle/>
        <a:p>
          <a:endParaRPr lang="en-US"/>
        </a:p>
      </dgm:t>
    </dgm:pt>
    <dgm:pt modelId="{A2144DA0-D82D-4665-9FFC-70A99DA34F51}" type="sibTrans" cxnId="{AA01E989-9F90-4020-8811-1873BDDFCF95}">
      <dgm:prSet/>
      <dgm:spPr/>
      <dgm:t>
        <a:bodyPr/>
        <a:lstStyle/>
        <a:p>
          <a:endParaRPr lang="en-US"/>
        </a:p>
      </dgm:t>
    </dgm:pt>
    <dgm:pt modelId="{6FCC03E6-5D0A-489B-86FA-4A831A89F6E5}" type="pres">
      <dgm:prSet presAssocID="{921652D4-4ED8-41EA-9341-749D13E76887}" presName="root" presStyleCnt="0">
        <dgm:presLayoutVars>
          <dgm:dir/>
          <dgm:resizeHandles val="exact"/>
        </dgm:presLayoutVars>
      </dgm:prSet>
      <dgm:spPr/>
    </dgm:pt>
    <dgm:pt modelId="{0A42CD5A-A651-423A-9A17-E68A1F4D1471}" type="pres">
      <dgm:prSet presAssocID="{921652D4-4ED8-41EA-9341-749D13E76887}" presName="container" presStyleCnt="0">
        <dgm:presLayoutVars>
          <dgm:dir/>
          <dgm:resizeHandles val="exact"/>
        </dgm:presLayoutVars>
      </dgm:prSet>
      <dgm:spPr/>
    </dgm:pt>
    <dgm:pt modelId="{37B03998-7F99-4BB7-9C5F-2DC20A4F0CC7}" type="pres">
      <dgm:prSet presAssocID="{284D8C95-36D5-4C6F-AF88-D9C1223786B9}" presName="compNode" presStyleCnt="0"/>
      <dgm:spPr/>
    </dgm:pt>
    <dgm:pt modelId="{1C246521-4D68-4232-9715-4DEF22CE841D}" type="pres">
      <dgm:prSet presAssocID="{284D8C95-36D5-4C6F-AF88-D9C1223786B9}" presName="iconBgRect" presStyleLbl="bgShp" presStyleIdx="0" presStyleCnt="2"/>
      <dgm:spPr/>
    </dgm:pt>
    <dgm:pt modelId="{B89B3F2F-C8DD-4C81-90B1-09610E77F26D}" type="pres">
      <dgm:prSet presAssocID="{284D8C95-36D5-4C6F-AF88-D9C1223786B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vel"/>
        </a:ext>
      </dgm:extLst>
    </dgm:pt>
    <dgm:pt modelId="{E4B7B9D1-8931-4EED-93CF-44C96B983795}" type="pres">
      <dgm:prSet presAssocID="{284D8C95-36D5-4C6F-AF88-D9C1223786B9}" presName="spaceRect" presStyleCnt="0"/>
      <dgm:spPr/>
    </dgm:pt>
    <dgm:pt modelId="{2C27E343-FD50-405B-B2E1-B5777BC47C70}" type="pres">
      <dgm:prSet presAssocID="{284D8C95-36D5-4C6F-AF88-D9C1223786B9}" presName="textRect" presStyleLbl="revTx" presStyleIdx="0" presStyleCnt="2">
        <dgm:presLayoutVars>
          <dgm:chMax val="1"/>
          <dgm:chPref val="1"/>
        </dgm:presLayoutVars>
      </dgm:prSet>
      <dgm:spPr/>
    </dgm:pt>
    <dgm:pt modelId="{868D31B7-9C32-4D51-96CC-CE54211E2493}" type="pres">
      <dgm:prSet presAssocID="{47E44772-9D57-4742-A503-A846086657B8}" presName="sibTrans" presStyleLbl="sibTrans2D1" presStyleIdx="0" presStyleCnt="0"/>
      <dgm:spPr/>
    </dgm:pt>
    <dgm:pt modelId="{EEC4C1A1-9E1D-4F77-B175-94CC9C84EE59}" type="pres">
      <dgm:prSet presAssocID="{B058A18B-D986-49DE-B1FE-1280580252E5}" presName="compNode" presStyleCnt="0"/>
      <dgm:spPr/>
    </dgm:pt>
    <dgm:pt modelId="{BD3C003B-D1C4-4EC9-8495-1E6488FE9407}" type="pres">
      <dgm:prSet presAssocID="{B058A18B-D986-49DE-B1FE-1280580252E5}" presName="iconBgRect" presStyleLbl="bgShp" presStyleIdx="1" presStyleCnt="2"/>
      <dgm:spPr/>
    </dgm:pt>
    <dgm:pt modelId="{42FAEF0A-C560-47E8-913D-AD6E890C3A68}" type="pres">
      <dgm:prSet presAssocID="{B058A18B-D986-49DE-B1FE-1280580252E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udge"/>
        </a:ext>
      </dgm:extLst>
    </dgm:pt>
    <dgm:pt modelId="{B684E7E7-FA0C-4706-959B-6575FF234E1B}" type="pres">
      <dgm:prSet presAssocID="{B058A18B-D986-49DE-B1FE-1280580252E5}" presName="spaceRect" presStyleCnt="0"/>
      <dgm:spPr/>
    </dgm:pt>
    <dgm:pt modelId="{AF59DF27-B9B8-4183-8411-5CFC0D548916}" type="pres">
      <dgm:prSet presAssocID="{B058A18B-D986-49DE-B1FE-1280580252E5}" presName="textRect" presStyleLbl="revTx" presStyleIdx="1" presStyleCnt="2">
        <dgm:presLayoutVars>
          <dgm:chMax val="1"/>
          <dgm:chPref val="1"/>
        </dgm:presLayoutVars>
      </dgm:prSet>
      <dgm:spPr/>
    </dgm:pt>
  </dgm:ptLst>
  <dgm:cxnLst>
    <dgm:cxn modelId="{DC295E10-AFF4-48AA-8322-E69B865BDCCD}" srcId="{921652D4-4ED8-41EA-9341-749D13E76887}" destId="{284D8C95-36D5-4C6F-AF88-D9C1223786B9}" srcOrd="0" destOrd="0" parTransId="{C3F28B45-9EA3-409D-B65C-FF0296821DB9}" sibTransId="{47E44772-9D57-4742-A503-A846086657B8}"/>
    <dgm:cxn modelId="{74EBA052-C745-44DD-86E4-76D4E1B6400F}" type="presOf" srcId="{284D8C95-36D5-4C6F-AF88-D9C1223786B9}" destId="{2C27E343-FD50-405B-B2E1-B5777BC47C70}" srcOrd="0" destOrd="0" presId="urn:microsoft.com/office/officeart/2018/2/layout/IconCircleList"/>
    <dgm:cxn modelId="{AA01E989-9F90-4020-8811-1873BDDFCF95}" srcId="{921652D4-4ED8-41EA-9341-749D13E76887}" destId="{B058A18B-D986-49DE-B1FE-1280580252E5}" srcOrd="1" destOrd="0" parTransId="{337B3A49-E7DD-4E8F-9F6F-34097155795E}" sibTransId="{A2144DA0-D82D-4665-9FFC-70A99DA34F51}"/>
    <dgm:cxn modelId="{09CD7F93-E34E-44A9-9494-1C52BCF74342}" type="presOf" srcId="{921652D4-4ED8-41EA-9341-749D13E76887}" destId="{6FCC03E6-5D0A-489B-86FA-4A831A89F6E5}" srcOrd="0" destOrd="0" presId="urn:microsoft.com/office/officeart/2018/2/layout/IconCircleList"/>
    <dgm:cxn modelId="{26C6ECD1-8BF3-47F3-B3BA-E60FE77B8FA9}" type="presOf" srcId="{B058A18B-D986-49DE-B1FE-1280580252E5}" destId="{AF59DF27-B9B8-4183-8411-5CFC0D548916}" srcOrd="0" destOrd="0" presId="urn:microsoft.com/office/officeart/2018/2/layout/IconCircleList"/>
    <dgm:cxn modelId="{58B61CEF-F39E-49AE-8C4A-FA7729F0C4EE}" type="presOf" srcId="{47E44772-9D57-4742-A503-A846086657B8}" destId="{868D31B7-9C32-4D51-96CC-CE54211E2493}" srcOrd="0" destOrd="0" presId="urn:microsoft.com/office/officeart/2018/2/layout/IconCircleList"/>
    <dgm:cxn modelId="{457137C0-B0E5-4107-A687-A8DFBF8BD84D}" type="presParOf" srcId="{6FCC03E6-5D0A-489B-86FA-4A831A89F6E5}" destId="{0A42CD5A-A651-423A-9A17-E68A1F4D1471}" srcOrd="0" destOrd="0" presId="urn:microsoft.com/office/officeart/2018/2/layout/IconCircleList"/>
    <dgm:cxn modelId="{8504551F-3476-4727-BAC0-970E57B6EE98}" type="presParOf" srcId="{0A42CD5A-A651-423A-9A17-E68A1F4D1471}" destId="{37B03998-7F99-4BB7-9C5F-2DC20A4F0CC7}" srcOrd="0" destOrd="0" presId="urn:microsoft.com/office/officeart/2018/2/layout/IconCircleList"/>
    <dgm:cxn modelId="{A53214AE-8EF3-4CA1-A67F-F34B4380EB4E}" type="presParOf" srcId="{37B03998-7F99-4BB7-9C5F-2DC20A4F0CC7}" destId="{1C246521-4D68-4232-9715-4DEF22CE841D}" srcOrd="0" destOrd="0" presId="urn:microsoft.com/office/officeart/2018/2/layout/IconCircleList"/>
    <dgm:cxn modelId="{E618C57E-C14B-4488-8767-E1653D065CA3}" type="presParOf" srcId="{37B03998-7F99-4BB7-9C5F-2DC20A4F0CC7}" destId="{B89B3F2F-C8DD-4C81-90B1-09610E77F26D}" srcOrd="1" destOrd="0" presId="urn:microsoft.com/office/officeart/2018/2/layout/IconCircleList"/>
    <dgm:cxn modelId="{FF765480-63BB-4815-BC12-6F07F0D6E693}" type="presParOf" srcId="{37B03998-7F99-4BB7-9C5F-2DC20A4F0CC7}" destId="{E4B7B9D1-8931-4EED-93CF-44C96B983795}" srcOrd="2" destOrd="0" presId="urn:microsoft.com/office/officeart/2018/2/layout/IconCircleList"/>
    <dgm:cxn modelId="{B5929F89-60D4-4D23-9488-838F84362A09}" type="presParOf" srcId="{37B03998-7F99-4BB7-9C5F-2DC20A4F0CC7}" destId="{2C27E343-FD50-405B-B2E1-B5777BC47C70}" srcOrd="3" destOrd="0" presId="urn:microsoft.com/office/officeart/2018/2/layout/IconCircleList"/>
    <dgm:cxn modelId="{1FEFB258-2CD4-4C17-851A-AA57D9FAE711}" type="presParOf" srcId="{0A42CD5A-A651-423A-9A17-E68A1F4D1471}" destId="{868D31B7-9C32-4D51-96CC-CE54211E2493}" srcOrd="1" destOrd="0" presId="urn:microsoft.com/office/officeart/2018/2/layout/IconCircleList"/>
    <dgm:cxn modelId="{8397C4E2-4C27-48D4-9569-191487935189}" type="presParOf" srcId="{0A42CD5A-A651-423A-9A17-E68A1F4D1471}" destId="{EEC4C1A1-9E1D-4F77-B175-94CC9C84EE59}" srcOrd="2" destOrd="0" presId="urn:microsoft.com/office/officeart/2018/2/layout/IconCircleList"/>
    <dgm:cxn modelId="{A86D4D6B-08A0-455E-802F-CD3AC41B7372}" type="presParOf" srcId="{EEC4C1A1-9E1D-4F77-B175-94CC9C84EE59}" destId="{BD3C003B-D1C4-4EC9-8495-1E6488FE9407}" srcOrd="0" destOrd="0" presId="urn:microsoft.com/office/officeart/2018/2/layout/IconCircleList"/>
    <dgm:cxn modelId="{129B231A-2684-4992-B54A-9B9C60749DFF}" type="presParOf" srcId="{EEC4C1A1-9E1D-4F77-B175-94CC9C84EE59}" destId="{42FAEF0A-C560-47E8-913D-AD6E890C3A68}" srcOrd="1" destOrd="0" presId="urn:microsoft.com/office/officeart/2018/2/layout/IconCircleList"/>
    <dgm:cxn modelId="{7298DFDD-B8D3-40F6-8997-D97C3BD2541E}" type="presParOf" srcId="{EEC4C1A1-9E1D-4F77-B175-94CC9C84EE59}" destId="{B684E7E7-FA0C-4706-959B-6575FF234E1B}" srcOrd="2" destOrd="0" presId="urn:microsoft.com/office/officeart/2018/2/layout/IconCircleList"/>
    <dgm:cxn modelId="{877990DE-F804-4DFD-8D7C-DB9373264ADB}" type="presParOf" srcId="{EEC4C1A1-9E1D-4F77-B175-94CC9C84EE59}" destId="{AF59DF27-B9B8-4183-8411-5CFC0D54891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10E6A3-5F69-4AA1-8DAE-0F39653F594E}"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BDC4C1A3-0D35-48CC-B9FE-C1938DB951D5}">
      <dgm:prSet/>
      <dgm:spPr/>
      <dgm:t>
        <a:bodyPr/>
        <a:lstStyle/>
        <a:p>
          <a:r>
            <a:rPr lang="en-US"/>
            <a:t>In general, the structure of the legal norm is divided in 3 parts</a:t>
          </a:r>
        </a:p>
      </dgm:t>
    </dgm:pt>
    <dgm:pt modelId="{13D57E19-A3F8-4682-9DC3-1FB4B3D541BB}" type="parTrans" cxnId="{863DBF9C-824F-4B71-8161-8E45C089AB8B}">
      <dgm:prSet/>
      <dgm:spPr/>
      <dgm:t>
        <a:bodyPr/>
        <a:lstStyle/>
        <a:p>
          <a:endParaRPr lang="en-US"/>
        </a:p>
      </dgm:t>
    </dgm:pt>
    <dgm:pt modelId="{2364086B-74C4-4318-B740-46AC9F6B7CE3}" type="sibTrans" cxnId="{863DBF9C-824F-4B71-8161-8E45C089AB8B}">
      <dgm:prSet/>
      <dgm:spPr/>
      <dgm:t>
        <a:bodyPr/>
        <a:lstStyle/>
        <a:p>
          <a:endParaRPr lang="en-US"/>
        </a:p>
      </dgm:t>
    </dgm:pt>
    <dgm:pt modelId="{52484D86-2531-4418-8CF6-3BB1B3B401CB}">
      <dgm:prSet/>
      <dgm:spPr/>
      <dgm:t>
        <a:bodyPr/>
        <a:lstStyle/>
        <a:p>
          <a:r>
            <a:rPr lang="en-US" dirty="0"/>
            <a:t>Hypothesis = the circumstances in which a certain behavior is requested</a:t>
          </a:r>
        </a:p>
      </dgm:t>
    </dgm:pt>
    <dgm:pt modelId="{C13DA873-6851-4AC1-82A3-5C65D48763DF}" type="parTrans" cxnId="{22DC00A4-396A-4422-8FCB-F7CA9AF9512B}">
      <dgm:prSet/>
      <dgm:spPr/>
      <dgm:t>
        <a:bodyPr/>
        <a:lstStyle/>
        <a:p>
          <a:endParaRPr lang="en-US"/>
        </a:p>
      </dgm:t>
    </dgm:pt>
    <dgm:pt modelId="{28F318EE-908F-43E7-9ECD-4F415A7F6D85}" type="sibTrans" cxnId="{22DC00A4-396A-4422-8FCB-F7CA9AF9512B}">
      <dgm:prSet/>
      <dgm:spPr/>
      <dgm:t>
        <a:bodyPr/>
        <a:lstStyle/>
        <a:p>
          <a:endParaRPr lang="en-US"/>
        </a:p>
      </dgm:t>
    </dgm:pt>
    <dgm:pt modelId="{10B9B20C-4D9E-441E-AF10-F982C0958BDA}">
      <dgm:prSet/>
      <dgm:spPr/>
      <dgm:t>
        <a:bodyPr/>
        <a:lstStyle/>
        <a:p>
          <a:r>
            <a:rPr lang="en-US" dirty="0"/>
            <a:t>Provision or command = describes the behavior that the person should have in the situation described by the hypothesis. </a:t>
          </a:r>
        </a:p>
      </dgm:t>
    </dgm:pt>
    <dgm:pt modelId="{99C0520A-79A7-4830-82DF-D0034650232D}" type="parTrans" cxnId="{4F2CA16F-4C91-4B40-A25D-1F604B553DCD}">
      <dgm:prSet/>
      <dgm:spPr/>
      <dgm:t>
        <a:bodyPr/>
        <a:lstStyle/>
        <a:p>
          <a:endParaRPr lang="en-US"/>
        </a:p>
      </dgm:t>
    </dgm:pt>
    <dgm:pt modelId="{C5B5F921-F225-46D6-B5F1-5D947DF88AE5}" type="sibTrans" cxnId="{4F2CA16F-4C91-4B40-A25D-1F604B553DCD}">
      <dgm:prSet/>
      <dgm:spPr/>
      <dgm:t>
        <a:bodyPr/>
        <a:lstStyle/>
        <a:p>
          <a:endParaRPr lang="en-US"/>
        </a:p>
      </dgm:t>
    </dgm:pt>
    <dgm:pt modelId="{B79BDC8F-149B-4DC3-8B97-8E21CEE551AA}">
      <dgm:prSet/>
      <dgm:spPr/>
      <dgm:t>
        <a:bodyPr/>
        <a:lstStyle/>
        <a:p>
          <a:r>
            <a:rPr lang="en-US"/>
            <a:t>Sanction = consequences of the non-respect of the legal rule</a:t>
          </a:r>
        </a:p>
      </dgm:t>
    </dgm:pt>
    <dgm:pt modelId="{AE2659D8-8CC5-4AEA-B231-8E6CF0420BB1}" type="parTrans" cxnId="{9D5F6A3E-2384-49A3-B14E-9665C8AA745B}">
      <dgm:prSet/>
      <dgm:spPr/>
      <dgm:t>
        <a:bodyPr/>
        <a:lstStyle/>
        <a:p>
          <a:endParaRPr lang="en-US"/>
        </a:p>
      </dgm:t>
    </dgm:pt>
    <dgm:pt modelId="{DFCB5513-C5C2-4718-9BAC-765424170378}" type="sibTrans" cxnId="{9D5F6A3E-2384-49A3-B14E-9665C8AA745B}">
      <dgm:prSet/>
      <dgm:spPr/>
      <dgm:t>
        <a:bodyPr/>
        <a:lstStyle/>
        <a:p>
          <a:endParaRPr lang="en-US"/>
        </a:p>
      </dgm:t>
    </dgm:pt>
    <dgm:pt modelId="{35B35434-22FA-4C43-AFFA-303B3527C929}">
      <dgm:prSet/>
      <dgm:spPr/>
      <dgm:t>
        <a:bodyPr/>
        <a:lstStyle/>
        <a:p>
          <a:r>
            <a:rPr lang="en-GB" dirty="0"/>
            <a:t>This structure of the norm will not always be found in the same text, as it is possible that, in the drafting of various normative acts, certain norms have one of these elements implicit or regulated elsewhere than the other elements.</a:t>
          </a:r>
          <a:endParaRPr lang="en-US" dirty="0"/>
        </a:p>
      </dgm:t>
    </dgm:pt>
    <dgm:pt modelId="{34201191-4B3A-439C-8940-0977D646066C}" type="parTrans" cxnId="{ECC1B340-24BB-40BF-B944-9B4D08526175}">
      <dgm:prSet/>
      <dgm:spPr/>
      <dgm:t>
        <a:bodyPr/>
        <a:lstStyle/>
        <a:p>
          <a:endParaRPr lang="en-US"/>
        </a:p>
      </dgm:t>
    </dgm:pt>
    <dgm:pt modelId="{B244088C-41A5-4FB9-B520-14FC361E3383}" type="sibTrans" cxnId="{ECC1B340-24BB-40BF-B944-9B4D08526175}">
      <dgm:prSet/>
      <dgm:spPr/>
      <dgm:t>
        <a:bodyPr/>
        <a:lstStyle/>
        <a:p>
          <a:endParaRPr lang="en-US"/>
        </a:p>
      </dgm:t>
    </dgm:pt>
    <dgm:pt modelId="{4595452F-ECB5-734A-A141-9B935FD5A480}" type="pres">
      <dgm:prSet presAssocID="{9210E6A3-5F69-4AA1-8DAE-0F39653F594E}" presName="Name0" presStyleCnt="0">
        <dgm:presLayoutVars>
          <dgm:dir/>
          <dgm:animLvl val="lvl"/>
          <dgm:resizeHandles val="exact"/>
        </dgm:presLayoutVars>
      </dgm:prSet>
      <dgm:spPr/>
    </dgm:pt>
    <dgm:pt modelId="{0B1BE59F-997C-9849-BB20-9A600896B181}" type="pres">
      <dgm:prSet presAssocID="{BDC4C1A3-0D35-48CC-B9FE-C1938DB951D5}" presName="linNode" presStyleCnt="0"/>
      <dgm:spPr/>
    </dgm:pt>
    <dgm:pt modelId="{CCBA5B09-9BE4-E947-9A7A-13B7B779C8C7}" type="pres">
      <dgm:prSet presAssocID="{BDC4C1A3-0D35-48CC-B9FE-C1938DB951D5}" presName="parentText" presStyleLbl="node1" presStyleIdx="0" presStyleCnt="5" custLinFactY="78712" custLinFactNeighborX="-86994" custLinFactNeighborY="100000">
        <dgm:presLayoutVars>
          <dgm:chMax val="1"/>
          <dgm:bulletEnabled val="1"/>
        </dgm:presLayoutVars>
      </dgm:prSet>
      <dgm:spPr/>
    </dgm:pt>
    <dgm:pt modelId="{055BDD67-D0AA-4D44-B2E1-64D0BB44BE3A}" type="pres">
      <dgm:prSet presAssocID="{2364086B-74C4-4318-B740-46AC9F6B7CE3}" presName="sp" presStyleCnt="0"/>
      <dgm:spPr/>
    </dgm:pt>
    <dgm:pt modelId="{4BA3D5C2-579B-B142-B9B9-841DC82EA521}" type="pres">
      <dgm:prSet presAssocID="{52484D86-2531-4418-8CF6-3BB1B3B401CB}" presName="linNode" presStyleCnt="0"/>
      <dgm:spPr/>
    </dgm:pt>
    <dgm:pt modelId="{CBAB287F-233D-7447-B533-B113553A1A94}" type="pres">
      <dgm:prSet presAssocID="{52484D86-2531-4418-8CF6-3BB1B3B401CB}" presName="parentText" presStyleLbl="node1" presStyleIdx="1" presStyleCnt="5" custLinFactNeighborX="32206" custLinFactNeighborY="-76837">
        <dgm:presLayoutVars>
          <dgm:chMax val="1"/>
          <dgm:bulletEnabled val="1"/>
        </dgm:presLayoutVars>
      </dgm:prSet>
      <dgm:spPr/>
    </dgm:pt>
    <dgm:pt modelId="{ED314A02-B787-8A4B-A9C5-7A2B34C5684D}" type="pres">
      <dgm:prSet presAssocID="{28F318EE-908F-43E7-9ECD-4F415A7F6D85}" presName="sp" presStyleCnt="0"/>
      <dgm:spPr/>
    </dgm:pt>
    <dgm:pt modelId="{2D39E7FA-A44D-AE4E-9741-DB4483A685A3}" type="pres">
      <dgm:prSet presAssocID="{10B9B20C-4D9E-441E-AF10-F982C0958BDA}" presName="linNode" presStyleCnt="0"/>
      <dgm:spPr/>
    </dgm:pt>
    <dgm:pt modelId="{DA434C76-6420-1D40-B6D9-C72BC2BD430A}" type="pres">
      <dgm:prSet presAssocID="{10B9B20C-4D9E-441E-AF10-F982C0958BDA}" presName="parentText" presStyleLbl="node1" presStyleIdx="2" presStyleCnt="5" custLinFactNeighborX="31259" custLinFactNeighborY="-31288">
        <dgm:presLayoutVars>
          <dgm:chMax val="1"/>
          <dgm:bulletEnabled val="1"/>
        </dgm:presLayoutVars>
      </dgm:prSet>
      <dgm:spPr/>
    </dgm:pt>
    <dgm:pt modelId="{CDFF4DB0-6905-DC4A-BFA2-0034F6A041CB}" type="pres">
      <dgm:prSet presAssocID="{C5B5F921-F225-46D6-B5F1-5D947DF88AE5}" presName="sp" presStyleCnt="0"/>
      <dgm:spPr/>
    </dgm:pt>
    <dgm:pt modelId="{C5B5CD5F-94D4-F241-BA50-5C64E94A2BEE}" type="pres">
      <dgm:prSet presAssocID="{B79BDC8F-149B-4DC3-8B97-8E21CEE551AA}" presName="linNode" presStyleCnt="0"/>
      <dgm:spPr/>
    </dgm:pt>
    <dgm:pt modelId="{BE330130-A069-FC43-BB94-10C70995C8AD}" type="pres">
      <dgm:prSet presAssocID="{B79BDC8F-149B-4DC3-8B97-8E21CEE551AA}" presName="parentText" presStyleLbl="node1" presStyleIdx="3" presStyleCnt="5" custLinFactNeighborX="29128" custLinFactNeighborY="-5361">
        <dgm:presLayoutVars>
          <dgm:chMax val="1"/>
          <dgm:bulletEnabled val="1"/>
        </dgm:presLayoutVars>
      </dgm:prSet>
      <dgm:spPr/>
    </dgm:pt>
    <dgm:pt modelId="{8542743A-C6A9-4F46-9B2D-E1EC7BC6F464}" type="pres">
      <dgm:prSet presAssocID="{DFCB5513-C5C2-4718-9BAC-765424170378}" presName="sp" presStyleCnt="0"/>
      <dgm:spPr/>
    </dgm:pt>
    <dgm:pt modelId="{B90B11C9-D5D8-CA4F-A5AB-5B6BC80D0D4C}" type="pres">
      <dgm:prSet presAssocID="{35B35434-22FA-4C43-AFFA-303B3527C929}" presName="linNode" presStyleCnt="0"/>
      <dgm:spPr/>
    </dgm:pt>
    <dgm:pt modelId="{6BC1744F-6713-FE4C-ACF9-4EAD4361A0B0}" type="pres">
      <dgm:prSet presAssocID="{35B35434-22FA-4C43-AFFA-303B3527C929}" presName="parentText" presStyleLbl="node1" presStyleIdx="4" presStyleCnt="5" custLinFactNeighborX="-86606" custLinFactNeighborY="25653">
        <dgm:presLayoutVars>
          <dgm:chMax val="1"/>
          <dgm:bulletEnabled val="1"/>
        </dgm:presLayoutVars>
      </dgm:prSet>
      <dgm:spPr/>
    </dgm:pt>
  </dgm:ptLst>
  <dgm:cxnLst>
    <dgm:cxn modelId="{F6A94C2D-F77A-794E-A348-8C6D8EA7B9B5}" type="presOf" srcId="{BDC4C1A3-0D35-48CC-B9FE-C1938DB951D5}" destId="{CCBA5B09-9BE4-E947-9A7A-13B7B779C8C7}" srcOrd="0" destOrd="0" presId="urn:microsoft.com/office/officeart/2005/8/layout/vList5"/>
    <dgm:cxn modelId="{9D5F6A3E-2384-49A3-B14E-9665C8AA745B}" srcId="{9210E6A3-5F69-4AA1-8DAE-0F39653F594E}" destId="{B79BDC8F-149B-4DC3-8B97-8E21CEE551AA}" srcOrd="3" destOrd="0" parTransId="{AE2659D8-8CC5-4AEA-B231-8E6CF0420BB1}" sibTransId="{DFCB5513-C5C2-4718-9BAC-765424170378}"/>
    <dgm:cxn modelId="{ECC1B340-24BB-40BF-B944-9B4D08526175}" srcId="{9210E6A3-5F69-4AA1-8DAE-0F39653F594E}" destId="{35B35434-22FA-4C43-AFFA-303B3527C929}" srcOrd="4" destOrd="0" parTransId="{34201191-4B3A-439C-8940-0977D646066C}" sibTransId="{B244088C-41A5-4FB9-B520-14FC361E3383}"/>
    <dgm:cxn modelId="{4F2CA16F-4C91-4B40-A25D-1F604B553DCD}" srcId="{9210E6A3-5F69-4AA1-8DAE-0F39653F594E}" destId="{10B9B20C-4D9E-441E-AF10-F982C0958BDA}" srcOrd="2" destOrd="0" parTransId="{99C0520A-79A7-4830-82DF-D0034650232D}" sibTransId="{C5B5F921-F225-46D6-B5F1-5D947DF88AE5}"/>
    <dgm:cxn modelId="{B0C45250-FDC4-EF4F-B899-DB52CEB4EA1A}" type="presOf" srcId="{35B35434-22FA-4C43-AFFA-303B3527C929}" destId="{6BC1744F-6713-FE4C-ACF9-4EAD4361A0B0}" srcOrd="0" destOrd="0" presId="urn:microsoft.com/office/officeart/2005/8/layout/vList5"/>
    <dgm:cxn modelId="{140A9890-E3ED-D248-AACD-F63236322B34}" type="presOf" srcId="{10B9B20C-4D9E-441E-AF10-F982C0958BDA}" destId="{DA434C76-6420-1D40-B6D9-C72BC2BD430A}" srcOrd="0" destOrd="0" presId="urn:microsoft.com/office/officeart/2005/8/layout/vList5"/>
    <dgm:cxn modelId="{863DBF9C-824F-4B71-8161-8E45C089AB8B}" srcId="{9210E6A3-5F69-4AA1-8DAE-0F39653F594E}" destId="{BDC4C1A3-0D35-48CC-B9FE-C1938DB951D5}" srcOrd="0" destOrd="0" parTransId="{13D57E19-A3F8-4682-9DC3-1FB4B3D541BB}" sibTransId="{2364086B-74C4-4318-B740-46AC9F6B7CE3}"/>
    <dgm:cxn modelId="{F169969D-D625-4C42-9C19-4B4801DE292A}" type="presOf" srcId="{B79BDC8F-149B-4DC3-8B97-8E21CEE551AA}" destId="{BE330130-A069-FC43-BB94-10C70995C8AD}" srcOrd="0" destOrd="0" presId="urn:microsoft.com/office/officeart/2005/8/layout/vList5"/>
    <dgm:cxn modelId="{22DC00A4-396A-4422-8FCB-F7CA9AF9512B}" srcId="{9210E6A3-5F69-4AA1-8DAE-0F39653F594E}" destId="{52484D86-2531-4418-8CF6-3BB1B3B401CB}" srcOrd="1" destOrd="0" parTransId="{C13DA873-6851-4AC1-82A3-5C65D48763DF}" sibTransId="{28F318EE-908F-43E7-9ECD-4F415A7F6D85}"/>
    <dgm:cxn modelId="{88B059CE-C054-8445-AC0E-B2FB9EAAD8F9}" type="presOf" srcId="{9210E6A3-5F69-4AA1-8DAE-0F39653F594E}" destId="{4595452F-ECB5-734A-A141-9B935FD5A480}" srcOrd="0" destOrd="0" presId="urn:microsoft.com/office/officeart/2005/8/layout/vList5"/>
    <dgm:cxn modelId="{5F8A28DF-BB14-1548-A6DA-33716603F865}" type="presOf" srcId="{52484D86-2531-4418-8CF6-3BB1B3B401CB}" destId="{CBAB287F-233D-7447-B533-B113553A1A94}" srcOrd="0" destOrd="0" presId="urn:microsoft.com/office/officeart/2005/8/layout/vList5"/>
    <dgm:cxn modelId="{16BDB397-F4DD-E544-9AB1-5F5084749AB8}" type="presParOf" srcId="{4595452F-ECB5-734A-A141-9B935FD5A480}" destId="{0B1BE59F-997C-9849-BB20-9A600896B181}" srcOrd="0" destOrd="0" presId="urn:microsoft.com/office/officeart/2005/8/layout/vList5"/>
    <dgm:cxn modelId="{BDC485FC-4CE7-044A-B41B-CA5DE191DCC8}" type="presParOf" srcId="{0B1BE59F-997C-9849-BB20-9A600896B181}" destId="{CCBA5B09-9BE4-E947-9A7A-13B7B779C8C7}" srcOrd="0" destOrd="0" presId="urn:microsoft.com/office/officeart/2005/8/layout/vList5"/>
    <dgm:cxn modelId="{4C2E6B49-4F47-ED42-9862-6B0BF3E5F0BB}" type="presParOf" srcId="{4595452F-ECB5-734A-A141-9B935FD5A480}" destId="{055BDD67-D0AA-4D44-B2E1-64D0BB44BE3A}" srcOrd="1" destOrd="0" presId="urn:microsoft.com/office/officeart/2005/8/layout/vList5"/>
    <dgm:cxn modelId="{B4F1EC8D-B848-E34C-B4A6-E4730A45F7FF}" type="presParOf" srcId="{4595452F-ECB5-734A-A141-9B935FD5A480}" destId="{4BA3D5C2-579B-B142-B9B9-841DC82EA521}" srcOrd="2" destOrd="0" presId="urn:microsoft.com/office/officeart/2005/8/layout/vList5"/>
    <dgm:cxn modelId="{D6628519-3376-1048-8689-5104CFE807E1}" type="presParOf" srcId="{4BA3D5C2-579B-B142-B9B9-841DC82EA521}" destId="{CBAB287F-233D-7447-B533-B113553A1A94}" srcOrd="0" destOrd="0" presId="urn:microsoft.com/office/officeart/2005/8/layout/vList5"/>
    <dgm:cxn modelId="{3E2393E3-981A-BA47-B1EA-E13E6FCFEF50}" type="presParOf" srcId="{4595452F-ECB5-734A-A141-9B935FD5A480}" destId="{ED314A02-B787-8A4B-A9C5-7A2B34C5684D}" srcOrd="3" destOrd="0" presId="urn:microsoft.com/office/officeart/2005/8/layout/vList5"/>
    <dgm:cxn modelId="{A37BB6CA-2A4B-A14A-B463-0E3B73843CFA}" type="presParOf" srcId="{4595452F-ECB5-734A-A141-9B935FD5A480}" destId="{2D39E7FA-A44D-AE4E-9741-DB4483A685A3}" srcOrd="4" destOrd="0" presId="urn:microsoft.com/office/officeart/2005/8/layout/vList5"/>
    <dgm:cxn modelId="{6E95EAC2-3D1E-684A-B1EE-401846D955F4}" type="presParOf" srcId="{2D39E7FA-A44D-AE4E-9741-DB4483A685A3}" destId="{DA434C76-6420-1D40-B6D9-C72BC2BD430A}" srcOrd="0" destOrd="0" presId="urn:microsoft.com/office/officeart/2005/8/layout/vList5"/>
    <dgm:cxn modelId="{5C5D7E15-A95A-764A-BE94-B0E31A075067}" type="presParOf" srcId="{4595452F-ECB5-734A-A141-9B935FD5A480}" destId="{CDFF4DB0-6905-DC4A-BFA2-0034F6A041CB}" srcOrd="5" destOrd="0" presId="urn:microsoft.com/office/officeart/2005/8/layout/vList5"/>
    <dgm:cxn modelId="{8F9D44C7-6DF6-9F40-A506-41CE73BBDD1B}" type="presParOf" srcId="{4595452F-ECB5-734A-A141-9B935FD5A480}" destId="{C5B5CD5F-94D4-F241-BA50-5C64E94A2BEE}" srcOrd="6" destOrd="0" presId="urn:microsoft.com/office/officeart/2005/8/layout/vList5"/>
    <dgm:cxn modelId="{4B910D51-4377-5B4C-BB1C-60E3D6048A30}" type="presParOf" srcId="{C5B5CD5F-94D4-F241-BA50-5C64E94A2BEE}" destId="{BE330130-A069-FC43-BB94-10C70995C8AD}" srcOrd="0" destOrd="0" presId="urn:microsoft.com/office/officeart/2005/8/layout/vList5"/>
    <dgm:cxn modelId="{FEBC669E-18EC-9641-9818-2AAB07209E25}" type="presParOf" srcId="{4595452F-ECB5-734A-A141-9B935FD5A480}" destId="{8542743A-C6A9-4F46-9B2D-E1EC7BC6F464}" srcOrd="7" destOrd="0" presId="urn:microsoft.com/office/officeart/2005/8/layout/vList5"/>
    <dgm:cxn modelId="{61916A73-C917-1847-A610-64D49BD727B8}" type="presParOf" srcId="{4595452F-ECB5-734A-A141-9B935FD5A480}" destId="{B90B11C9-D5D8-CA4F-A5AB-5B6BC80D0D4C}" srcOrd="8" destOrd="0" presId="urn:microsoft.com/office/officeart/2005/8/layout/vList5"/>
    <dgm:cxn modelId="{1CDF44C2-EF4C-E246-8D47-C39620D243B8}" type="presParOf" srcId="{B90B11C9-D5D8-CA4F-A5AB-5B6BC80D0D4C}" destId="{6BC1744F-6713-FE4C-ACF9-4EAD4361A0B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4E7C5A-7AB0-4FE1-B59F-C7BBBD2830F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D510CCA-D0BB-4F02-A7C3-3CB6E8D65DC4}">
      <dgm:prSet/>
      <dgm:spPr/>
      <dgm:t>
        <a:bodyPr/>
        <a:lstStyle/>
        <a:p>
          <a:r>
            <a:rPr lang="en-GB"/>
            <a:t>The </a:t>
          </a:r>
          <a:r>
            <a:rPr lang="en-US"/>
            <a:t>Business Law Relations are generally CIVIL.</a:t>
          </a:r>
        </a:p>
      </dgm:t>
    </dgm:pt>
    <dgm:pt modelId="{4133CC56-882C-435C-833B-91159F01BE38}" type="parTrans" cxnId="{068D9CF0-E63D-484A-A8F3-D9C5D9BB6D2A}">
      <dgm:prSet/>
      <dgm:spPr/>
      <dgm:t>
        <a:bodyPr/>
        <a:lstStyle/>
        <a:p>
          <a:endParaRPr lang="en-US"/>
        </a:p>
      </dgm:t>
    </dgm:pt>
    <dgm:pt modelId="{10E5A3D6-0485-45DB-9639-C48A65686592}" type="sibTrans" cxnId="{068D9CF0-E63D-484A-A8F3-D9C5D9BB6D2A}">
      <dgm:prSet/>
      <dgm:spPr/>
      <dgm:t>
        <a:bodyPr/>
        <a:lstStyle/>
        <a:p>
          <a:endParaRPr lang="en-US"/>
        </a:p>
      </dgm:t>
    </dgm:pt>
    <dgm:pt modelId="{5130C705-B83C-4900-BC6C-F0E1A3604D05}">
      <dgm:prSet/>
      <dgm:spPr/>
      <dgm:t>
        <a:bodyPr/>
        <a:lstStyle/>
        <a:p>
          <a:r>
            <a:rPr lang="en-GB"/>
            <a:t>The CIVIL legal relation = a social relationship regulated by civil legal norms, in which the parties are in a relationship of equality.</a:t>
          </a:r>
          <a:endParaRPr lang="en-US"/>
        </a:p>
      </dgm:t>
    </dgm:pt>
    <dgm:pt modelId="{14840DB1-97B3-4A5D-84A1-11DF195C16A2}" type="parTrans" cxnId="{D5A694A9-DE2B-4C05-A732-E28CF848CBF5}">
      <dgm:prSet/>
      <dgm:spPr/>
      <dgm:t>
        <a:bodyPr/>
        <a:lstStyle/>
        <a:p>
          <a:endParaRPr lang="en-US"/>
        </a:p>
      </dgm:t>
    </dgm:pt>
    <dgm:pt modelId="{515FEA46-F680-4EDE-AA3D-76690D115FC3}" type="sibTrans" cxnId="{D5A694A9-DE2B-4C05-A732-E28CF848CBF5}">
      <dgm:prSet/>
      <dgm:spPr/>
      <dgm:t>
        <a:bodyPr/>
        <a:lstStyle/>
        <a:p>
          <a:endParaRPr lang="en-US"/>
        </a:p>
      </dgm:t>
    </dgm:pt>
    <dgm:pt modelId="{267D77B2-54DB-48C5-9474-41F295393942}">
      <dgm:prSet/>
      <dgm:spPr/>
      <dgm:t>
        <a:bodyPr/>
        <a:lstStyle/>
        <a:p>
          <a:r>
            <a:rPr lang="en-GB"/>
            <a:t>In other situations, for example in the case of legal relationships of criminal or administrative law, the parties are not in a relationship of equality, but of authority, in the sense that the state, through its organs, has a position of authority.</a:t>
          </a:r>
          <a:endParaRPr lang="en-US"/>
        </a:p>
      </dgm:t>
    </dgm:pt>
    <dgm:pt modelId="{F671F915-681D-42BA-9CF8-2F4C5C0AA81F}" type="parTrans" cxnId="{FCF2C5A7-C32C-478A-AFD7-243B29377171}">
      <dgm:prSet/>
      <dgm:spPr/>
      <dgm:t>
        <a:bodyPr/>
        <a:lstStyle/>
        <a:p>
          <a:endParaRPr lang="en-US"/>
        </a:p>
      </dgm:t>
    </dgm:pt>
    <dgm:pt modelId="{907FDA5D-17A3-4311-9AA6-E5930D7F9190}" type="sibTrans" cxnId="{FCF2C5A7-C32C-478A-AFD7-243B29377171}">
      <dgm:prSet/>
      <dgm:spPr/>
      <dgm:t>
        <a:bodyPr/>
        <a:lstStyle/>
        <a:p>
          <a:endParaRPr lang="en-US"/>
        </a:p>
      </dgm:t>
    </dgm:pt>
    <dgm:pt modelId="{19B387E2-0F04-C144-BE3C-16D970546358}" type="pres">
      <dgm:prSet presAssocID="{F94E7C5A-7AB0-4FE1-B59F-C7BBBD2830F6}" presName="linear" presStyleCnt="0">
        <dgm:presLayoutVars>
          <dgm:animLvl val="lvl"/>
          <dgm:resizeHandles val="exact"/>
        </dgm:presLayoutVars>
      </dgm:prSet>
      <dgm:spPr/>
    </dgm:pt>
    <dgm:pt modelId="{E68C10BD-826D-E945-BC1F-2F5856DF3AEC}" type="pres">
      <dgm:prSet presAssocID="{0D510CCA-D0BB-4F02-A7C3-3CB6E8D65DC4}" presName="parentText" presStyleLbl="node1" presStyleIdx="0" presStyleCnt="3">
        <dgm:presLayoutVars>
          <dgm:chMax val="0"/>
          <dgm:bulletEnabled val="1"/>
        </dgm:presLayoutVars>
      </dgm:prSet>
      <dgm:spPr/>
    </dgm:pt>
    <dgm:pt modelId="{8CF9A527-048F-194E-A3FD-5AFC493B9E33}" type="pres">
      <dgm:prSet presAssocID="{10E5A3D6-0485-45DB-9639-C48A65686592}" presName="spacer" presStyleCnt="0"/>
      <dgm:spPr/>
    </dgm:pt>
    <dgm:pt modelId="{E2F61340-81CA-504D-BDAA-A59424DADED5}" type="pres">
      <dgm:prSet presAssocID="{5130C705-B83C-4900-BC6C-F0E1A3604D05}" presName="parentText" presStyleLbl="node1" presStyleIdx="1" presStyleCnt="3">
        <dgm:presLayoutVars>
          <dgm:chMax val="0"/>
          <dgm:bulletEnabled val="1"/>
        </dgm:presLayoutVars>
      </dgm:prSet>
      <dgm:spPr/>
    </dgm:pt>
    <dgm:pt modelId="{5906FDFF-2C6B-3543-8FF8-A118C3965AA0}" type="pres">
      <dgm:prSet presAssocID="{515FEA46-F680-4EDE-AA3D-76690D115FC3}" presName="spacer" presStyleCnt="0"/>
      <dgm:spPr/>
    </dgm:pt>
    <dgm:pt modelId="{51835031-10CD-5C45-9E97-9BCFCC3DB593}" type="pres">
      <dgm:prSet presAssocID="{267D77B2-54DB-48C5-9474-41F295393942}" presName="parentText" presStyleLbl="node1" presStyleIdx="2" presStyleCnt="3">
        <dgm:presLayoutVars>
          <dgm:chMax val="0"/>
          <dgm:bulletEnabled val="1"/>
        </dgm:presLayoutVars>
      </dgm:prSet>
      <dgm:spPr/>
    </dgm:pt>
  </dgm:ptLst>
  <dgm:cxnLst>
    <dgm:cxn modelId="{669FB301-4C0E-8141-9702-AE3306A9498B}" type="presOf" srcId="{5130C705-B83C-4900-BC6C-F0E1A3604D05}" destId="{E2F61340-81CA-504D-BDAA-A59424DADED5}" srcOrd="0" destOrd="0" presId="urn:microsoft.com/office/officeart/2005/8/layout/vList2"/>
    <dgm:cxn modelId="{2705A102-B592-694F-AFB6-E13FAE287531}" type="presOf" srcId="{0D510CCA-D0BB-4F02-A7C3-3CB6E8D65DC4}" destId="{E68C10BD-826D-E945-BC1F-2F5856DF3AEC}" srcOrd="0" destOrd="0" presId="urn:microsoft.com/office/officeart/2005/8/layout/vList2"/>
    <dgm:cxn modelId="{E93AD273-2E70-4E48-940B-97D818DC0C50}" type="presOf" srcId="{F94E7C5A-7AB0-4FE1-B59F-C7BBBD2830F6}" destId="{19B387E2-0F04-C144-BE3C-16D970546358}" srcOrd="0" destOrd="0" presId="urn:microsoft.com/office/officeart/2005/8/layout/vList2"/>
    <dgm:cxn modelId="{FCF2C5A7-C32C-478A-AFD7-243B29377171}" srcId="{F94E7C5A-7AB0-4FE1-B59F-C7BBBD2830F6}" destId="{267D77B2-54DB-48C5-9474-41F295393942}" srcOrd="2" destOrd="0" parTransId="{F671F915-681D-42BA-9CF8-2F4C5C0AA81F}" sibTransId="{907FDA5D-17A3-4311-9AA6-E5930D7F9190}"/>
    <dgm:cxn modelId="{D5A694A9-DE2B-4C05-A732-E28CF848CBF5}" srcId="{F94E7C5A-7AB0-4FE1-B59F-C7BBBD2830F6}" destId="{5130C705-B83C-4900-BC6C-F0E1A3604D05}" srcOrd="1" destOrd="0" parTransId="{14840DB1-97B3-4A5D-84A1-11DF195C16A2}" sibTransId="{515FEA46-F680-4EDE-AA3D-76690D115FC3}"/>
    <dgm:cxn modelId="{D94E79BC-A57E-2A49-8659-21A204298EEA}" type="presOf" srcId="{267D77B2-54DB-48C5-9474-41F295393942}" destId="{51835031-10CD-5C45-9E97-9BCFCC3DB593}" srcOrd="0" destOrd="0" presId="urn:microsoft.com/office/officeart/2005/8/layout/vList2"/>
    <dgm:cxn modelId="{068D9CF0-E63D-484A-A8F3-D9C5D9BB6D2A}" srcId="{F94E7C5A-7AB0-4FE1-B59F-C7BBBD2830F6}" destId="{0D510CCA-D0BB-4F02-A7C3-3CB6E8D65DC4}" srcOrd="0" destOrd="0" parTransId="{4133CC56-882C-435C-833B-91159F01BE38}" sibTransId="{10E5A3D6-0485-45DB-9639-C48A65686592}"/>
    <dgm:cxn modelId="{9D402CDA-39C7-E048-8201-2A9FA052B467}" type="presParOf" srcId="{19B387E2-0F04-C144-BE3C-16D970546358}" destId="{E68C10BD-826D-E945-BC1F-2F5856DF3AEC}" srcOrd="0" destOrd="0" presId="urn:microsoft.com/office/officeart/2005/8/layout/vList2"/>
    <dgm:cxn modelId="{2C228912-CE5B-1A4C-AE16-CB6E5FA6826D}" type="presParOf" srcId="{19B387E2-0F04-C144-BE3C-16D970546358}" destId="{8CF9A527-048F-194E-A3FD-5AFC493B9E33}" srcOrd="1" destOrd="0" presId="urn:microsoft.com/office/officeart/2005/8/layout/vList2"/>
    <dgm:cxn modelId="{937D4E40-0E43-F64A-AA4D-39526E9C62C1}" type="presParOf" srcId="{19B387E2-0F04-C144-BE3C-16D970546358}" destId="{E2F61340-81CA-504D-BDAA-A59424DADED5}" srcOrd="2" destOrd="0" presId="urn:microsoft.com/office/officeart/2005/8/layout/vList2"/>
    <dgm:cxn modelId="{3C7FA82C-4B61-9142-BD02-73ECBE857FC4}" type="presParOf" srcId="{19B387E2-0F04-C144-BE3C-16D970546358}" destId="{5906FDFF-2C6B-3543-8FF8-A118C3965AA0}" srcOrd="3" destOrd="0" presId="urn:microsoft.com/office/officeart/2005/8/layout/vList2"/>
    <dgm:cxn modelId="{F101350D-8E86-A147-8986-84BB865580B0}" type="presParOf" srcId="{19B387E2-0F04-C144-BE3C-16D970546358}" destId="{51835031-10CD-5C45-9E97-9BCFCC3DB59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CCA1CB-EB7B-45D9-98E5-DE51E727AF35}"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F1B6DC0-1FAD-4404-A9BE-979A99E6FE80}">
      <dgm:prSet/>
      <dgm:spPr/>
      <dgm:t>
        <a:bodyPr/>
        <a:lstStyle/>
        <a:p>
          <a:r>
            <a:rPr lang="en-GB" b="1" dirty="0"/>
            <a:t>legal Norms</a:t>
          </a:r>
          <a:endParaRPr lang="en-US" dirty="0"/>
        </a:p>
      </dgm:t>
    </dgm:pt>
    <dgm:pt modelId="{635504BE-6194-4ADC-A47D-4065CCFFC0AB}" type="parTrans" cxnId="{61FCC19E-A165-4343-AA4B-6A16DFA942E9}">
      <dgm:prSet/>
      <dgm:spPr/>
      <dgm:t>
        <a:bodyPr/>
        <a:lstStyle/>
        <a:p>
          <a:endParaRPr lang="en-US"/>
        </a:p>
      </dgm:t>
    </dgm:pt>
    <dgm:pt modelId="{81F1DA8A-9E04-4F15-A485-88C79437B235}" type="sibTrans" cxnId="{61FCC19E-A165-4343-AA4B-6A16DFA942E9}">
      <dgm:prSet/>
      <dgm:spPr/>
      <dgm:t>
        <a:bodyPr/>
        <a:lstStyle/>
        <a:p>
          <a:endParaRPr lang="en-US"/>
        </a:p>
      </dgm:t>
    </dgm:pt>
    <dgm:pt modelId="{7F6F03FD-DF30-4984-B9A1-C3A8B93C7053}">
      <dgm:prSet/>
      <dgm:spPr/>
      <dgm:t>
        <a:bodyPr/>
        <a:lstStyle/>
        <a:p>
          <a:r>
            <a:rPr lang="en-GB" b="1" dirty="0"/>
            <a:t>legal Acts </a:t>
          </a:r>
          <a:r>
            <a:rPr lang="en-GB" dirty="0"/>
            <a:t>= manifestations of will with the aim of creating, modifying or extinguishing a legal relationship (ex: contracts, offer to contract)</a:t>
          </a:r>
          <a:endParaRPr lang="en-US" dirty="0"/>
        </a:p>
      </dgm:t>
    </dgm:pt>
    <dgm:pt modelId="{18DE143F-FD24-4093-B2BE-3C06D6CC5ECF}" type="parTrans" cxnId="{BDE92613-8823-4426-BA36-ABBC023F717E}">
      <dgm:prSet/>
      <dgm:spPr/>
      <dgm:t>
        <a:bodyPr/>
        <a:lstStyle/>
        <a:p>
          <a:endParaRPr lang="en-US"/>
        </a:p>
      </dgm:t>
    </dgm:pt>
    <dgm:pt modelId="{8949C420-3C61-4EF8-A888-731E5021B7BF}" type="sibTrans" cxnId="{BDE92613-8823-4426-BA36-ABBC023F717E}">
      <dgm:prSet/>
      <dgm:spPr/>
      <dgm:t>
        <a:bodyPr/>
        <a:lstStyle/>
        <a:p>
          <a:endParaRPr lang="en-US"/>
        </a:p>
      </dgm:t>
    </dgm:pt>
    <dgm:pt modelId="{1F4151B8-60F0-4F38-B210-C8935E23A820}">
      <dgm:prSet/>
      <dgm:spPr/>
      <dgm:t>
        <a:bodyPr/>
        <a:lstStyle/>
        <a:p>
          <a:r>
            <a:rPr lang="en-GB" b="1" dirty="0"/>
            <a:t>legal Facts </a:t>
          </a:r>
          <a:r>
            <a:rPr lang="en-GB" dirty="0"/>
            <a:t>= human facts which the law recognizes as having the effect of creating, modifying or extinguishing a legal relationship, although this is not the purpose for which they took place (</a:t>
          </a:r>
          <a:r>
            <a:rPr lang="en-GB" dirty="0" err="1"/>
            <a:t>eg</a:t>
          </a:r>
          <a:r>
            <a:rPr lang="en-GB" dirty="0"/>
            <a:t> birth, death, accidents)</a:t>
          </a:r>
          <a:endParaRPr lang="en-US" dirty="0"/>
        </a:p>
      </dgm:t>
    </dgm:pt>
    <dgm:pt modelId="{0DB5E0A7-0820-4E0E-9E32-372E9AB0166C}" type="parTrans" cxnId="{099082C1-5E65-42C0-B03B-B6D791049C15}">
      <dgm:prSet/>
      <dgm:spPr/>
      <dgm:t>
        <a:bodyPr/>
        <a:lstStyle/>
        <a:p>
          <a:endParaRPr lang="en-US"/>
        </a:p>
      </dgm:t>
    </dgm:pt>
    <dgm:pt modelId="{C5E46031-E6CC-4B90-AF4A-1FDD35F7FF1E}" type="sibTrans" cxnId="{099082C1-5E65-42C0-B03B-B6D791049C15}">
      <dgm:prSet/>
      <dgm:spPr/>
      <dgm:t>
        <a:bodyPr/>
        <a:lstStyle/>
        <a:p>
          <a:endParaRPr lang="en-US"/>
        </a:p>
      </dgm:t>
    </dgm:pt>
    <dgm:pt modelId="{5110F19F-ACF8-884D-915C-154CBC0655C3}" type="pres">
      <dgm:prSet presAssocID="{DCCCA1CB-EB7B-45D9-98E5-DE51E727AF35}" presName="vert0" presStyleCnt="0">
        <dgm:presLayoutVars>
          <dgm:dir/>
          <dgm:animOne val="branch"/>
          <dgm:animLvl val="lvl"/>
        </dgm:presLayoutVars>
      </dgm:prSet>
      <dgm:spPr/>
    </dgm:pt>
    <dgm:pt modelId="{073ACEEA-761D-1E4C-9E87-8C740A87CBE7}" type="pres">
      <dgm:prSet presAssocID="{EF1B6DC0-1FAD-4404-A9BE-979A99E6FE80}" presName="thickLine" presStyleLbl="alignNode1" presStyleIdx="0" presStyleCnt="3"/>
      <dgm:spPr/>
    </dgm:pt>
    <dgm:pt modelId="{18094CED-DD3D-EF40-A677-1CCA316F7890}" type="pres">
      <dgm:prSet presAssocID="{EF1B6DC0-1FAD-4404-A9BE-979A99E6FE80}" presName="horz1" presStyleCnt="0"/>
      <dgm:spPr/>
    </dgm:pt>
    <dgm:pt modelId="{97635575-8CAF-0040-9607-19C3480D4779}" type="pres">
      <dgm:prSet presAssocID="{EF1B6DC0-1FAD-4404-A9BE-979A99E6FE80}" presName="tx1" presStyleLbl="revTx" presStyleIdx="0" presStyleCnt="3"/>
      <dgm:spPr/>
    </dgm:pt>
    <dgm:pt modelId="{77E3484E-A15F-EA41-BD5D-8A14B33EDB3E}" type="pres">
      <dgm:prSet presAssocID="{EF1B6DC0-1FAD-4404-A9BE-979A99E6FE80}" presName="vert1" presStyleCnt="0"/>
      <dgm:spPr/>
    </dgm:pt>
    <dgm:pt modelId="{D89B0487-EBD2-BB49-BFE6-5C12F9B279A1}" type="pres">
      <dgm:prSet presAssocID="{7F6F03FD-DF30-4984-B9A1-C3A8B93C7053}" presName="thickLine" presStyleLbl="alignNode1" presStyleIdx="1" presStyleCnt="3"/>
      <dgm:spPr/>
    </dgm:pt>
    <dgm:pt modelId="{7290CAA0-B0AA-F842-8A62-81D01336A57B}" type="pres">
      <dgm:prSet presAssocID="{7F6F03FD-DF30-4984-B9A1-C3A8B93C7053}" presName="horz1" presStyleCnt="0"/>
      <dgm:spPr/>
    </dgm:pt>
    <dgm:pt modelId="{E5944303-8F15-6C43-876A-FAC4650CFA32}" type="pres">
      <dgm:prSet presAssocID="{7F6F03FD-DF30-4984-B9A1-C3A8B93C7053}" presName="tx1" presStyleLbl="revTx" presStyleIdx="1" presStyleCnt="3"/>
      <dgm:spPr/>
    </dgm:pt>
    <dgm:pt modelId="{9500988D-839F-6843-B584-F50712D88F31}" type="pres">
      <dgm:prSet presAssocID="{7F6F03FD-DF30-4984-B9A1-C3A8B93C7053}" presName="vert1" presStyleCnt="0"/>
      <dgm:spPr/>
    </dgm:pt>
    <dgm:pt modelId="{16325A2C-F675-3442-BF64-D92003CDE1CE}" type="pres">
      <dgm:prSet presAssocID="{1F4151B8-60F0-4F38-B210-C8935E23A820}" presName="thickLine" presStyleLbl="alignNode1" presStyleIdx="2" presStyleCnt="3"/>
      <dgm:spPr/>
    </dgm:pt>
    <dgm:pt modelId="{0673D3EB-B98F-B54C-B19C-16B0CE515E3F}" type="pres">
      <dgm:prSet presAssocID="{1F4151B8-60F0-4F38-B210-C8935E23A820}" presName="horz1" presStyleCnt="0"/>
      <dgm:spPr/>
    </dgm:pt>
    <dgm:pt modelId="{FA8670B7-906C-4E40-97FF-6D7B5B3A36AD}" type="pres">
      <dgm:prSet presAssocID="{1F4151B8-60F0-4F38-B210-C8935E23A820}" presName="tx1" presStyleLbl="revTx" presStyleIdx="2" presStyleCnt="3"/>
      <dgm:spPr/>
    </dgm:pt>
    <dgm:pt modelId="{2AB174F2-CC35-C643-80C7-A2A1BB43190A}" type="pres">
      <dgm:prSet presAssocID="{1F4151B8-60F0-4F38-B210-C8935E23A820}" presName="vert1" presStyleCnt="0"/>
      <dgm:spPr/>
    </dgm:pt>
  </dgm:ptLst>
  <dgm:cxnLst>
    <dgm:cxn modelId="{BDE92613-8823-4426-BA36-ABBC023F717E}" srcId="{DCCCA1CB-EB7B-45D9-98E5-DE51E727AF35}" destId="{7F6F03FD-DF30-4984-B9A1-C3A8B93C7053}" srcOrd="1" destOrd="0" parTransId="{18DE143F-FD24-4093-B2BE-3C06D6CC5ECF}" sibTransId="{8949C420-3C61-4EF8-A888-731E5021B7BF}"/>
    <dgm:cxn modelId="{8FD82E83-2BEC-014D-A336-7E703E23879A}" type="presOf" srcId="{DCCCA1CB-EB7B-45D9-98E5-DE51E727AF35}" destId="{5110F19F-ACF8-884D-915C-154CBC0655C3}" srcOrd="0" destOrd="0" presId="urn:microsoft.com/office/officeart/2008/layout/LinedList"/>
    <dgm:cxn modelId="{77ED4D97-F381-FC4D-B76F-5466B2E1DAFB}" type="presOf" srcId="{1F4151B8-60F0-4F38-B210-C8935E23A820}" destId="{FA8670B7-906C-4E40-97FF-6D7B5B3A36AD}" srcOrd="0" destOrd="0" presId="urn:microsoft.com/office/officeart/2008/layout/LinedList"/>
    <dgm:cxn modelId="{B51DF899-7E06-B341-95B7-E25E504EF2B5}" type="presOf" srcId="{EF1B6DC0-1FAD-4404-A9BE-979A99E6FE80}" destId="{97635575-8CAF-0040-9607-19C3480D4779}" srcOrd="0" destOrd="0" presId="urn:microsoft.com/office/officeart/2008/layout/LinedList"/>
    <dgm:cxn modelId="{61FCC19E-A165-4343-AA4B-6A16DFA942E9}" srcId="{DCCCA1CB-EB7B-45D9-98E5-DE51E727AF35}" destId="{EF1B6DC0-1FAD-4404-A9BE-979A99E6FE80}" srcOrd="0" destOrd="0" parTransId="{635504BE-6194-4ADC-A47D-4065CCFFC0AB}" sibTransId="{81F1DA8A-9E04-4F15-A485-88C79437B235}"/>
    <dgm:cxn modelId="{099082C1-5E65-42C0-B03B-B6D791049C15}" srcId="{DCCCA1CB-EB7B-45D9-98E5-DE51E727AF35}" destId="{1F4151B8-60F0-4F38-B210-C8935E23A820}" srcOrd="2" destOrd="0" parTransId="{0DB5E0A7-0820-4E0E-9E32-372E9AB0166C}" sibTransId="{C5E46031-E6CC-4B90-AF4A-1FDD35F7FF1E}"/>
    <dgm:cxn modelId="{D39297CA-69CE-AF4D-99A6-ACCA29DCF669}" type="presOf" srcId="{7F6F03FD-DF30-4984-B9A1-C3A8B93C7053}" destId="{E5944303-8F15-6C43-876A-FAC4650CFA32}" srcOrd="0" destOrd="0" presId="urn:microsoft.com/office/officeart/2008/layout/LinedList"/>
    <dgm:cxn modelId="{8561FBD1-75EC-0A42-865F-DA279C8F8531}" type="presParOf" srcId="{5110F19F-ACF8-884D-915C-154CBC0655C3}" destId="{073ACEEA-761D-1E4C-9E87-8C740A87CBE7}" srcOrd="0" destOrd="0" presId="urn:microsoft.com/office/officeart/2008/layout/LinedList"/>
    <dgm:cxn modelId="{9070678C-8137-C145-AE87-F62B61DEC630}" type="presParOf" srcId="{5110F19F-ACF8-884D-915C-154CBC0655C3}" destId="{18094CED-DD3D-EF40-A677-1CCA316F7890}" srcOrd="1" destOrd="0" presId="urn:microsoft.com/office/officeart/2008/layout/LinedList"/>
    <dgm:cxn modelId="{40B45007-8282-754A-A1C5-AF7A2D66FD10}" type="presParOf" srcId="{18094CED-DD3D-EF40-A677-1CCA316F7890}" destId="{97635575-8CAF-0040-9607-19C3480D4779}" srcOrd="0" destOrd="0" presId="urn:microsoft.com/office/officeart/2008/layout/LinedList"/>
    <dgm:cxn modelId="{0B8C2822-E5A3-C542-B32D-531AA90D7DB5}" type="presParOf" srcId="{18094CED-DD3D-EF40-A677-1CCA316F7890}" destId="{77E3484E-A15F-EA41-BD5D-8A14B33EDB3E}" srcOrd="1" destOrd="0" presId="urn:microsoft.com/office/officeart/2008/layout/LinedList"/>
    <dgm:cxn modelId="{2C26C6E5-7AB2-0841-8709-4549E0625A6B}" type="presParOf" srcId="{5110F19F-ACF8-884D-915C-154CBC0655C3}" destId="{D89B0487-EBD2-BB49-BFE6-5C12F9B279A1}" srcOrd="2" destOrd="0" presId="urn:microsoft.com/office/officeart/2008/layout/LinedList"/>
    <dgm:cxn modelId="{15D2FD15-6B42-7841-9ABD-D8E979EC647D}" type="presParOf" srcId="{5110F19F-ACF8-884D-915C-154CBC0655C3}" destId="{7290CAA0-B0AA-F842-8A62-81D01336A57B}" srcOrd="3" destOrd="0" presId="urn:microsoft.com/office/officeart/2008/layout/LinedList"/>
    <dgm:cxn modelId="{12DD478A-2799-AF4E-BAB9-BE0F9803AFBD}" type="presParOf" srcId="{7290CAA0-B0AA-F842-8A62-81D01336A57B}" destId="{E5944303-8F15-6C43-876A-FAC4650CFA32}" srcOrd="0" destOrd="0" presId="urn:microsoft.com/office/officeart/2008/layout/LinedList"/>
    <dgm:cxn modelId="{BC5913B5-93ED-DC4C-A05C-90C78DE7BF37}" type="presParOf" srcId="{7290CAA0-B0AA-F842-8A62-81D01336A57B}" destId="{9500988D-839F-6843-B584-F50712D88F31}" srcOrd="1" destOrd="0" presId="urn:microsoft.com/office/officeart/2008/layout/LinedList"/>
    <dgm:cxn modelId="{D7A8EC2E-A444-1E44-AD8B-FB420A3C3B3D}" type="presParOf" srcId="{5110F19F-ACF8-884D-915C-154CBC0655C3}" destId="{16325A2C-F675-3442-BF64-D92003CDE1CE}" srcOrd="4" destOrd="0" presId="urn:microsoft.com/office/officeart/2008/layout/LinedList"/>
    <dgm:cxn modelId="{7808FDAC-6270-5E42-91A0-8D99524445C5}" type="presParOf" srcId="{5110F19F-ACF8-884D-915C-154CBC0655C3}" destId="{0673D3EB-B98F-B54C-B19C-16B0CE515E3F}" srcOrd="5" destOrd="0" presId="urn:microsoft.com/office/officeart/2008/layout/LinedList"/>
    <dgm:cxn modelId="{F6D2FA5E-622E-DC46-A48D-1F9AE481D5E8}" type="presParOf" srcId="{0673D3EB-B98F-B54C-B19C-16B0CE515E3F}" destId="{FA8670B7-906C-4E40-97FF-6D7B5B3A36AD}" srcOrd="0" destOrd="0" presId="urn:microsoft.com/office/officeart/2008/layout/LinedList"/>
    <dgm:cxn modelId="{42DF6A08-CA1A-C74D-984E-3988FB5D14FB}" type="presParOf" srcId="{0673D3EB-B98F-B54C-B19C-16B0CE515E3F}" destId="{2AB174F2-CC35-C643-80C7-A2A1BB43190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422B5-F00F-454D-8866-B36CE1CC5E6D}">
      <dsp:nvSpPr>
        <dsp:cNvPr id="0" name=""/>
        <dsp:cNvSpPr/>
      </dsp:nvSpPr>
      <dsp:spPr>
        <a:xfrm>
          <a:off x="0" y="5605"/>
          <a:ext cx="6900512" cy="13127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b="0" i="0" kern="1200" dirty="0"/>
            <a:t>There are </a:t>
          </a:r>
          <a:r>
            <a:rPr lang="en-GB" sz="3300" b="1" i="0" kern="1200" dirty="0"/>
            <a:t>three main legal systems </a:t>
          </a:r>
          <a:r>
            <a:rPr lang="en-GB" sz="3300" b="0" i="0" kern="1200" dirty="0"/>
            <a:t>in the modern world:</a:t>
          </a:r>
          <a:endParaRPr lang="en-US" sz="3300" kern="1200" dirty="0"/>
        </a:p>
      </dsp:txBody>
      <dsp:txXfrm>
        <a:off x="64083" y="69688"/>
        <a:ext cx="6772346" cy="1184574"/>
      </dsp:txXfrm>
    </dsp:sp>
    <dsp:sp modelId="{2AC6261C-8885-4060-B4A8-40BD6614A508}">
      <dsp:nvSpPr>
        <dsp:cNvPr id="0" name=""/>
        <dsp:cNvSpPr/>
      </dsp:nvSpPr>
      <dsp:spPr>
        <a:xfrm>
          <a:off x="0" y="1413385"/>
          <a:ext cx="6900512" cy="131274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b="0" i="0" kern="1200" dirty="0"/>
            <a:t>Continental law</a:t>
          </a:r>
          <a:endParaRPr lang="en-US" sz="3300" kern="1200" dirty="0"/>
        </a:p>
      </dsp:txBody>
      <dsp:txXfrm>
        <a:off x="64083" y="1477468"/>
        <a:ext cx="6772346" cy="1184574"/>
      </dsp:txXfrm>
    </dsp:sp>
    <dsp:sp modelId="{8297E4D1-9CE1-4A44-A8A3-3D212030EE4F}">
      <dsp:nvSpPr>
        <dsp:cNvPr id="0" name=""/>
        <dsp:cNvSpPr/>
      </dsp:nvSpPr>
      <dsp:spPr>
        <a:xfrm>
          <a:off x="0" y="2821165"/>
          <a:ext cx="6900512" cy="131274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Common Law</a:t>
          </a:r>
          <a:endParaRPr lang="en-US" sz="3300" kern="1200" dirty="0"/>
        </a:p>
      </dsp:txBody>
      <dsp:txXfrm>
        <a:off x="64083" y="2885248"/>
        <a:ext cx="6772346" cy="1184574"/>
      </dsp:txXfrm>
    </dsp:sp>
    <dsp:sp modelId="{112387B3-3D97-4859-A6A3-92C1D8534BDC}">
      <dsp:nvSpPr>
        <dsp:cNvPr id="0" name=""/>
        <dsp:cNvSpPr/>
      </dsp:nvSpPr>
      <dsp:spPr>
        <a:xfrm>
          <a:off x="0" y="4228945"/>
          <a:ext cx="6900512" cy="13127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Islamic legal system</a:t>
          </a:r>
        </a:p>
      </dsp:txBody>
      <dsp:txXfrm>
        <a:off x="64083" y="4293028"/>
        <a:ext cx="6772346" cy="1184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72348-3745-3948-999C-0202EF8FF813}">
      <dsp:nvSpPr>
        <dsp:cNvPr id="0" name=""/>
        <dsp:cNvSpPr/>
      </dsp:nvSpPr>
      <dsp:spPr>
        <a:xfrm>
          <a:off x="0" y="4648100"/>
          <a:ext cx="6263640" cy="76255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a:t>The legislature, not the courts, is the primary place to enact and modify laws.</a:t>
          </a:r>
          <a:endParaRPr lang="en-US" sz="1300" kern="1200"/>
        </a:p>
      </dsp:txBody>
      <dsp:txXfrm>
        <a:off x="0" y="4648100"/>
        <a:ext cx="6263640" cy="762559"/>
      </dsp:txXfrm>
    </dsp:sp>
    <dsp:sp modelId="{5A20A3BA-9625-9142-9CF2-7FDC5B03B0D4}">
      <dsp:nvSpPr>
        <dsp:cNvPr id="0" name=""/>
        <dsp:cNvSpPr/>
      </dsp:nvSpPr>
      <dsp:spPr>
        <a:xfrm rot="10800000">
          <a:off x="0" y="3486722"/>
          <a:ext cx="6263640" cy="1172816"/>
        </a:xfrm>
        <a:prstGeom prst="upArrowCallou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b="1" kern="1200"/>
            <a:t>The law is in the Code, not in the cases. </a:t>
          </a:r>
          <a:endParaRPr lang="en-US" sz="1300" kern="1200"/>
        </a:p>
      </dsp:txBody>
      <dsp:txXfrm rot="10800000">
        <a:off x="0" y="3486722"/>
        <a:ext cx="6263640" cy="762061"/>
      </dsp:txXfrm>
    </dsp:sp>
    <dsp:sp modelId="{545AF05B-4189-7B47-B3C1-477BD402A931}">
      <dsp:nvSpPr>
        <dsp:cNvPr id="0" name=""/>
        <dsp:cNvSpPr/>
      </dsp:nvSpPr>
      <dsp:spPr>
        <a:xfrm rot="10800000">
          <a:off x="0" y="2325344"/>
          <a:ext cx="6263640" cy="1172816"/>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dirty="0"/>
            <a:t>In addition, </a:t>
          </a:r>
          <a:r>
            <a:rPr lang="en-GB" sz="1300" b="1" kern="1200" dirty="0"/>
            <a:t>judges are not required to follow the decisions of other courts in similar cases</a:t>
          </a:r>
          <a:r>
            <a:rPr lang="en-GB" sz="1300" kern="1200" dirty="0"/>
            <a:t>. </a:t>
          </a:r>
          <a:endParaRPr lang="en-US" sz="1300" kern="1200" dirty="0"/>
        </a:p>
      </dsp:txBody>
      <dsp:txXfrm rot="10800000">
        <a:off x="0" y="2325344"/>
        <a:ext cx="6263640" cy="762061"/>
      </dsp:txXfrm>
    </dsp:sp>
    <dsp:sp modelId="{928C4AF5-535F-8847-873C-62A83444BBE8}">
      <dsp:nvSpPr>
        <dsp:cNvPr id="0" name=""/>
        <dsp:cNvSpPr/>
      </dsp:nvSpPr>
      <dsp:spPr>
        <a:xfrm rot="10800000">
          <a:off x="0" y="1163965"/>
          <a:ext cx="6263640" cy="1172816"/>
        </a:xfrm>
        <a:prstGeom prst="upArrowCallou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noProof="0" dirty="0"/>
            <a:t>Continental legal systems </a:t>
          </a:r>
          <a:r>
            <a:rPr lang="en-GB" sz="1300" kern="1200" dirty="0"/>
            <a:t>s are </a:t>
          </a:r>
          <a:r>
            <a:rPr lang="en-GB" sz="1300" b="1" kern="1200" dirty="0"/>
            <a:t>inquisitorial</a:t>
          </a:r>
          <a:r>
            <a:rPr lang="en-GB" sz="1300" kern="1200" dirty="0"/>
            <a:t> systems in which judges actively investigate cases. Judges have the authority to request documents and testimony, as well as to shape the parties’ legal claims. </a:t>
          </a:r>
          <a:endParaRPr lang="en-US" sz="1300" kern="1200" dirty="0"/>
        </a:p>
      </dsp:txBody>
      <dsp:txXfrm rot="10800000">
        <a:off x="0" y="1163965"/>
        <a:ext cx="6263640" cy="762061"/>
      </dsp:txXfrm>
    </dsp:sp>
    <dsp:sp modelId="{2BDB71CE-CC36-E242-9D96-37928D033FBA}">
      <dsp:nvSpPr>
        <dsp:cNvPr id="0" name=""/>
        <dsp:cNvSpPr/>
      </dsp:nvSpPr>
      <dsp:spPr>
        <a:xfrm rot="10800000">
          <a:off x="0" y="2587"/>
          <a:ext cx="6263640" cy="1172816"/>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dirty="0"/>
            <a:t>Continental legal systems were developed in Europe and are based on Roman and Napoleonic law. </a:t>
          </a:r>
          <a:r>
            <a:rPr lang="en-US" sz="1300" kern="1200" noProof="0" dirty="0"/>
            <a:t>continental legal systems </a:t>
          </a:r>
          <a:r>
            <a:rPr lang="en-GB" sz="1300" kern="1200" dirty="0"/>
            <a:t>are also called code systems because all the legal rules are in one or more comprehensive legislative enactments.</a:t>
          </a:r>
          <a:endParaRPr lang="en-US" sz="1300" kern="1200" dirty="0"/>
        </a:p>
      </dsp:txBody>
      <dsp:txXfrm rot="10800000">
        <a:off x="0" y="2587"/>
        <a:ext cx="6263640" cy="7620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AF746-CF4E-A647-B22A-EE39D5CEA10E}">
      <dsp:nvSpPr>
        <dsp:cNvPr id="0" name=""/>
        <dsp:cNvSpPr/>
      </dsp:nvSpPr>
      <dsp:spPr>
        <a:xfrm>
          <a:off x="682185" y="0"/>
          <a:ext cx="5536141" cy="5536141"/>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208EA0-4CCA-964C-BD1D-742327366960}">
      <dsp:nvSpPr>
        <dsp:cNvPr id="0" name=""/>
        <dsp:cNvSpPr/>
      </dsp:nvSpPr>
      <dsp:spPr>
        <a:xfrm>
          <a:off x="1208118" y="525933"/>
          <a:ext cx="2159094" cy="215909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a:t>The legal system in the United States comes from the English common law tradition and the US Constitution.</a:t>
          </a:r>
          <a:endParaRPr lang="en-US" sz="900" kern="1200"/>
        </a:p>
      </dsp:txBody>
      <dsp:txXfrm>
        <a:off x="1313516" y="631331"/>
        <a:ext cx="1948298" cy="1948298"/>
      </dsp:txXfrm>
    </dsp:sp>
    <dsp:sp modelId="{98FE2A97-9673-5447-A849-B46FBF6772A1}">
      <dsp:nvSpPr>
        <dsp:cNvPr id="0" name=""/>
        <dsp:cNvSpPr/>
      </dsp:nvSpPr>
      <dsp:spPr>
        <a:xfrm>
          <a:off x="3533298" y="525933"/>
          <a:ext cx="2159094" cy="2159094"/>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a:t>English </a:t>
          </a:r>
          <a:r>
            <a:rPr lang="en-GB" sz="900" b="1" kern="1200"/>
            <a:t>common law </a:t>
          </a:r>
          <a:r>
            <a:rPr lang="en-GB" sz="900" kern="1200"/>
            <a:t>is a system that gives </a:t>
          </a:r>
          <a:r>
            <a:rPr lang="en-GB" sz="900" b="1" kern="1200"/>
            <a:t>written judicial decisions the force of law</a:t>
          </a:r>
          <a:r>
            <a:rPr lang="en-GB" sz="900" kern="1200"/>
            <a:t>. As a result, the US legal system recognizes an appellate court’s ability to interpret and apply the law to future litigants through precedent. </a:t>
          </a:r>
          <a:endParaRPr lang="en-US" sz="900" kern="1200"/>
        </a:p>
      </dsp:txBody>
      <dsp:txXfrm>
        <a:off x="3638696" y="631331"/>
        <a:ext cx="1948298" cy="1948298"/>
      </dsp:txXfrm>
    </dsp:sp>
    <dsp:sp modelId="{711E45BF-1E1D-6641-BEDF-7B88A92613C7}">
      <dsp:nvSpPr>
        <dsp:cNvPr id="0" name=""/>
        <dsp:cNvSpPr/>
      </dsp:nvSpPr>
      <dsp:spPr>
        <a:xfrm>
          <a:off x="1208118" y="2851112"/>
          <a:ext cx="2159094" cy="2159094"/>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b="1" kern="1200"/>
            <a:t>Precedent</a:t>
          </a:r>
          <a:r>
            <a:rPr lang="en-GB" sz="900" kern="1200"/>
            <a:t> is a judicial opinion that is considered legal authority for future cases involving the same or similar questions of law. The benefit of this system is consistency and resolution of disputes without requiring the parties to take legal matters to court.</a:t>
          </a:r>
          <a:endParaRPr lang="en-US" sz="900" kern="1200"/>
        </a:p>
      </dsp:txBody>
      <dsp:txXfrm>
        <a:off x="1313516" y="2956510"/>
        <a:ext cx="1948298" cy="1948298"/>
      </dsp:txXfrm>
    </dsp:sp>
    <dsp:sp modelId="{DF75D152-3E0C-CE4B-A4A6-BEAB7245649C}">
      <dsp:nvSpPr>
        <dsp:cNvPr id="0" name=""/>
        <dsp:cNvSpPr/>
      </dsp:nvSpPr>
      <dsp:spPr>
        <a:xfrm>
          <a:off x="3533298" y="2851112"/>
          <a:ext cx="2159094" cy="215909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a:t>The common law legal system is </a:t>
          </a:r>
          <a:r>
            <a:rPr lang="en-GB" sz="900" b="1" kern="1200"/>
            <a:t>adversarial</a:t>
          </a:r>
          <a:r>
            <a:rPr lang="en-GB" sz="900" kern="1200"/>
            <a:t>. This means that the parties bring their cases to the court for resolution. The judge or jury hears the parties’ evidence and arguments before making a final decision. It is the parties’ burden to investigate the facts, argue the law, and present their best case. Judges and juries do not do independent investigations nor are they responsible for helping parties argue their cases. It is a party’s responsibility to raise all legal issues.</a:t>
          </a:r>
          <a:endParaRPr lang="en-US" sz="900" kern="1200"/>
        </a:p>
      </dsp:txBody>
      <dsp:txXfrm>
        <a:off x="3638696" y="2956510"/>
        <a:ext cx="1948298" cy="19482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46521-4D68-4232-9715-4DEF22CE841D}">
      <dsp:nvSpPr>
        <dsp:cNvPr id="0" name=""/>
        <dsp:cNvSpPr/>
      </dsp:nvSpPr>
      <dsp:spPr>
        <a:xfrm>
          <a:off x="212335" y="1507711"/>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9B3F2F-C8DD-4C81-90B1-09610E77F26D}">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27E343-FD50-405B-B2E1-B5777BC47C70}">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The </a:t>
          </a:r>
          <a:r>
            <a:rPr lang="en-US" sz="1600" b="1" kern="1200"/>
            <a:t>legal norm </a:t>
          </a:r>
          <a:r>
            <a:rPr lang="en-US" sz="1600" kern="1200"/>
            <a:t>is a </a:t>
          </a:r>
          <a:r>
            <a:rPr lang="en-US" sz="1600" i="1" kern="1200"/>
            <a:t>general, impersonal and mandatory </a:t>
          </a:r>
          <a:r>
            <a:rPr lang="en-US" sz="1600" kern="1200"/>
            <a:t>rule of conduct, by which society imposes to law subjects a certain conduct that achieves and ensures a social order. </a:t>
          </a:r>
        </a:p>
      </dsp:txBody>
      <dsp:txXfrm>
        <a:off x="1834517" y="1507711"/>
        <a:ext cx="3148942" cy="1335915"/>
      </dsp:txXfrm>
    </dsp:sp>
    <dsp:sp modelId="{BD3C003B-D1C4-4EC9-8495-1E6488FE9407}">
      <dsp:nvSpPr>
        <dsp:cNvPr id="0" name=""/>
        <dsp:cNvSpPr/>
      </dsp:nvSpPr>
      <dsp:spPr>
        <a:xfrm>
          <a:off x="5532139" y="1507711"/>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FAEF0A-C560-47E8-913D-AD6E890C3A68}">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59DF27-B9B8-4183-8411-5CFC0D548916}">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The legal norm can be enforced or sanctioned by the state if the conduct is not followed voluntarily. </a:t>
          </a:r>
        </a:p>
      </dsp:txBody>
      <dsp:txXfrm>
        <a:off x="7154322" y="1507711"/>
        <a:ext cx="3148942" cy="13359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A5B09-9BE4-E947-9A7A-13B7B779C8C7}">
      <dsp:nvSpPr>
        <dsp:cNvPr id="0" name=""/>
        <dsp:cNvSpPr/>
      </dsp:nvSpPr>
      <dsp:spPr>
        <a:xfrm>
          <a:off x="71733" y="1496052"/>
          <a:ext cx="3785616" cy="836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In general, the structure of the legal norm is divided in 3 parts</a:t>
          </a:r>
        </a:p>
      </dsp:txBody>
      <dsp:txXfrm>
        <a:off x="112546" y="1536865"/>
        <a:ext cx="3703990" cy="754434"/>
      </dsp:txXfrm>
    </dsp:sp>
    <dsp:sp modelId="{CBAB287F-233D-7447-B533-B113553A1A94}">
      <dsp:nvSpPr>
        <dsp:cNvPr id="0" name=""/>
        <dsp:cNvSpPr/>
      </dsp:nvSpPr>
      <dsp:spPr>
        <a:xfrm>
          <a:off x="4584187" y="237371"/>
          <a:ext cx="3785616" cy="8360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Hypothesis = the circumstances in which a certain behavior is requested</a:t>
          </a:r>
        </a:p>
      </dsp:txBody>
      <dsp:txXfrm>
        <a:off x="4625000" y="278184"/>
        <a:ext cx="3703990" cy="754434"/>
      </dsp:txXfrm>
    </dsp:sp>
    <dsp:sp modelId="{DA434C76-6420-1D40-B6D9-C72BC2BD430A}">
      <dsp:nvSpPr>
        <dsp:cNvPr id="0" name=""/>
        <dsp:cNvSpPr/>
      </dsp:nvSpPr>
      <dsp:spPr>
        <a:xfrm>
          <a:off x="4548337" y="1496052"/>
          <a:ext cx="3785616" cy="8360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Provision or command = describes the behavior that the person should have in the situation described by the hypothesis. </a:t>
          </a:r>
        </a:p>
      </dsp:txBody>
      <dsp:txXfrm>
        <a:off x="4589150" y="1536865"/>
        <a:ext cx="3703990" cy="754434"/>
      </dsp:txXfrm>
    </dsp:sp>
    <dsp:sp modelId="{BE330130-A069-FC43-BB94-10C70995C8AD}">
      <dsp:nvSpPr>
        <dsp:cNvPr id="0" name=""/>
        <dsp:cNvSpPr/>
      </dsp:nvSpPr>
      <dsp:spPr>
        <a:xfrm>
          <a:off x="4467666" y="2590680"/>
          <a:ext cx="3785616" cy="8360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Sanction = consequences of the non-respect of the legal rule</a:t>
          </a:r>
        </a:p>
      </dsp:txBody>
      <dsp:txXfrm>
        <a:off x="4508479" y="2631493"/>
        <a:ext cx="3703990" cy="754434"/>
      </dsp:txXfrm>
    </dsp:sp>
    <dsp:sp modelId="{6BC1744F-6713-FE4C-ACF9-4EAD4361A0B0}">
      <dsp:nvSpPr>
        <dsp:cNvPr id="0" name=""/>
        <dsp:cNvSpPr/>
      </dsp:nvSpPr>
      <dsp:spPr>
        <a:xfrm>
          <a:off x="86421" y="3515277"/>
          <a:ext cx="3785616" cy="8360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kern="1200" dirty="0"/>
            <a:t>This structure of the norm will not always be found in the same text, as it is possible that, in the drafting of various normative acts, certain norms have one of these elements implicit or regulated elsewhere than the other elements.</a:t>
          </a:r>
          <a:endParaRPr lang="en-US" sz="1200" kern="1200" dirty="0"/>
        </a:p>
      </dsp:txBody>
      <dsp:txXfrm>
        <a:off x="127234" y="3556090"/>
        <a:ext cx="3703990" cy="7544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C10BD-826D-E945-BC1F-2F5856DF3AEC}">
      <dsp:nvSpPr>
        <dsp:cNvPr id="0" name=""/>
        <dsp:cNvSpPr/>
      </dsp:nvSpPr>
      <dsp:spPr>
        <a:xfrm>
          <a:off x="0" y="182138"/>
          <a:ext cx="10515600" cy="1284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The </a:t>
          </a:r>
          <a:r>
            <a:rPr lang="en-US" sz="2300" kern="1200"/>
            <a:t>Business Law Relations are generally CIVIL.</a:t>
          </a:r>
        </a:p>
      </dsp:txBody>
      <dsp:txXfrm>
        <a:off x="62722" y="244860"/>
        <a:ext cx="10390156" cy="1159416"/>
      </dsp:txXfrm>
    </dsp:sp>
    <dsp:sp modelId="{E2F61340-81CA-504D-BDAA-A59424DADED5}">
      <dsp:nvSpPr>
        <dsp:cNvPr id="0" name=""/>
        <dsp:cNvSpPr/>
      </dsp:nvSpPr>
      <dsp:spPr>
        <a:xfrm>
          <a:off x="0" y="1533238"/>
          <a:ext cx="10515600" cy="12848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The CIVIL legal relation = a social relationship regulated by civil legal norms, in which the parties are in a relationship of equality.</a:t>
          </a:r>
          <a:endParaRPr lang="en-US" sz="2300" kern="1200"/>
        </a:p>
      </dsp:txBody>
      <dsp:txXfrm>
        <a:off x="62722" y="1595960"/>
        <a:ext cx="10390156" cy="1159416"/>
      </dsp:txXfrm>
    </dsp:sp>
    <dsp:sp modelId="{51835031-10CD-5C45-9E97-9BCFCC3DB593}">
      <dsp:nvSpPr>
        <dsp:cNvPr id="0" name=""/>
        <dsp:cNvSpPr/>
      </dsp:nvSpPr>
      <dsp:spPr>
        <a:xfrm>
          <a:off x="0" y="2884339"/>
          <a:ext cx="10515600" cy="12848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In other situations, for example in the case of legal relationships of criminal or administrative law, the parties are not in a relationship of equality, but of authority, in the sense that the state, through its organs, has a position of authority.</a:t>
          </a:r>
          <a:endParaRPr lang="en-US" sz="2300" kern="1200"/>
        </a:p>
      </dsp:txBody>
      <dsp:txXfrm>
        <a:off x="62722" y="2947061"/>
        <a:ext cx="10390156" cy="11594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ACEEA-761D-1E4C-9E87-8C740A87CBE7}">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635575-8CAF-0040-9607-19C3480D4779}">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b="1" kern="1200" dirty="0"/>
            <a:t>legal Norms</a:t>
          </a:r>
          <a:endParaRPr lang="en-US" sz="2300" kern="1200" dirty="0"/>
        </a:p>
      </dsp:txBody>
      <dsp:txXfrm>
        <a:off x="0" y="2703"/>
        <a:ext cx="6900512" cy="1843578"/>
      </dsp:txXfrm>
    </dsp:sp>
    <dsp:sp modelId="{D89B0487-EBD2-BB49-BFE6-5C12F9B279A1}">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944303-8F15-6C43-876A-FAC4650CFA32}">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b="1" kern="1200" dirty="0"/>
            <a:t>legal Acts </a:t>
          </a:r>
          <a:r>
            <a:rPr lang="en-GB" sz="2300" kern="1200" dirty="0"/>
            <a:t>= manifestations of will with the aim of creating, modifying or extinguishing a legal relationship (ex: contracts, offer to contract)</a:t>
          </a:r>
          <a:endParaRPr lang="en-US" sz="2300" kern="1200" dirty="0"/>
        </a:p>
      </dsp:txBody>
      <dsp:txXfrm>
        <a:off x="0" y="1846281"/>
        <a:ext cx="6900512" cy="1843578"/>
      </dsp:txXfrm>
    </dsp:sp>
    <dsp:sp modelId="{16325A2C-F675-3442-BF64-D92003CDE1CE}">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670B7-906C-4E40-97FF-6D7B5B3A36AD}">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b="1" kern="1200" dirty="0"/>
            <a:t>legal Facts </a:t>
          </a:r>
          <a:r>
            <a:rPr lang="en-GB" sz="2300" kern="1200" dirty="0"/>
            <a:t>= human facts which the law recognizes as having the effect of creating, modifying or extinguishing a legal relationship, although this is not the purpose for which they took place (</a:t>
          </a:r>
          <a:r>
            <a:rPr lang="en-GB" sz="2300" kern="1200" dirty="0" err="1"/>
            <a:t>eg</a:t>
          </a:r>
          <a:r>
            <a:rPr lang="en-GB" sz="2300" kern="1200" dirty="0"/>
            <a:t> birth, death, accidents)</a:t>
          </a:r>
          <a:endParaRPr lang="en-US" sz="2300" kern="1200" dirty="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3E86-B59D-354E-5432-6A273A5F486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O"/>
          </a:p>
        </p:txBody>
      </p:sp>
      <p:sp>
        <p:nvSpPr>
          <p:cNvPr id="3" name="Subtitle 2">
            <a:extLst>
              <a:ext uri="{FF2B5EF4-FFF2-40B4-BE49-F238E27FC236}">
                <a16:creationId xmlns:a16="http://schemas.microsoft.com/office/drawing/2014/main" id="{6FCBC949-9177-D522-F935-BA2EE61F3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O"/>
          </a:p>
        </p:txBody>
      </p:sp>
      <p:sp>
        <p:nvSpPr>
          <p:cNvPr id="4" name="Date Placeholder 3">
            <a:extLst>
              <a:ext uri="{FF2B5EF4-FFF2-40B4-BE49-F238E27FC236}">
                <a16:creationId xmlns:a16="http://schemas.microsoft.com/office/drawing/2014/main" id="{CF620D35-5EAA-4151-E7E7-2B55C7F80A5E}"/>
              </a:ext>
            </a:extLst>
          </p:cNvPr>
          <p:cNvSpPr>
            <a:spLocks noGrp="1"/>
          </p:cNvSpPr>
          <p:nvPr>
            <p:ph type="dt" sz="half" idx="10"/>
          </p:nvPr>
        </p:nvSpPr>
        <p:spPr/>
        <p:txBody>
          <a:bodyPr/>
          <a:lstStyle/>
          <a:p>
            <a:fld id="{8039A30A-AB40-044D-ADE7-350166F63616}" type="datetimeFigureOut">
              <a:rPr lang="en-RO" smtClean="0"/>
              <a:t>03/01/2025</a:t>
            </a:fld>
            <a:endParaRPr lang="en-RO"/>
          </a:p>
        </p:txBody>
      </p:sp>
      <p:sp>
        <p:nvSpPr>
          <p:cNvPr id="5" name="Footer Placeholder 4">
            <a:extLst>
              <a:ext uri="{FF2B5EF4-FFF2-40B4-BE49-F238E27FC236}">
                <a16:creationId xmlns:a16="http://schemas.microsoft.com/office/drawing/2014/main" id="{1EFDC67E-3127-C59B-93D9-F18BCE7E3438}"/>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E30B797D-4DE1-03ED-4CC5-D51C4863147D}"/>
              </a:ext>
            </a:extLst>
          </p:cNvPr>
          <p:cNvSpPr>
            <a:spLocks noGrp="1"/>
          </p:cNvSpPr>
          <p:nvPr>
            <p:ph type="sldNum" sz="quarter" idx="12"/>
          </p:nvPr>
        </p:nvSpPr>
        <p:spPr/>
        <p:txBody>
          <a:bodyPr/>
          <a:lstStyle/>
          <a:p>
            <a:fld id="{F6A1C317-A8BA-D546-95DA-764BA0AA81A1}" type="slidenum">
              <a:rPr lang="en-RO" smtClean="0"/>
              <a:t>‹#›</a:t>
            </a:fld>
            <a:endParaRPr lang="en-RO"/>
          </a:p>
        </p:txBody>
      </p:sp>
    </p:spTree>
    <p:extLst>
      <p:ext uri="{BB962C8B-B14F-4D97-AF65-F5344CB8AC3E}">
        <p14:creationId xmlns:p14="http://schemas.microsoft.com/office/powerpoint/2010/main" val="150602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D060-335A-B96E-6311-3BA84741B5E5}"/>
              </a:ext>
            </a:extLst>
          </p:cNvPr>
          <p:cNvSpPr>
            <a:spLocks noGrp="1"/>
          </p:cNvSpPr>
          <p:nvPr>
            <p:ph type="title"/>
          </p:nvPr>
        </p:nvSpPr>
        <p:spPr/>
        <p:txBody>
          <a:bodyPr/>
          <a:lstStyle/>
          <a:p>
            <a:r>
              <a:rPr lang="en-GB"/>
              <a:t>Click to edit Master title style</a:t>
            </a:r>
            <a:endParaRPr lang="en-RO"/>
          </a:p>
        </p:txBody>
      </p:sp>
      <p:sp>
        <p:nvSpPr>
          <p:cNvPr id="3" name="Vertical Text Placeholder 2">
            <a:extLst>
              <a:ext uri="{FF2B5EF4-FFF2-40B4-BE49-F238E27FC236}">
                <a16:creationId xmlns:a16="http://schemas.microsoft.com/office/drawing/2014/main" id="{99A74777-71F1-2274-53F4-B2595316B5B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8D7886B3-3386-B3C9-9212-67D705CDD2D8}"/>
              </a:ext>
            </a:extLst>
          </p:cNvPr>
          <p:cNvSpPr>
            <a:spLocks noGrp="1"/>
          </p:cNvSpPr>
          <p:nvPr>
            <p:ph type="dt" sz="half" idx="10"/>
          </p:nvPr>
        </p:nvSpPr>
        <p:spPr/>
        <p:txBody>
          <a:bodyPr/>
          <a:lstStyle/>
          <a:p>
            <a:fld id="{8039A30A-AB40-044D-ADE7-350166F63616}" type="datetimeFigureOut">
              <a:rPr lang="en-RO" smtClean="0"/>
              <a:t>03/01/2025</a:t>
            </a:fld>
            <a:endParaRPr lang="en-RO"/>
          </a:p>
        </p:txBody>
      </p:sp>
      <p:sp>
        <p:nvSpPr>
          <p:cNvPr id="5" name="Footer Placeholder 4">
            <a:extLst>
              <a:ext uri="{FF2B5EF4-FFF2-40B4-BE49-F238E27FC236}">
                <a16:creationId xmlns:a16="http://schemas.microsoft.com/office/drawing/2014/main" id="{C52C1361-1DCD-F965-C2C2-1DAD4149BA16}"/>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851DFF21-C3EB-17A5-784A-4F34DB5CC876}"/>
              </a:ext>
            </a:extLst>
          </p:cNvPr>
          <p:cNvSpPr>
            <a:spLocks noGrp="1"/>
          </p:cNvSpPr>
          <p:nvPr>
            <p:ph type="sldNum" sz="quarter" idx="12"/>
          </p:nvPr>
        </p:nvSpPr>
        <p:spPr/>
        <p:txBody>
          <a:bodyPr/>
          <a:lstStyle/>
          <a:p>
            <a:fld id="{F6A1C317-A8BA-D546-95DA-764BA0AA81A1}" type="slidenum">
              <a:rPr lang="en-RO" smtClean="0"/>
              <a:t>‹#›</a:t>
            </a:fld>
            <a:endParaRPr lang="en-RO"/>
          </a:p>
        </p:txBody>
      </p:sp>
    </p:spTree>
    <p:extLst>
      <p:ext uri="{BB962C8B-B14F-4D97-AF65-F5344CB8AC3E}">
        <p14:creationId xmlns:p14="http://schemas.microsoft.com/office/powerpoint/2010/main" val="258578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33379-2807-7908-0EF6-4E676C9DE50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O"/>
          </a:p>
        </p:txBody>
      </p:sp>
      <p:sp>
        <p:nvSpPr>
          <p:cNvPr id="3" name="Vertical Text Placeholder 2">
            <a:extLst>
              <a:ext uri="{FF2B5EF4-FFF2-40B4-BE49-F238E27FC236}">
                <a16:creationId xmlns:a16="http://schemas.microsoft.com/office/drawing/2014/main" id="{CE8C4BDB-D748-DF5D-EDB0-F6CEF49D874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76944884-EA1E-B922-8D80-D7842911FA8A}"/>
              </a:ext>
            </a:extLst>
          </p:cNvPr>
          <p:cNvSpPr>
            <a:spLocks noGrp="1"/>
          </p:cNvSpPr>
          <p:nvPr>
            <p:ph type="dt" sz="half" idx="10"/>
          </p:nvPr>
        </p:nvSpPr>
        <p:spPr/>
        <p:txBody>
          <a:bodyPr/>
          <a:lstStyle/>
          <a:p>
            <a:fld id="{8039A30A-AB40-044D-ADE7-350166F63616}" type="datetimeFigureOut">
              <a:rPr lang="en-RO" smtClean="0"/>
              <a:t>03/01/2025</a:t>
            </a:fld>
            <a:endParaRPr lang="en-RO"/>
          </a:p>
        </p:txBody>
      </p:sp>
      <p:sp>
        <p:nvSpPr>
          <p:cNvPr id="5" name="Footer Placeholder 4">
            <a:extLst>
              <a:ext uri="{FF2B5EF4-FFF2-40B4-BE49-F238E27FC236}">
                <a16:creationId xmlns:a16="http://schemas.microsoft.com/office/drawing/2014/main" id="{03713E64-89E8-0ACA-FA28-A170376A1232}"/>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FA706B16-2F99-0834-0240-432071FFFBA2}"/>
              </a:ext>
            </a:extLst>
          </p:cNvPr>
          <p:cNvSpPr>
            <a:spLocks noGrp="1"/>
          </p:cNvSpPr>
          <p:nvPr>
            <p:ph type="sldNum" sz="quarter" idx="12"/>
          </p:nvPr>
        </p:nvSpPr>
        <p:spPr/>
        <p:txBody>
          <a:bodyPr/>
          <a:lstStyle/>
          <a:p>
            <a:fld id="{F6A1C317-A8BA-D546-95DA-764BA0AA81A1}" type="slidenum">
              <a:rPr lang="en-RO" smtClean="0"/>
              <a:t>‹#›</a:t>
            </a:fld>
            <a:endParaRPr lang="en-RO"/>
          </a:p>
        </p:txBody>
      </p:sp>
    </p:spTree>
    <p:extLst>
      <p:ext uri="{BB962C8B-B14F-4D97-AF65-F5344CB8AC3E}">
        <p14:creationId xmlns:p14="http://schemas.microsoft.com/office/powerpoint/2010/main" val="36391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A527-6FC3-74B5-C304-4E5C406362BD}"/>
              </a:ext>
            </a:extLst>
          </p:cNvPr>
          <p:cNvSpPr>
            <a:spLocks noGrp="1"/>
          </p:cNvSpPr>
          <p:nvPr>
            <p:ph type="title"/>
          </p:nvPr>
        </p:nvSpPr>
        <p:spPr/>
        <p:txBody>
          <a:bodyPr/>
          <a:lstStyle/>
          <a:p>
            <a:r>
              <a:rPr lang="en-GB"/>
              <a:t>Click to edit Master title style</a:t>
            </a:r>
            <a:endParaRPr lang="en-RO"/>
          </a:p>
        </p:txBody>
      </p:sp>
      <p:sp>
        <p:nvSpPr>
          <p:cNvPr id="3" name="Content Placeholder 2">
            <a:extLst>
              <a:ext uri="{FF2B5EF4-FFF2-40B4-BE49-F238E27FC236}">
                <a16:creationId xmlns:a16="http://schemas.microsoft.com/office/drawing/2014/main" id="{6099DA55-2C88-ECF6-6752-AB3D46FC23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B147A795-7FF7-F297-A9C5-2A2040831F06}"/>
              </a:ext>
            </a:extLst>
          </p:cNvPr>
          <p:cNvSpPr>
            <a:spLocks noGrp="1"/>
          </p:cNvSpPr>
          <p:nvPr>
            <p:ph type="dt" sz="half" idx="10"/>
          </p:nvPr>
        </p:nvSpPr>
        <p:spPr/>
        <p:txBody>
          <a:bodyPr/>
          <a:lstStyle/>
          <a:p>
            <a:fld id="{8039A30A-AB40-044D-ADE7-350166F63616}" type="datetimeFigureOut">
              <a:rPr lang="en-RO" smtClean="0"/>
              <a:t>03/01/2025</a:t>
            </a:fld>
            <a:endParaRPr lang="en-RO"/>
          </a:p>
        </p:txBody>
      </p:sp>
      <p:sp>
        <p:nvSpPr>
          <p:cNvPr id="5" name="Footer Placeholder 4">
            <a:extLst>
              <a:ext uri="{FF2B5EF4-FFF2-40B4-BE49-F238E27FC236}">
                <a16:creationId xmlns:a16="http://schemas.microsoft.com/office/drawing/2014/main" id="{FC10AEA8-E7B4-75BF-0893-894BD7314046}"/>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DA7623C5-D8D6-8F6D-BF0C-1C32CE3789BE}"/>
              </a:ext>
            </a:extLst>
          </p:cNvPr>
          <p:cNvSpPr>
            <a:spLocks noGrp="1"/>
          </p:cNvSpPr>
          <p:nvPr>
            <p:ph type="sldNum" sz="quarter" idx="12"/>
          </p:nvPr>
        </p:nvSpPr>
        <p:spPr/>
        <p:txBody>
          <a:bodyPr/>
          <a:lstStyle/>
          <a:p>
            <a:fld id="{F6A1C317-A8BA-D546-95DA-764BA0AA81A1}" type="slidenum">
              <a:rPr lang="en-RO" smtClean="0"/>
              <a:t>‹#›</a:t>
            </a:fld>
            <a:endParaRPr lang="en-RO"/>
          </a:p>
        </p:txBody>
      </p:sp>
    </p:spTree>
    <p:extLst>
      <p:ext uri="{BB962C8B-B14F-4D97-AF65-F5344CB8AC3E}">
        <p14:creationId xmlns:p14="http://schemas.microsoft.com/office/powerpoint/2010/main" val="239122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A176-02C0-F61F-A44B-5755E641C0B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O"/>
          </a:p>
        </p:txBody>
      </p:sp>
      <p:sp>
        <p:nvSpPr>
          <p:cNvPr id="3" name="Text Placeholder 2">
            <a:extLst>
              <a:ext uri="{FF2B5EF4-FFF2-40B4-BE49-F238E27FC236}">
                <a16:creationId xmlns:a16="http://schemas.microsoft.com/office/drawing/2014/main" id="{EBE8F89E-7B88-E3F5-567A-939EA3C543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592DD51-8FB7-0CBF-B0EF-19DBA59033CE}"/>
              </a:ext>
            </a:extLst>
          </p:cNvPr>
          <p:cNvSpPr>
            <a:spLocks noGrp="1"/>
          </p:cNvSpPr>
          <p:nvPr>
            <p:ph type="dt" sz="half" idx="10"/>
          </p:nvPr>
        </p:nvSpPr>
        <p:spPr/>
        <p:txBody>
          <a:bodyPr/>
          <a:lstStyle/>
          <a:p>
            <a:fld id="{8039A30A-AB40-044D-ADE7-350166F63616}" type="datetimeFigureOut">
              <a:rPr lang="en-RO" smtClean="0"/>
              <a:t>03/01/2025</a:t>
            </a:fld>
            <a:endParaRPr lang="en-RO"/>
          </a:p>
        </p:txBody>
      </p:sp>
      <p:sp>
        <p:nvSpPr>
          <p:cNvPr id="5" name="Footer Placeholder 4">
            <a:extLst>
              <a:ext uri="{FF2B5EF4-FFF2-40B4-BE49-F238E27FC236}">
                <a16:creationId xmlns:a16="http://schemas.microsoft.com/office/drawing/2014/main" id="{8F25AC48-DE66-E82A-D489-7C4D7116B4C0}"/>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B3294502-5D6F-A120-F343-E77D55F513A4}"/>
              </a:ext>
            </a:extLst>
          </p:cNvPr>
          <p:cNvSpPr>
            <a:spLocks noGrp="1"/>
          </p:cNvSpPr>
          <p:nvPr>
            <p:ph type="sldNum" sz="quarter" idx="12"/>
          </p:nvPr>
        </p:nvSpPr>
        <p:spPr/>
        <p:txBody>
          <a:bodyPr/>
          <a:lstStyle/>
          <a:p>
            <a:fld id="{F6A1C317-A8BA-D546-95DA-764BA0AA81A1}" type="slidenum">
              <a:rPr lang="en-RO" smtClean="0"/>
              <a:t>‹#›</a:t>
            </a:fld>
            <a:endParaRPr lang="en-RO"/>
          </a:p>
        </p:txBody>
      </p:sp>
    </p:spTree>
    <p:extLst>
      <p:ext uri="{BB962C8B-B14F-4D97-AF65-F5344CB8AC3E}">
        <p14:creationId xmlns:p14="http://schemas.microsoft.com/office/powerpoint/2010/main" val="217564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CA04-4D48-A044-7E16-50102C1E0ADA}"/>
              </a:ext>
            </a:extLst>
          </p:cNvPr>
          <p:cNvSpPr>
            <a:spLocks noGrp="1"/>
          </p:cNvSpPr>
          <p:nvPr>
            <p:ph type="title"/>
          </p:nvPr>
        </p:nvSpPr>
        <p:spPr/>
        <p:txBody>
          <a:bodyPr/>
          <a:lstStyle/>
          <a:p>
            <a:r>
              <a:rPr lang="en-GB"/>
              <a:t>Click to edit Master title style</a:t>
            </a:r>
            <a:endParaRPr lang="en-RO"/>
          </a:p>
        </p:txBody>
      </p:sp>
      <p:sp>
        <p:nvSpPr>
          <p:cNvPr id="3" name="Content Placeholder 2">
            <a:extLst>
              <a:ext uri="{FF2B5EF4-FFF2-40B4-BE49-F238E27FC236}">
                <a16:creationId xmlns:a16="http://schemas.microsoft.com/office/drawing/2014/main" id="{FE77F5D6-70E7-AC1A-33BD-4E2E924BFA4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Content Placeholder 3">
            <a:extLst>
              <a:ext uri="{FF2B5EF4-FFF2-40B4-BE49-F238E27FC236}">
                <a16:creationId xmlns:a16="http://schemas.microsoft.com/office/drawing/2014/main" id="{1227D637-680B-96A7-B5B1-5887C3C8551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5" name="Date Placeholder 4">
            <a:extLst>
              <a:ext uri="{FF2B5EF4-FFF2-40B4-BE49-F238E27FC236}">
                <a16:creationId xmlns:a16="http://schemas.microsoft.com/office/drawing/2014/main" id="{6C11FEFC-2BD2-9108-335B-8D316E830F65}"/>
              </a:ext>
            </a:extLst>
          </p:cNvPr>
          <p:cNvSpPr>
            <a:spLocks noGrp="1"/>
          </p:cNvSpPr>
          <p:nvPr>
            <p:ph type="dt" sz="half" idx="10"/>
          </p:nvPr>
        </p:nvSpPr>
        <p:spPr/>
        <p:txBody>
          <a:bodyPr/>
          <a:lstStyle/>
          <a:p>
            <a:fld id="{8039A30A-AB40-044D-ADE7-350166F63616}" type="datetimeFigureOut">
              <a:rPr lang="en-RO" smtClean="0"/>
              <a:t>03/01/2025</a:t>
            </a:fld>
            <a:endParaRPr lang="en-RO"/>
          </a:p>
        </p:txBody>
      </p:sp>
      <p:sp>
        <p:nvSpPr>
          <p:cNvPr id="6" name="Footer Placeholder 5">
            <a:extLst>
              <a:ext uri="{FF2B5EF4-FFF2-40B4-BE49-F238E27FC236}">
                <a16:creationId xmlns:a16="http://schemas.microsoft.com/office/drawing/2014/main" id="{19BDBE27-D3BE-CED3-CD89-AB5B96A6D0A0}"/>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EBE93685-7270-E041-A07E-A83A0C82D0DE}"/>
              </a:ext>
            </a:extLst>
          </p:cNvPr>
          <p:cNvSpPr>
            <a:spLocks noGrp="1"/>
          </p:cNvSpPr>
          <p:nvPr>
            <p:ph type="sldNum" sz="quarter" idx="12"/>
          </p:nvPr>
        </p:nvSpPr>
        <p:spPr/>
        <p:txBody>
          <a:bodyPr/>
          <a:lstStyle/>
          <a:p>
            <a:fld id="{F6A1C317-A8BA-D546-95DA-764BA0AA81A1}" type="slidenum">
              <a:rPr lang="en-RO" smtClean="0"/>
              <a:t>‹#›</a:t>
            </a:fld>
            <a:endParaRPr lang="en-RO"/>
          </a:p>
        </p:txBody>
      </p:sp>
    </p:spTree>
    <p:extLst>
      <p:ext uri="{BB962C8B-B14F-4D97-AF65-F5344CB8AC3E}">
        <p14:creationId xmlns:p14="http://schemas.microsoft.com/office/powerpoint/2010/main" val="330156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F76B-3410-A6CC-9789-3517515C0A5F}"/>
              </a:ext>
            </a:extLst>
          </p:cNvPr>
          <p:cNvSpPr>
            <a:spLocks noGrp="1"/>
          </p:cNvSpPr>
          <p:nvPr>
            <p:ph type="title"/>
          </p:nvPr>
        </p:nvSpPr>
        <p:spPr>
          <a:xfrm>
            <a:off x="839788" y="365125"/>
            <a:ext cx="10515600" cy="1325563"/>
          </a:xfrm>
        </p:spPr>
        <p:txBody>
          <a:bodyPr/>
          <a:lstStyle/>
          <a:p>
            <a:r>
              <a:rPr lang="en-GB"/>
              <a:t>Click to edit Master title style</a:t>
            </a:r>
            <a:endParaRPr lang="en-RO"/>
          </a:p>
        </p:txBody>
      </p:sp>
      <p:sp>
        <p:nvSpPr>
          <p:cNvPr id="3" name="Text Placeholder 2">
            <a:extLst>
              <a:ext uri="{FF2B5EF4-FFF2-40B4-BE49-F238E27FC236}">
                <a16:creationId xmlns:a16="http://schemas.microsoft.com/office/drawing/2014/main" id="{2FF2C51E-0473-7EE3-6C46-BB2239AF9A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B0573B5-4F71-8250-FE84-E9CDA48EFD9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5" name="Text Placeholder 4">
            <a:extLst>
              <a:ext uri="{FF2B5EF4-FFF2-40B4-BE49-F238E27FC236}">
                <a16:creationId xmlns:a16="http://schemas.microsoft.com/office/drawing/2014/main" id="{7DA624C9-C7AE-9CD4-AADD-C8E9457A69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88E8DBA-85A1-9CF1-BD75-EF8A8BB25A9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7" name="Date Placeholder 6">
            <a:extLst>
              <a:ext uri="{FF2B5EF4-FFF2-40B4-BE49-F238E27FC236}">
                <a16:creationId xmlns:a16="http://schemas.microsoft.com/office/drawing/2014/main" id="{40726A75-78EB-0483-CDFF-DFEF720D1668}"/>
              </a:ext>
            </a:extLst>
          </p:cNvPr>
          <p:cNvSpPr>
            <a:spLocks noGrp="1"/>
          </p:cNvSpPr>
          <p:nvPr>
            <p:ph type="dt" sz="half" idx="10"/>
          </p:nvPr>
        </p:nvSpPr>
        <p:spPr/>
        <p:txBody>
          <a:bodyPr/>
          <a:lstStyle/>
          <a:p>
            <a:fld id="{8039A30A-AB40-044D-ADE7-350166F63616}" type="datetimeFigureOut">
              <a:rPr lang="en-RO" smtClean="0"/>
              <a:t>03/01/2025</a:t>
            </a:fld>
            <a:endParaRPr lang="en-RO"/>
          </a:p>
        </p:txBody>
      </p:sp>
      <p:sp>
        <p:nvSpPr>
          <p:cNvPr id="8" name="Footer Placeholder 7">
            <a:extLst>
              <a:ext uri="{FF2B5EF4-FFF2-40B4-BE49-F238E27FC236}">
                <a16:creationId xmlns:a16="http://schemas.microsoft.com/office/drawing/2014/main" id="{27CEBCC0-CDF3-5611-BFFE-67E5C548FB39}"/>
              </a:ext>
            </a:extLst>
          </p:cNvPr>
          <p:cNvSpPr>
            <a:spLocks noGrp="1"/>
          </p:cNvSpPr>
          <p:nvPr>
            <p:ph type="ftr" sz="quarter" idx="11"/>
          </p:nvPr>
        </p:nvSpPr>
        <p:spPr/>
        <p:txBody>
          <a:bodyPr/>
          <a:lstStyle/>
          <a:p>
            <a:endParaRPr lang="en-RO"/>
          </a:p>
        </p:txBody>
      </p:sp>
      <p:sp>
        <p:nvSpPr>
          <p:cNvPr id="9" name="Slide Number Placeholder 8">
            <a:extLst>
              <a:ext uri="{FF2B5EF4-FFF2-40B4-BE49-F238E27FC236}">
                <a16:creationId xmlns:a16="http://schemas.microsoft.com/office/drawing/2014/main" id="{7F4AC768-48F7-2362-56BA-5835A5DC07D9}"/>
              </a:ext>
            </a:extLst>
          </p:cNvPr>
          <p:cNvSpPr>
            <a:spLocks noGrp="1"/>
          </p:cNvSpPr>
          <p:nvPr>
            <p:ph type="sldNum" sz="quarter" idx="12"/>
          </p:nvPr>
        </p:nvSpPr>
        <p:spPr/>
        <p:txBody>
          <a:bodyPr/>
          <a:lstStyle/>
          <a:p>
            <a:fld id="{F6A1C317-A8BA-D546-95DA-764BA0AA81A1}" type="slidenum">
              <a:rPr lang="en-RO" smtClean="0"/>
              <a:t>‹#›</a:t>
            </a:fld>
            <a:endParaRPr lang="en-RO"/>
          </a:p>
        </p:txBody>
      </p:sp>
    </p:spTree>
    <p:extLst>
      <p:ext uri="{BB962C8B-B14F-4D97-AF65-F5344CB8AC3E}">
        <p14:creationId xmlns:p14="http://schemas.microsoft.com/office/powerpoint/2010/main" val="224347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880E-635E-43C0-0917-3F0F92C1FA7A}"/>
              </a:ext>
            </a:extLst>
          </p:cNvPr>
          <p:cNvSpPr>
            <a:spLocks noGrp="1"/>
          </p:cNvSpPr>
          <p:nvPr>
            <p:ph type="title"/>
          </p:nvPr>
        </p:nvSpPr>
        <p:spPr/>
        <p:txBody>
          <a:bodyPr/>
          <a:lstStyle/>
          <a:p>
            <a:r>
              <a:rPr lang="en-GB"/>
              <a:t>Click to edit Master title style</a:t>
            </a:r>
            <a:endParaRPr lang="en-RO"/>
          </a:p>
        </p:txBody>
      </p:sp>
      <p:sp>
        <p:nvSpPr>
          <p:cNvPr id="3" name="Date Placeholder 2">
            <a:extLst>
              <a:ext uri="{FF2B5EF4-FFF2-40B4-BE49-F238E27FC236}">
                <a16:creationId xmlns:a16="http://schemas.microsoft.com/office/drawing/2014/main" id="{E30F27DD-CDAD-97E0-76F2-3A967206ACBF}"/>
              </a:ext>
            </a:extLst>
          </p:cNvPr>
          <p:cNvSpPr>
            <a:spLocks noGrp="1"/>
          </p:cNvSpPr>
          <p:nvPr>
            <p:ph type="dt" sz="half" idx="10"/>
          </p:nvPr>
        </p:nvSpPr>
        <p:spPr/>
        <p:txBody>
          <a:bodyPr/>
          <a:lstStyle/>
          <a:p>
            <a:fld id="{8039A30A-AB40-044D-ADE7-350166F63616}" type="datetimeFigureOut">
              <a:rPr lang="en-RO" smtClean="0"/>
              <a:t>03/01/2025</a:t>
            </a:fld>
            <a:endParaRPr lang="en-RO"/>
          </a:p>
        </p:txBody>
      </p:sp>
      <p:sp>
        <p:nvSpPr>
          <p:cNvPr id="4" name="Footer Placeholder 3">
            <a:extLst>
              <a:ext uri="{FF2B5EF4-FFF2-40B4-BE49-F238E27FC236}">
                <a16:creationId xmlns:a16="http://schemas.microsoft.com/office/drawing/2014/main" id="{61DB641E-7701-EAC5-FC79-B16BC964F578}"/>
              </a:ext>
            </a:extLst>
          </p:cNvPr>
          <p:cNvSpPr>
            <a:spLocks noGrp="1"/>
          </p:cNvSpPr>
          <p:nvPr>
            <p:ph type="ftr" sz="quarter" idx="11"/>
          </p:nvPr>
        </p:nvSpPr>
        <p:spPr/>
        <p:txBody>
          <a:bodyPr/>
          <a:lstStyle/>
          <a:p>
            <a:endParaRPr lang="en-RO"/>
          </a:p>
        </p:txBody>
      </p:sp>
      <p:sp>
        <p:nvSpPr>
          <p:cNvPr id="5" name="Slide Number Placeholder 4">
            <a:extLst>
              <a:ext uri="{FF2B5EF4-FFF2-40B4-BE49-F238E27FC236}">
                <a16:creationId xmlns:a16="http://schemas.microsoft.com/office/drawing/2014/main" id="{127BA6DF-6F37-BED9-D65D-028F3E856B21}"/>
              </a:ext>
            </a:extLst>
          </p:cNvPr>
          <p:cNvSpPr>
            <a:spLocks noGrp="1"/>
          </p:cNvSpPr>
          <p:nvPr>
            <p:ph type="sldNum" sz="quarter" idx="12"/>
          </p:nvPr>
        </p:nvSpPr>
        <p:spPr/>
        <p:txBody>
          <a:bodyPr/>
          <a:lstStyle/>
          <a:p>
            <a:fld id="{F6A1C317-A8BA-D546-95DA-764BA0AA81A1}" type="slidenum">
              <a:rPr lang="en-RO" smtClean="0"/>
              <a:t>‹#›</a:t>
            </a:fld>
            <a:endParaRPr lang="en-RO"/>
          </a:p>
        </p:txBody>
      </p:sp>
    </p:spTree>
    <p:extLst>
      <p:ext uri="{BB962C8B-B14F-4D97-AF65-F5344CB8AC3E}">
        <p14:creationId xmlns:p14="http://schemas.microsoft.com/office/powerpoint/2010/main" val="1468255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E18CCC-DF3B-05D8-786F-B4E41EF384E9}"/>
              </a:ext>
            </a:extLst>
          </p:cNvPr>
          <p:cNvSpPr>
            <a:spLocks noGrp="1"/>
          </p:cNvSpPr>
          <p:nvPr>
            <p:ph type="dt" sz="half" idx="10"/>
          </p:nvPr>
        </p:nvSpPr>
        <p:spPr/>
        <p:txBody>
          <a:bodyPr/>
          <a:lstStyle/>
          <a:p>
            <a:fld id="{8039A30A-AB40-044D-ADE7-350166F63616}" type="datetimeFigureOut">
              <a:rPr lang="en-RO" smtClean="0"/>
              <a:t>03/01/2025</a:t>
            </a:fld>
            <a:endParaRPr lang="en-RO"/>
          </a:p>
        </p:txBody>
      </p:sp>
      <p:sp>
        <p:nvSpPr>
          <p:cNvPr id="3" name="Footer Placeholder 2">
            <a:extLst>
              <a:ext uri="{FF2B5EF4-FFF2-40B4-BE49-F238E27FC236}">
                <a16:creationId xmlns:a16="http://schemas.microsoft.com/office/drawing/2014/main" id="{4BE5C2BA-9957-9A6B-A77B-C6C04645635E}"/>
              </a:ext>
            </a:extLst>
          </p:cNvPr>
          <p:cNvSpPr>
            <a:spLocks noGrp="1"/>
          </p:cNvSpPr>
          <p:nvPr>
            <p:ph type="ftr" sz="quarter" idx="11"/>
          </p:nvPr>
        </p:nvSpPr>
        <p:spPr/>
        <p:txBody>
          <a:bodyPr/>
          <a:lstStyle/>
          <a:p>
            <a:endParaRPr lang="en-RO"/>
          </a:p>
        </p:txBody>
      </p:sp>
      <p:sp>
        <p:nvSpPr>
          <p:cNvPr id="4" name="Slide Number Placeholder 3">
            <a:extLst>
              <a:ext uri="{FF2B5EF4-FFF2-40B4-BE49-F238E27FC236}">
                <a16:creationId xmlns:a16="http://schemas.microsoft.com/office/drawing/2014/main" id="{646F8E26-D019-9BD9-2849-ED8BB31A21CF}"/>
              </a:ext>
            </a:extLst>
          </p:cNvPr>
          <p:cNvSpPr>
            <a:spLocks noGrp="1"/>
          </p:cNvSpPr>
          <p:nvPr>
            <p:ph type="sldNum" sz="quarter" idx="12"/>
          </p:nvPr>
        </p:nvSpPr>
        <p:spPr/>
        <p:txBody>
          <a:bodyPr/>
          <a:lstStyle/>
          <a:p>
            <a:fld id="{F6A1C317-A8BA-D546-95DA-764BA0AA81A1}" type="slidenum">
              <a:rPr lang="en-RO" smtClean="0"/>
              <a:t>‹#›</a:t>
            </a:fld>
            <a:endParaRPr lang="en-RO"/>
          </a:p>
        </p:txBody>
      </p:sp>
    </p:spTree>
    <p:extLst>
      <p:ext uri="{BB962C8B-B14F-4D97-AF65-F5344CB8AC3E}">
        <p14:creationId xmlns:p14="http://schemas.microsoft.com/office/powerpoint/2010/main" val="3308916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39279-3BF4-8774-FDD1-460EABE0354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O"/>
          </a:p>
        </p:txBody>
      </p:sp>
      <p:sp>
        <p:nvSpPr>
          <p:cNvPr id="3" name="Content Placeholder 2">
            <a:extLst>
              <a:ext uri="{FF2B5EF4-FFF2-40B4-BE49-F238E27FC236}">
                <a16:creationId xmlns:a16="http://schemas.microsoft.com/office/drawing/2014/main" id="{0B4214A0-A4FD-BF08-1159-9BD41A00B5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Text Placeholder 3">
            <a:extLst>
              <a:ext uri="{FF2B5EF4-FFF2-40B4-BE49-F238E27FC236}">
                <a16:creationId xmlns:a16="http://schemas.microsoft.com/office/drawing/2014/main" id="{37863663-2E6F-07FC-8DBF-F9BF821AC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36C8E0-C090-FFD4-80F3-DF514DBC2379}"/>
              </a:ext>
            </a:extLst>
          </p:cNvPr>
          <p:cNvSpPr>
            <a:spLocks noGrp="1"/>
          </p:cNvSpPr>
          <p:nvPr>
            <p:ph type="dt" sz="half" idx="10"/>
          </p:nvPr>
        </p:nvSpPr>
        <p:spPr/>
        <p:txBody>
          <a:bodyPr/>
          <a:lstStyle/>
          <a:p>
            <a:fld id="{8039A30A-AB40-044D-ADE7-350166F63616}" type="datetimeFigureOut">
              <a:rPr lang="en-RO" smtClean="0"/>
              <a:t>03/01/2025</a:t>
            </a:fld>
            <a:endParaRPr lang="en-RO"/>
          </a:p>
        </p:txBody>
      </p:sp>
      <p:sp>
        <p:nvSpPr>
          <p:cNvPr id="6" name="Footer Placeholder 5">
            <a:extLst>
              <a:ext uri="{FF2B5EF4-FFF2-40B4-BE49-F238E27FC236}">
                <a16:creationId xmlns:a16="http://schemas.microsoft.com/office/drawing/2014/main" id="{87656882-D6F6-FC83-556E-74F36522A78C}"/>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72F17940-E1DE-5791-707E-D8CAEADC2F34}"/>
              </a:ext>
            </a:extLst>
          </p:cNvPr>
          <p:cNvSpPr>
            <a:spLocks noGrp="1"/>
          </p:cNvSpPr>
          <p:nvPr>
            <p:ph type="sldNum" sz="quarter" idx="12"/>
          </p:nvPr>
        </p:nvSpPr>
        <p:spPr/>
        <p:txBody>
          <a:bodyPr/>
          <a:lstStyle/>
          <a:p>
            <a:fld id="{F6A1C317-A8BA-D546-95DA-764BA0AA81A1}" type="slidenum">
              <a:rPr lang="en-RO" smtClean="0"/>
              <a:t>‹#›</a:t>
            </a:fld>
            <a:endParaRPr lang="en-RO"/>
          </a:p>
        </p:txBody>
      </p:sp>
    </p:spTree>
    <p:extLst>
      <p:ext uri="{BB962C8B-B14F-4D97-AF65-F5344CB8AC3E}">
        <p14:creationId xmlns:p14="http://schemas.microsoft.com/office/powerpoint/2010/main" val="99290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50E58-B1A3-466C-AC5B-8FD112DBF7B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O"/>
          </a:p>
        </p:txBody>
      </p:sp>
      <p:sp>
        <p:nvSpPr>
          <p:cNvPr id="3" name="Picture Placeholder 2">
            <a:extLst>
              <a:ext uri="{FF2B5EF4-FFF2-40B4-BE49-F238E27FC236}">
                <a16:creationId xmlns:a16="http://schemas.microsoft.com/office/drawing/2014/main" id="{A92499E6-E806-95AB-BE16-BA740D5FB7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O"/>
          </a:p>
        </p:txBody>
      </p:sp>
      <p:sp>
        <p:nvSpPr>
          <p:cNvPr id="4" name="Text Placeholder 3">
            <a:extLst>
              <a:ext uri="{FF2B5EF4-FFF2-40B4-BE49-F238E27FC236}">
                <a16:creationId xmlns:a16="http://schemas.microsoft.com/office/drawing/2014/main" id="{AAFD259F-1CC8-6788-6435-48CCA2AC1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56B7839-1FAA-03B6-9DF4-4C2C1DC7F55D}"/>
              </a:ext>
            </a:extLst>
          </p:cNvPr>
          <p:cNvSpPr>
            <a:spLocks noGrp="1"/>
          </p:cNvSpPr>
          <p:nvPr>
            <p:ph type="dt" sz="half" idx="10"/>
          </p:nvPr>
        </p:nvSpPr>
        <p:spPr/>
        <p:txBody>
          <a:bodyPr/>
          <a:lstStyle/>
          <a:p>
            <a:fld id="{8039A30A-AB40-044D-ADE7-350166F63616}" type="datetimeFigureOut">
              <a:rPr lang="en-RO" smtClean="0"/>
              <a:t>03/01/2025</a:t>
            </a:fld>
            <a:endParaRPr lang="en-RO"/>
          </a:p>
        </p:txBody>
      </p:sp>
      <p:sp>
        <p:nvSpPr>
          <p:cNvPr id="6" name="Footer Placeholder 5">
            <a:extLst>
              <a:ext uri="{FF2B5EF4-FFF2-40B4-BE49-F238E27FC236}">
                <a16:creationId xmlns:a16="http://schemas.microsoft.com/office/drawing/2014/main" id="{88F762E7-BAE6-CA14-D02F-1BDFD22912E7}"/>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9F5B1981-4478-A15A-2341-629DDBF8C4FA}"/>
              </a:ext>
            </a:extLst>
          </p:cNvPr>
          <p:cNvSpPr>
            <a:spLocks noGrp="1"/>
          </p:cNvSpPr>
          <p:nvPr>
            <p:ph type="sldNum" sz="quarter" idx="12"/>
          </p:nvPr>
        </p:nvSpPr>
        <p:spPr/>
        <p:txBody>
          <a:bodyPr/>
          <a:lstStyle/>
          <a:p>
            <a:fld id="{F6A1C317-A8BA-D546-95DA-764BA0AA81A1}" type="slidenum">
              <a:rPr lang="en-RO" smtClean="0"/>
              <a:t>‹#›</a:t>
            </a:fld>
            <a:endParaRPr lang="en-RO"/>
          </a:p>
        </p:txBody>
      </p:sp>
    </p:spTree>
    <p:extLst>
      <p:ext uri="{BB962C8B-B14F-4D97-AF65-F5344CB8AC3E}">
        <p14:creationId xmlns:p14="http://schemas.microsoft.com/office/powerpoint/2010/main" val="53510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942714-728C-B009-56E1-4D78507AD1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O"/>
          </a:p>
        </p:txBody>
      </p:sp>
      <p:sp>
        <p:nvSpPr>
          <p:cNvPr id="3" name="Text Placeholder 2">
            <a:extLst>
              <a:ext uri="{FF2B5EF4-FFF2-40B4-BE49-F238E27FC236}">
                <a16:creationId xmlns:a16="http://schemas.microsoft.com/office/drawing/2014/main" id="{FF489911-EE34-25A7-91A1-854B9C00C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C3FC4B06-7523-2A1A-60D5-4A2800512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9A30A-AB40-044D-ADE7-350166F63616}" type="datetimeFigureOut">
              <a:rPr lang="en-RO" smtClean="0"/>
              <a:t>03/01/2025</a:t>
            </a:fld>
            <a:endParaRPr lang="en-RO"/>
          </a:p>
        </p:txBody>
      </p:sp>
      <p:sp>
        <p:nvSpPr>
          <p:cNvPr id="5" name="Footer Placeholder 4">
            <a:extLst>
              <a:ext uri="{FF2B5EF4-FFF2-40B4-BE49-F238E27FC236}">
                <a16:creationId xmlns:a16="http://schemas.microsoft.com/office/drawing/2014/main" id="{8C0BE41C-AFA6-4771-F51A-CA53821A8B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O"/>
          </a:p>
        </p:txBody>
      </p:sp>
      <p:sp>
        <p:nvSpPr>
          <p:cNvPr id="6" name="Slide Number Placeholder 5">
            <a:extLst>
              <a:ext uri="{FF2B5EF4-FFF2-40B4-BE49-F238E27FC236}">
                <a16:creationId xmlns:a16="http://schemas.microsoft.com/office/drawing/2014/main" id="{A8056B33-E21B-2129-52E7-AB923ABC7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1C317-A8BA-D546-95DA-764BA0AA81A1}" type="slidenum">
              <a:rPr lang="en-RO" smtClean="0"/>
              <a:t>‹#›</a:t>
            </a:fld>
            <a:endParaRPr lang="en-RO"/>
          </a:p>
        </p:txBody>
      </p:sp>
    </p:spTree>
    <p:extLst>
      <p:ext uri="{BB962C8B-B14F-4D97-AF65-F5344CB8AC3E}">
        <p14:creationId xmlns:p14="http://schemas.microsoft.com/office/powerpoint/2010/main" val="258448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E3358-319B-F394-F621-790AE3A42C6B}"/>
              </a:ext>
            </a:extLst>
          </p:cNvPr>
          <p:cNvSpPr>
            <a:spLocks noGrp="1"/>
          </p:cNvSpPr>
          <p:nvPr>
            <p:ph type="ctrTitle"/>
          </p:nvPr>
        </p:nvSpPr>
        <p:spPr>
          <a:xfrm>
            <a:off x="4853988" y="320041"/>
            <a:ext cx="6707084" cy="3892668"/>
          </a:xfrm>
        </p:spPr>
        <p:txBody>
          <a:bodyPr>
            <a:normAutofit/>
          </a:bodyPr>
          <a:lstStyle/>
          <a:p>
            <a:pPr algn="l"/>
            <a:r>
              <a:rPr lang="en-RO" sz="6600" dirty="0"/>
              <a:t>Business Law</a:t>
            </a:r>
          </a:p>
        </p:txBody>
      </p:sp>
      <p:sp>
        <p:nvSpPr>
          <p:cNvPr id="3" name="Subtitle 2">
            <a:extLst>
              <a:ext uri="{FF2B5EF4-FFF2-40B4-BE49-F238E27FC236}">
                <a16:creationId xmlns:a16="http://schemas.microsoft.com/office/drawing/2014/main" id="{F0AB1EF8-8CE2-5932-4DC9-BFDFAA222812}"/>
              </a:ext>
            </a:extLst>
          </p:cNvPr>
          <p:cNvSpPr>
            <a:spLocks noGrp="1"/>
          </p:cNvSpPr>
          <p:nvPr>
            <p:ph type="subTitle" idx="1"/>
          </p:nvPr>
        </p:nvSpPr>
        <p:spPr>
          <a:xfrm>
            <a:off x="4853699" y="4631161"/>
            <a:ext cx="6707366" cy="1569486"/>
          </a:xfrm>
        </p:spPr>
        <p:txBody>
          <a:bodyPr>
            <a:normAutofit/>
          </a:bodyPr>
          <a:lstStyle/>
          <a:p>
            <a:pPr algn="l"/>
            <a:r>
              <a:rPr lang="de-DE" dirty="0" err="1"/>
              <a:t>Lecture</a:t>
            </a:r>
            <a:r>
              <a:rPr lang="de-DE" dirty="0"/>
              <a:t> </a:t>
            </a:r>
            <a:r>
              <a:rPr lang="en-RO" dirty="0"/>
              <a:t>1</a:t>
            </a:r>
            <a:r>
              <a:rPr lang="de-DE" dirty="0"/>
              <a:t> -2</a:t>
            </a:r>
            <a:endParaRPr lang="en-RO" dirty="0"/>
          </a:p>
        </p:txBody>
      </p:sp>
      <p:pic>
        <p:nvPicPr>
          <p:cNvPr id="5" name="Picture 4" descr="A vintage weighing scales">
            <a:extLst>
              <a:ext uri="{FF2B5EF4-FFF2-40B4-BE49-F238E27FC236}">
                <a16:creationId xmlns:a16="http://schemas.microsoft.com/office/drawing/2014/main" id="{F3FADF70-4293-B29C-2113-66A4E5CDE299}"/>
              </a:ext>
            </a:extLst>
          </p:cNvPr>
          <p:cNvPicPr>
            <a:picLocks noChangeAspect="1"/>
          </p:cNvPicPr>
          <p:nvPr/>
        </p:nvPicPr>
        <p:blipFill rotWithShape="1">
          <a:blip r:embed="rId2"/>
          <a:srcRect r="-3" b="1830"/>
          <a:stretch/>
        </p:blipFill>
        <p:spPr>
          <a:xfrm>
            <a:off x="357905" y="320040"/>
            <a:ext cx="4011637" cy="5899785"/>
          </a:xfrm>
          <a:prstGeom prst="rect">
            <a:avLst/>
          </a:prstGeom>
        </p:spPr>
      </p:pic>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66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2F676-3FCF-B435-4539-A5F3DB852DE2}"/>
              </a:ext>
            </a:extLst>
          </p:cNvPr>
          <p:cNvSpPr>
            <a:spLocks noGrp="1"/>
          </p:cNvSpPr>
          <p:nvPr>
            <p:ph type="title"/>
          </p:nvPr>
        </p:nvSpPr>
        <p:spPr>
          <a:xfrm>
            <a:off x="635000" y="640823"/>
            <a:ext cx="3418659" cy="5583148"/>
          </a:xfrm>
        </p:spPr>
        <p:txBody>
          <a:bodyPr anchor="ctr">
            <a:normAutofit/>
          </a:bodyPr>
          <a:lstStyle/>
          <a:p>
            <a:r>
              <a:rPr lang="en-GB" sz="5400" i="0" u="none" strike="noStrike">
                <a:effectLst/>
                <a:latin typeface="+mn-lt"/>
              </a:rPr>
              <a:t>2. Common Law Systems</a:t>
            </a:r>
          </a:p>
        </p:txBody>
      </p:sp>
      <p:graphicFrame>
        <p:nvGraphicFramePr>
          <p:cNvPr id="5" name="Content Placeholder 2">
            <a:extLst>
              <a:ext uri="{FF2B5EF4-FFF2-40B4-BE49-F238E27FC236}">
                <a16:creationId xmlns:a16="http://schemas.microsoft.com/office/drawing/2014/main" id="{55028F19-D3EB-F268-9587-47425912967C}"/>
              </a:ext>
            </a:extLst>
          </p:cNvPr>
          <p:cNvGraphicFramePr>
            <a:graphicFrameLocks noGrp="1"/>
          </p:cNvGraphicFramePr>
          <p:nvPr>
            <p:ph idx="1"/>
            <p:extLst>
              <p:ext uri="{D42A27DB-BD31-4B8C-83A1-F6EECF244321}">
                <p14:modId xmlns:p14="http://schemas.microsoft.com/office/powerpoint/2010/main" val="172749470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312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E334B-3EC6-FC71-0EFF-A57D42E9E712}"/>
              </a:ext>
            </a:extLst>
          </p:cNvPr>
          <p:cNvSpPr>
            <a:spLocks noGrp="1"/>
          </p:cNvSpPr>
          <p:nvPr>
            <p:ph type="title"/>
          </p:nvPr>
        </p:nvSpPr>
        <p:spPr>
          <a:xfrm>
            <a:off x="686834" y="1153572"/>
            <a:ext cx="3200400" cy="4461163"/>
          </a:xfrm>
        </p:spPr>
        <p:txBody>
          <a:bodyPr>
            <a:normAutofit/>
          </a:bodyPr>
          <a:lstStyle/>
          <a:p>
            <a:r>
              <a:rPr lang="en-RO" dirty="0">
                <a:solidFill>
                  <a:srgbClr val="FFFFFF"/>
                </a:solidFill>
              </a:rPr>
              <a:t>Differences between Common and </a:t>
            </a:r>
            <a:r>
              <a:rPr lang="en-US" noProof="0" dirty="0"/>
              <a:t>continental legal system</a:t>
            </a:r>
            <a:endParaRPr lang="en-RO" dirty="0">
              <a:solidFill>
                <a:srgbClr val="FFFFFF"/>
              </a:solidFill>
            </a:endParaRPr>
          </a:p>
        </p:txBody>
      </p:sp>
      <p:sp>
        <p:nvSpPr>
          <p:cNvPr id="1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9B1808-EC1D-B710-2CBD-FD80325ED727}"/>
              </a:ext>
            </a:extLst>
          </p:cNvPr>
          <p:cNvSpPr>
            <a:spLocks noGrp="1"/>
          </p:cNvSpPr>
          <p:nvPr>
            <p:ph idx="1"/>
          </p:nvPr>
        </p:nvSpPr>
        <p:spPr>
          <a:xfrm>
            <a:off x="4447308" y="591344"/>
            <a:ext cx="6906491" cy="5585619"/>
          </a:xfrm>
        </p:spPr>
        <p:txBody>
          <a:bodyPr anchor="ctr">
            <a:normAutofit lnSpcReduction="10000"/>
          </a:bodyPr>
          <a:lstStyle/>
          <a:p>
            <a:r>
              <a:rPr lang="en-GB" sz="2000" dirty="0"/>
              <a:t>The key difference between these two legal foundations is that </a:t>
            </a:r>
            <a:r>
              <a:rPr lang="en-GB" sz="2000" b="1" dirty="0"/>
              <a:t>continental legal system is codified </a:t>
            </a:r>
            <a:r>
              <a:rPr lang="en-GB" sz="2000" dirty="0"/>
              <a:t>whereas </a:t>
            </a:r>
            <a:r>
              <a:rPr lang="en-GB" sz="2000" b="1" dirty="0"/>
              <a:t>Common is not</a:t>
            </a:r>
            <a:r>
              <a:rPr lang="en-GB" sz="2000" dirty="0"/>
              <a:t>, at least not in the same way.</a:t>
            </a:r>
          </a:p>
          <a:p>
            <a:r>
              <a:rPr lang="en-GB" sz="2000" b="1" dirty="0"/>
              <a:t>continental legal system </a:t>
            </a:r>
            <a:r>
              <a:rPr lang="en-GB" sz="2000" dirty="0"/>
              <a:t>codes tend to be comprehensive and encompass the full spectrum of civil and criminal matters that may need adjudicating in court. They set out how each matter should be dealt with and what remedies should be applied, if any. And unlike their common law counterparts, civil law courts are </a:t>
            </a:r>
            <a:r>
              <a:rPr lang="en-GB" sz="2000" b="1" dirty="0"/>
              <a:t>inquisitorial</a:t>
            </a:r>
            <a:r>
              <a:rPr lang="en-GB" sz="2000" dirty="0"/>
              <a:t>, with civil law judges investigating and establishing the facts of a case before applying these against the relevant sections of the civil code to reach a verdict.</a:t>
            </a:r>
          </a:p>
          <a:p>
            <a:r>
              <a:rPr lang="en-GB" sz="2000" b="1" dirty="0"/>
              <a:t>Common law </a:t>
            </a:r>
            <a:r>
              <a:rPr lang="en-GB" sz="2000" dirty="0"/>
              <a:t>systems are less structured and more organic in nature. Legislative statutes tend not to be as comprehensive as in </a:t>
            </a:r>
            <a:r>
              <a:rPr lang="en-US" sz="1400" noProof="0" dirty="0"/>
              <a:t>continental legal system </a:t>
            </a:r>
            <a:r>
              <a:rPr lang="en-GB" sz="2000" dirty="0"/>
              <a:t>countries, so </a:t>
            </a:r>
            <a:r>
              <a:rPr lang="en-GB" sz="2000" b="1" dirty="0"/>
              <a:t>Courts play an important role in developing the law</a:t>
            </a:r>
            <a:r>
              <a:rPr lang="en-GB" sz="2000" dirty="0"/>
              <a:t>. Thus, </a:t>
            </a:r>
            <a:r>
              <a:rPr lang="en-GB" sz="2000" b="1" dirty="0"/>
              <a:t>Case law forms a major source of </a:t>
            </a:r>
            <a:r>
              <a:rPr lang="en-GB" sz="2000" dirty="0"/>
              <a:t>law, and, as a result, judges are more active in shaping the legal landscape. Further, common law judges act more as mediators than as investigators, presiding over an </a:t>
            </a:r>
            <a:r>
              <a:rPr lang="en-GB" sz="2000" b="1" dirty="0"/>
              <a:t>adversarial </a:t>
            </a:r>
            <a:r>
              <a:rPr lang="en-GB" sz="2000" dirty="0"/>
              <a:t>system where the parties in dispute argue their case.</a:t>
            </a:r>
          </a:p>
          <a:p>
            <a:endParaRPr lang="en-RO" sz="2000" dirty="0"/>
          </a:p>
        </p:txBody>
      </p:sp>
    </p:spTree>
    <p:extLst>
      <p:ext uri="{BB962C8B-B14F-4D97-AF65-F5344CB8AC3E}">
        <p14:creationId xmlns:p14="http://schemas.microsoft.com/office/powerpoint/2010/main" val="2776064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25D548F-4DC6-4C97-A5A4-50ED594C01A5}"/>
              </a:ext>
            </a:extLst>
          </p:cNvPr>
          <p:cNvSpPr>
            <a:spLocks noGrp="1"/>
          </p:cNvSpPr>
          <p:nvPr>
            <p:ph type="title"/>
          </p:nvPr>
        </p:nvSpPr>
        <p:spPr/>
        <p:txBody>
          <a:bodyPr/>
          <a:lstStyle/>
          <a:p>
            <a:r>
              <a:rPr lang="ro-RO" dirty="0"/>
              <a:t>NATIONAL LEGAL SYSTEMS</a:t>
            </a:r>
          </a:p>
        </p:txBody>
      </p:sp>
      <p:graphicFrame>
        <p:nvGraphicFramePr>
          <p:cNvPr id="4" name="Tabel 4">
            <a:extLst>
              <a:ext uri="{FF2B5EF4-FFF2-40B4-BE49-F238E27FC236}">
                <a16:creationId xmlns:a16="http://schemas.microsoft.com/office/drawing/2014/main" id="{CC428723-C042-4B0C-AF57-44182EA6722A}"/>
              </a:ext>
            </a:extLst>
          </p:cNvPr>
          <p:cNvGraphicFramePr>
            <a:graphicFrameLocks noGrp="1"/>
          </p:cNvGraphicFramePr>
          <p:nvPr>
            <p:ph idx="1"/>
          </p:nvPr>
        </p:nvGraphicFramePr>
        <p:xfrm>
          <a:off x="1451579" y="1529869"/>
          <a:ext cx="9604374" cy="5200226"/>
        </p:xfrm>
        <a:graphic>
          <a:graphicData uri="http://schemas.openxmlformats.org/drawingml/2006/table">
            <a:tbl>
              <a:tblPr firstRow="1" bandRow="1">
                <a:tableStyleId>{5C22544A-7EE6-4342-B048-85BDC9FD1C3A}</a:tableStyleId>
              </a:tblPr>
              <a:tblGrid>
                <a:gridCol w="3201458">
                  <a:extLst>
                    <a:ext uri="{9D8B030D-6E8A-4147-A177-3AD203B41FA5}">
                      <a16:colId xmlns:a16="http://schemas.microsoft.com/office/drawing/2014/main" val="2749409017"/>
                    </a:ext>
                  </a:extLst>
                </a:gridCol>
                <a:gridCol w="3201458">
                  <a:extLst>
                    <a:ext uri="{9D8B030D-6E8A-4147-A177-3AD203B41FA5}">
                      <a16:colId xmlns:a16="http://schemas.microsoft.com/office/drawing/2014/main" val="1799724363"/>
                    </a:ext>
                  </a:extLst>
                </a:gridCol>
                <a:gridCol w="3201458">
                  <a:extLst>
                    <a:ext uri="{9D8B030D-6E8A-4147-A177-3AD203B41FA5}">
                      <a16:colId xmlns:a16="http://schemas.microsoft.com/office/drawing/2014/main" val="563223861"/>
                    </a:ext>
                  </a:extLst>
                </a:gridCol>
              </a:tblGrid>
              <a:tr h="719666">
                <a:tc>
                  <a:txBody>
                    <a:bodyPr/>
                    <a:lstStyle/>
                    <a:p>
                      <a:r>
                        <a:rPr lang="en-US" noProof="0" dirty="0"/>
                        <a:t>The continental legal system</a:t>
                      </a:r>
                    </a:p>
                  </a:txBody>
                  <a:tcPr/>
                </a:tc>
                <a:tc>
                  <a:txBody>
                    <a:bodyPr/>
                    <a:lstStyle/>
                    <a:p>
                      <a:r>
                        <a:rPr lang="en-US" noProof="0"/>
                        <a:t>The common law</a:t>
                      </a:r>
                    </a:p>
                  </a:txBody>
                  <a:tcPr/>
                </a:tc>
                <a:tc>
                  <a:txBody>
                    <a:bodyPr/>
                    <a:lstStyle/>
                    <a:p>
                      <a:r>
                        <a:rPr lang="en-US" noProof="0"/>
                        <a:t>The islamic legal system</a:t>
                      </a:r>
                    </a:p>
                  </a:txBody>
                  <a:tcPr/>
                </a:tc>
                <a:extLst>
                  <a:ext uri="{0D108BD9-81ED-4DB2-BD59-A6C34878D82A}">
                    <a16:rowId xmlns:a16="http://schemas.microsoft.com/office/drawing/2014/main" val="3166169484"/>
                  </a:ext>
                </a:extLst>
              </a:tr>
              <a:tr h="3803946">
                <a:tc>
                  <a:txBody>
                    <a:bodyPr/>
                    <a:lstStyle/>
                    <a:p>
                      <a:pPr marL="285750" indent="-285750">
                        <a:buFontTx/>
                        <a:buChar char="-"/>
                      </a:pPr>
                      <a:r>
                        <a:rPr lang="en-US" noProof="0" dirty="0">
                          <a:latin typeface="Times New Roman" panose="02020603050405020304" pitchFamily="18" charset="0"/>
                          <a:cs typeface="Times New Roman" panose="02020603050405020304" pitchFamily="18" charset="0"/>
                        </a:rPr>
                        <a:t>Also known as Roman law because of its Roman ancient influence</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Justinian</a:t>
                      </a:r>
                      <a:r>
                        <a:rPr lang="ro-RO" noProof="0" dirty="0">
                          <a:latin typeface="Times New Roman" panose="02020603050405020304" pitchFamily="18" charset="0"/>
                          <a:cs typeface="Times New Roman" panose="02020603050405020304" pitchFamily="18" charset="0"/>
                        </a:rPr>
                        <a:t> I</a:t>
                      </a:r>
                      <a:endParaRPr lang="en-US" noProof="0" dirty="0">
                        <a:latin typeface="Times New Roman" panose="02020603050405020304" pitchFamily="18" charset="0"/>
                        <a:cs typeface="Times New Roman" panose="02020603050405020304" pitchFamily="18" charset="0"/>
                      </a:endParaRPr>
                    </a:p>
                    <a:p>
                      <a:pPr marL="285750" indent="-285750">
                        <a:buFontTx/>
                        <a:buChar char="-"/>
                      </a:pPr>
                      <a:r>
                        <a:rPr lang="en-US" noProof="0" dirty="0">
                          <a:latin typeface="Times New Roman" panose="02020603050405020304" pitchFamily="18" charset="0"/>
                          <a:cs typeface="Times New Roman" panose="02020603050405020304" pitchFamily="18" charset="0"/>
                        </a:rPr>
                        <a:t>Represents a mixture between 3 main divisions: civil law, canon law and commercial law</a:t>
                      </a:r>
                      <a:endParaRPr lang="ro-RO" noProof="0" dirty="0">
                        <a:latin typeface="Times New Roman" panose="02020603050405020304" pitchFamily="18" charset="0"/>
                        <a:cs typeface="Times New Roman" panose="02020603050405020304" pitchFamily="18" charset="0"/>
                      </a:endParaRPr>
                    </a:p>
                    <a:p>
                      <a:pPr marL="285750" indent="-285750">
                        <a:buFontTx/>
                        <a:buChar char="-"/>
                      </a:pPr>
                      <a:r>
                        <a:rPr lang="en-US" noProof="0" dirty="0">
                          <a:latin typeface="Times New Roman" panose="02020603050405020304" pitchFamily="18" charset="0"/>
                          <a:cs typeface="Times New Roman" panose="02020603050405020304" pitchFamily="18" charset="0"/>
                        </a:rPr>
                        <a:t>The sources of law consist in codes, legislation, customs decisions of court (case-law)</a:t>
                      </a:r>
                      <a:endParaRPr lang="ro-RO" noProof="0" dirty="0">
                        <a:latin typeface="Times New Roman" panose="02020603050405020304" pitchFamily="18" charset="0"/>
                        <a:cs typeface="Times New Roman" panose="02020603050405020304" pitchFamily="18" charset="0"/>
                      </a:endParaRPr>
                    </a:p>
                    <a:p>
                      <a:pPr marL="0" indent="0">
                        <a:buFontTx/>
                        <a:buNone/>
                      </a:pPr>
                      <a:endParaRPr lang="en-US" noProof="0" dirty="0">
                        <a:latin typeface="Times New Roman" panose="02020603050405020304" pitchFamily="18" charset="0"/>
                        <a:cs typeface="Times New Roman" panose="02020603050405020304" pitchFamily="18" charset="0"/>
                      </a:endParaRPr>
                    </a:p>
                    <a:p>
                      <a:pPr marL="0" indent="0">
                        <a:buFontTx/>
                        <a:buNone/>
                      </a:pPr>
                      <a:r>
                        <a:rPr lang="en-US" i="1" noProof="0" dirty="0">
                          <a:latin typeface="Times New Roman" panose="02020603050405020304" pitchFamily="18" charset="0"/>
                          <a:cs typeface="Times New Roman" panose="02020603050405020304" pitchFamily="18" charset="0"/>
                        </a:rPr>
                        <a:t>Ex: the most important principles and legal rules are regulated in codes</a:t>
                      </a:r>
                    </a:p>
                    <a:p>
                      <a:pPr marL="0" indent="0">
                        <a:buFontTx/>
                        <a:buNone/>
                      </a:pPr>
                      <a:endParaRPr lang="en-US" i="1" noProof="0" dirty="0">
                        <a:latin typeface="Times New Roman" panose="02020603050405020304" pitchFamily="18" charset="0"/>
                        <a:cs typeface="Times New Roman" panose="02020603050405020304" pitchFamily="18" charset="0"/>
                      </a:endParaRPr>
                    </a:p>
                  </a:txBody>
                  <a:tcPr/>
                </a:tc>
                <a:tc>
                  <a:txBody>
                    <a:bodyPr/>
                    <a:lstStyle/>
                    <a:p>
                      <a:pPr marL="285750" indent="-285750">
                        <a:buFontTx/>
                        <a:buChar char="-"/>
                      </a:pPr>
                      <a:r>
                        <a:rPr lang="en-US" noProof="0" dirty="0">
                          <a:latin typeface="Times New Roman" panose="02020603050405020304" pitchFamily="18" charset="0"/>
                          <a:cs typeface="Times New Roman" panose="02020603050405020304" pitchFamily="18" charset="0"/>
                        </a:rPr>
                        <a:t>Has its basis at the courts of the king and is offered mainly procedural remedies rather than substantive rights</a:t>
                      </a:r>
                    </a:p>
                    <a:p>
                      <a:pPr marL="285750" indent="-285750">
                        <a:buFontTx/>
                        <a:buChar char="-"/>
                      </a:pPr>
                      <a:r>
                        <a:rPr lang="en-US" noProof="0" dirty="0">
                          <a:latin typeface="Times New Roman" panose="02020603050405020304" pitchFamily="18" charset="0"/>
                          <a:cs typeface="Times New Roman" panose="02020603050405020304" pitchFamily="18" charset="0"/>
                        </a:rPr>
                        <a:t>Is focusing in applying the initial customs, as it developed early on, before there were any written rules, in the kings </a:t>
                      </a:r>
                      <a:r>
                        <a:rPr lang="en-GB" noProof="0" dirty="0">
                          <a:latin typeface="Times New Roman" panose="02020603050405020304" pitchFamily="18" charset="0"/>
                          <a:cs typeface="Times New Roman" panose="02020603050405020304" pitchFamily="18" charset="0"/>
                        </a:rPr>
                        <a:t>court</a:t>
                      </a:r>
                    </a:p>
                    <a:p>
                      <a:pPr marL="285750" indent="-285750">
                        <a:buFontTx/>
                        <a:buChar char="-"/>
                      </a:pPr>
                      <a:r>
                        <a:rPr lang="en-US" noProof="0" dirty="0">
                          <a:latin typeface="Times New Roman" panose="02020603050405020304" pitchFamily="18" charset="0"/>
                          <a:cs typeface="Times New Roman" panose="02020603050405020304" pitchFamily="18" charset="0"/>
                        </a:rPr>
                        <a:t>is </a:t>
                      </a:r>
                      <a:r>
                        <a:rPr lang="en-US" b="1" noProof="0" dirty="0">
                          <a:latin typeface="Times New Roman" panose="02020603050405020304" pitchFamily="18" charset="0"/>
                          <a:cs typeface="Times New Roman" panose="02020603050405020304" pitchFamily="18" charset="0"/>
                        </a:rPr>
                        <a:t>governed by case-law </a:t>
                      </a:r>
                      <a:r>
                        <a:rPr lang="en-US" noProof="0" dirty="0">
                          <a:latin typeface="Times New Roman" panose="02020603050405020304" pitchFamily="18" charset="0"/>
                          <a:cs typeface="Times New Roman" panose="02020603050405020304" pitchFamily="18" charset="0"/>
                        </a:rPr>
                        <a:t>as its main source, equity also, and the written laws play only an auxiliary role to the judicial precedents pronounced by the courts</a:t>
                      </a:r>
                    </a:p>
                    <a:p>
                      <a:pPr marL="285750" indent="-285750">
                        <a:buFontTx/>
                        <a:buChar char="-"/>
                      </a:pPr>
                      <a:endParaRPr lang="en-US" noProof="0" dirty="0">
                        <a:latin typeface="Times New Roman" panose="02020603050405020304" pitchFamily="18" charset="0"/>
                        <a:cs typeface="Times New Roman" panose="02020603050405020304" pitchFamily="18" charset="0"/>
                      </a:endParaRPr>
                    </a:p>
                  </a:txBody>
                  <a:tcPr/>
                </a:tc>
                <a:tc>
                  <a:txBody>
                    <a:bodyPr/>
                    <a:lstStyle/>
                    <a:p>
                      <a:pPr marL="285750" indent="-285750">
                        <a:buFontTx/>
                        <a:buChar char="-"/>
                      </a:pPr>
                      <a:r>
                        <a:rPr lang="en-US" noProof="0" dirty="0">
                          <a:latin typeface="Times New Roman" panose="02020603050405020304" pitchFamily="18" charset="0"/>
                          <a:cs typeface="Times New Roman" panose="02020603050405020304" pitchFamily="18" charset="0"/>
                        </a:rPr>
                        <a:t>Is called „sharia”</a:t>
                      </a:r>
                    </a:p>
                    <a:p>
                      <a:pPr marL="285750" indent="-285750">
                        <a:buFontTx/>
                        <a:buChar char="-"/>
                      </a:pPr>
                      <a:r>
                        <a:rPr lang="en-US" noProof="0" dirty="0">
                          <a:latin typeface="Times New Roman" panose="02020603050405020304" pitchFamily="18" charset="0"/>
                          <a:cs typeface="Times New Roman" panose="02020603050405020304" pitchFamily="18" charset="0"/>
                        </a:rPr>
                        <a:t>The primary sources of Islamic law consist of the Quoran and Sunnah</a:t>
                      </a:r>
                    </a:p>
                    <a:p>
                      <a:pPr marL="285750" indent="-285750">
                        <a:buFontTx/>
                        <a:buChar char="-"/>
                      </a:pPr>
                      <a:r>
                        <a:rPr lang="en-US" noProof="0" dirty="0">
                          <a:latin typeface="Times New Roman" panose="02020603050405020304" pitchFamily="18" charset="0"/>
                          <a:cs typeface="Times New Roman" panose="02020603050405020304" pitchFamily="18" charset="0"/>
                        </a:rPr>
                        <a:t>Sharia law covers all the daily issues of the Muslims life, including family, economic and social aspects</a:t>
                      </a:r>
                    </a:p>
                    <a:p>
                      <a:pPr marL="285750" indent="-285750">
                        <a:buFontTx/>
                        <a:buChar char="-"/>
                      </a:pPr>
                      <a:r>
                        <a:rPr lang="en-US" noProof="0" dirty="0">
                          <a:latin typeface="Times New Roman" panose="02020603050405020304" pitchFamily="18" charset="0"/>
                          <a:cs typeface="Times New Roman" panose="02020603050405020304" pitchFamily="18" charset="0"/>
                        </a:rPr>
                        <a:t>In some Muslim countries exist also codification, for example Unites Arab Emirates</a:t>
                      </a:r>
                    </a:p>
                  </a:txBody>
                  <a:tcPr/>
                </a:tc>
                <a:extLst>
                  <a:ext uri="{0D108BD9-81ED-4DB2-BD59-A6C34878D82A}">
                    <a16:rowId xmlns:a16="http://schemas.microsoft.com/office/drawing/2014/main" val="2252227546"/>
                  </a:ext>
                </a:extLst>
              </a:tr>
            </a:tbl>
          </a:graphicData>
        </a:graphic>
      </p:graphicFrame>
    </p:spTree>
    <p:extLst>
      <p:ext uri="{BB962C8B-B14F-4D97-AF65-F5344CB8AC3E}">
        <p14:creationId xmlns:p14="http://schemas.microsoft.com/office/powerpoint/2010/main" val="291470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25D548F-4DC6-4C97-A5A4-50ED594C01A5}"/>
              </a:ext>
            </a:extLst>
          </p:cNvPr>
          <p:cNvSpPr>
            <a:spLocks noGrp="1"/>
          </p:cNvSpPr>
          <p:nvPr>
            <p:ph type="title"/>
          </p:nvPr>
        </p:nvSpPr>
        <p:spPr/>
        <p:txBody>
          <a:bodyPr/>
          <a:lstStyle/>
          <a:p>
            <a:r>
              <a:rPr lang="ro-RO" dirty="0"/>
              <a:t>NATIONAL LEGAL SYSTEMS</a:t>
            </a:r>
          </a:p>
        </p:txBody>
      </p:sp>
      <p:graphicFrame>
        <p:nvGraphicFramePr>
          <p:cNvPr id="4" name="Tabel 4">
            <a:extLst>
              <a:ext uri="{FF2B5EF4-FFF2-40B4-BE49-F238E27FC236}">
                <a16:creationId xmlns:a16="http://schemas.microsoft.com/office/drawing/2014/main" id="{CC428723-C042-4B0C-AF57-44182EA6722A}"/>
              </a:ext>
            </a:extLst>
          </p:cNvPr>
          <p:cNvGraphicFramePr>
            <a:graphicFrameLocks noGrp="1"/>
          </p:cNvGraphicFramePr>
          <p:nvPr>
            <p:ph idx="1"/>
          </p:nvPr>
        </p:nvGraphicFramePr>
        <p:xfrm>
          <a:off x="1451579" y="1529869"/>
          <a:ext cx="9604374" cy="4523612"/>
        </p:xfrm>
        <a:graphic>
          <a:graphicData uri="http://schemas.openxmlformats.org/drawingml/2006/table">
            <a:tbl>
              <a:tblPr firstRow="1" bandRow="1">
                <a:tableStyleId>{5C22544A-7EE6-4342-B048-85BDC9FD1C3A}</a:tableStyleId>
              </a:tblPr>
              <a:tblGrid>
                <a:gridCol w="3465861">
                  <a:extLst>
                    <a:ext uri="{9D8B030D-6E8A-4147-A177-3AD203B41FA5}">
                      <a16:colId xmlns:a16="http://schemas.microsoft.com/office/drawing/2014/main" val="2749409017"/>
                    </a:ext>
                  </a:extLst>
                </a:gridCol>
                <a:gridCol w="4378960">
                  <a:extLst>
                    <a:ext uri="{9D8B030D-6E8A-4147-A177-3AD203B41FA5}">
                      <a16:colId xmlns:a16="http://schemas.microsoft.com/office/drawing/2014/main" val="1799724363"/>
                    </a:ext>
                  </a:extLst>
                </a:gridCol>
                <a:gridCol w="1759553">
                  <a:extLst>
                    <a:ext uri="{9D8B030D-6E8A-4147-A177-3AD203B41FA5}">
                      <a16:colId xmlns:a16="http://schemas.microsoft.com/office/drawing/2014/main" val="563223861"/>
                    </a:ext>
                  </a:extLst>
                </a:gridCol>
              </a:tblGrid>
              <a:tr h="719666">
                <a:tc>
                  <a:txBody>
                    <a:bodyPr/>
                    <a:lstStyle/>
                    <a:p>
                      <a:r>
                        <a:rPr lang="en-US" noProof="0" dirty="0"/>
                        <a:t>The continental legal system</a:t>
                      </a:r>
                    </a:p>
                  </a:txBody>
                  <a:tcPr/>
                </a:tc>
                <a:tc>
                  <a:txBody>
                    <a:bodyPr/>
                    <a:lstStyle/>
                    <a:p>
                      <a:r>
                        <a:rPr lang="en-US" noProof="0" dirty="0"/>
                        <a:t>The common law</a:t>
                      </a:r>
                    </a:p>
                  </a:txBody>
                  <a:tcPr/>
                </a:tc>
                <a:tc>
                  <a:txBody>
                    <a:bodyPr/>
                    <a:lstStyle/>
                    <a:p>
                      <a:r>
                        <a:rPr lang="en-US" noProof="0" dirty="0"/>
                        <a:t>The Islamic legal system</a:t>
                      </a:r>
                    </a:p>
                  </a:txBody>
                  <a:tcPr/>
                </a:tc>
                <a:extLst>
                  <a:ext uri="{0D108BD9-81ED-4DB2-BD59-A6C34878D82A}">
                    <a16:rowId xmlns:a16="http://schemas.microsoft.com/office/drawing/2014/main" val="3166169484"/>
                  </a:ext>
                </a:extLst>
              </a:tr>
              <a:tr h="3803946">
                <a:tc>
                  <a:txBody>
                    <a:bodyPr/>
                    <a:lstStyle/>
                    <a:p>
                      <a:pPr marL="0" indent="0">
                        <a:buFontTx/>
                        <a:buNone/>
                      </a:pPr>
                      <a:r>
                        <a:rPr lang="ro-RO" i="1" noProof="0" dirty="0">
                          <a:latin typeface="Times New Roman" panose="02020603050405020304" pitchFamily="18" charset="0"/>
                          <a:cs typeface="Times New Roman" panose="02020603050405020304" pitchFamily="18" charset="0"/>
                        </a:rPr>
                        <a:t>- The </a:t>
                      </a:r>
                      <a:r>
                        <a:rPr lang="en-GB" i="1" noProof="0" dirty="0">
                          <a:latin typeface="Times New Roman" panose="02020603050405020304" pitchFamily="18" charset="0"/>
                          <a:cs typeface="Times New Roman" panose="02020603050405020304" pitchFamily="18" charset="0"/>
                        </a:rPr>
                        <a:t>codes</a:t>
                      </a:r>
                      <a:r>
                        <a:rPr lang="ro-RO" i="1" noProof="0" dirty="0">
                          <a:latin typeface="Times New Roman" panose="02020603050405020304" pitchFamily="18" charset="0"/>
                          <a:cs typeface="Times New Roman" panose="02020603050405020304" pitchFamily="18" charset="0"/>
                        </a:rPr>
                        <a:t>, </a:t>
                      </a:r>
                      <a:r>
                        <a:rPr lang="ro-RO" i="1" noProof="0" dirty="0" err="1">
                          <a:latin typeface="Times New Roman" panose="02020603050405020304" pitchFamily="18" charset="0"/>
                          <a:cs typeface="Times New Roman" panose="02020603050405020304" pitchFamily="18" charset="0"/>
                        </a:rPr>
                        <a:t>the</a:t>
                      </a:r>
                      <a:r>
                        <a:rPr lang="ro-RO" i="1" noProof="0" dirty="0">
                          <a:latin typeface="Times New Roman" panose="02020603050405020304" pitchFamily="18" charset="0"/>
                          <a:cs typeface="Times New Roman" panose="02020603050405020304" pitchFamily="18" charset="0"/>
                        </a:rPr>
                        <a:t> </a:t>
                      </a:r>
                      <a:r>
                        <a:rPr lang="ro-RO" i="1" noProof="0" dirty="0" err="1">
                          <a:latin typeface="Times New Roman" panose="02020603050405020304" pitchFamily="18" charset="0"/>
                          <a:cs typeface="Times New Roman" panose="02020603050405020304" pitchFamily="18" charset="0"/>
                        </a:rPr>
                        <a:t>statues</a:t>
                      </a:r>
                      <a:r>
                        <a:rPr lang="ro-RO" i="1" noProof="0" dirty="0">
                          <a:latin typeface="Times New Roman" panose="02020603050405020304" pitchFamily="18" charset="0"/>
                          <a:cs typeface="Times New Roman" panose="02020603050405020304" pitchFamily="18" charset="0"/>
                        </a:rPr>
                        <a:t> </a:t>
                      </a:r>
                      <a:r>
                        <a:rPr lang="ro-RO" i="1" noProof="0" dirty="0" err="1">
                          <a:latin typeface="Times New Roman" panose="02020603050405020304" pitchFamily="18" charset="0"/>
                          <a:cs typeface="Times New Roman" panose="02020603050405020304" pitchFamily="18" charset="0"/>
                        </a:rPr>
                        <a:t>and</a:t>
                      </a:r>
                      <a:r>
                        <a:rPr lang="ro-RO" i="1" noProof="0" dirty="0">
                          <a:latin typeface="Times New Roman" panose="02020603050405020304" pitchFamily="18" charset="0"/>
                          <a:cs typeface="Times New Roman" panose="02020603050405020304" pitchFamily="18" charset="0"/>
                        </a:rPr>
                        <a:t> </a:t>
                      </a:r>
                      <a:r>
                        <a:rPr lang="ro-RO" i="1" noProof="0" dirty="0" err="1">
                          <a:latin typeface="Times New Roman" panose="02020603050405020304" pitchFamily="18" charset="0"/>
                          <a:cs typeface="Times New Roman" panose="02020603050405020304" pitchFamily="18" charset="0"/>
                        </a:rPr>
                        <a:t>any</a:t>
                      </a:r>
                      <a:r>
                        <a:rPr lang="ro-RO" i="1" noProof="0" dirty="0">
                          <a:latin typeface="Times New Roman" panose="02020603050405020304" pitchFamily="18" charset="0"/>
                          <a:cs typeface="Times New Roman" panose="02020603050405020304" pitchFamily="18" charset="0"/>
                        </a:rPr>
                        <a:t> </a:t>
                      </a:r>
                      <a:r>
                        <a:rPr lang="ro-RO" i="1" noProof="0" dirty="0" err="1">
                          <a:latin typeface="Times New Roman" panose="02020603050405020304" pitchFamily="18" charset="0"/>
                          <a:cs typeface="Times New Roman" panose="02020603050405020304" pitchFamily="18" charset="0"/>
                        </a:rPr>
                        <a:t>other</a:t>
                      </a:r>
                      <a:r>
                        <a:rPr lang="ro-RO" i="1" noProof="0" dirty="0">
                          <a:latin typeface="Times New Roman" panose="02020603050405020304" pitchFamily="18" charset="0"/>
                          <a:cs typeface="Times New Roman" panose="02020603050405020304" pitchFamily="18" charset="0"/>
                        </a:rPr>
                        <a:t> special </a:t>
                      </a:r>
                      <a:r>
                        <a:rPr lang="ro-RO" i="1" noProof="0" dirty="0" err="1">
                          <a:latin typeface="Times New Roman" panose="02020603050405020304" pitchFamily="18" charset="0"/>
                          <a:cs typeface="Times New Roman" panose="02020603050405020304" pitchFamily="18" charset="0"/>
                        </a:rPr>
                        <a:t>laws</a:t>
                      </a:r>
                      <a:r>
                        <a:rPr lang="ro-RO" i="1" noProof="0" dirty="0">
                          <a:latin typeface="Times New Roman" panose="02020603050405020304" pitchFamily="18" charset="0"/>
                          <a:cs typeface="Times New Roman" panose="02020603050405020304" pitchFamily="18" charset="0"/>
                        </a:rPr>
                        <a:t> are </a:t>
                      </a:r>
                      <a:r>
                        <a:rPr lang="ro-RO" i="1" noProof="0" dirty="0" err="1">
                          <a:latin typeface="Times New Roman" panose="02020603050405020304" pitchFamily="18" charset="0"/>
                          <a:cs typeface="Times New Roman" panose="02020603050405020304" pitchFamily="18" charset="0"/>
                        </a:rPr>
                        <a:t>higher</a:t>
                      </a:r>
                      <a:r>
                        <a:rPr lang="ro-RO" i="1" noProof="0" dirty="0">
                          <a:latin typeface="Times New Roman" panose="02020603050405020304" pitchFamily="18" charset="0"/>
                          <a:cs typeface="Times New Roman" panose="02020603050405020304" pitchFamily="18" charset="0"/>
                        </a:rPr>
                        <a:t> </a:t>
                      </a:r>
                      <a:r>
                        <a:rPr lang="ro-RO" i="1" noProof="0" dirty="0" err="1">
                          <a:latin typeface="Times New Roman" panose="02020603050405020304" pitchFamily="18" charset="0"/>
                          <a:cs typeface="Times New Roman" panose="02020603050405020304" pitchFamily="18" charset="0"/>
                        </a:rPr>
                        <a:t>seen</a:t>
                      </a:r>
                      <a:r>
                        <a:rPr lang="ro-RO" i="1" noProof="0" dirty="0">
                          <a:latin typeface="Times New Roman" panose="02020603050405020304" pitchFamily="18" charset="0"/>
                          <a:cs typeface="Times New Roman" panose="02020603050405020304" pitchFamily="18" charset="0"/>
                        </a:rPr>
                        <a:t> in </a:t>
                      </a:r>
                      <a:r>
                        <a:rPr lang="ro-RO" i="1" noProof="0" dirty="0" err="1">
                          <a:latin typeface="Times New Roman" panose="02020603050405020304" pitchFamily="18" charset="0"/>
                          <a:cs typeface="Times New Roman" panose="02020603050405020304" pitchFamily="18" charset="0"/>
                        </a:rPr>
                        <a:t>their</a:t>
                      </a:r>
                      <a:r>
                        <a:rPr lang="ro-RO" i="1" noProof="0" dirty="0">
                          <a:latin typeface="Times New Roman" panose="02020603050405020304" pitchFamily="18" charset="0"/>
                          <a:cs typeface="Times New Roman" panose="02020603050405020304" pitchFamily="18" charset="0"/>
                        </a:rPr>
                        <a:t> </a:t>
                      </a:r>
                      <a:r>
                        <a:rPr lang="ro-RO" i="1" noProof="0" dirty="0" err="1">
                          <a:latin typeface="Times New Roman" panose="02020603050405020304" pitchFamily="18" charset="0"/>
                          <a:cs typeface="Times New Roman" panose="02020603050405020304" pitchFamily="18" charset="0"/>
                        </a:rPr>
                        <a:t>value</a:t>
                      </a:r>
                      <a:r>
                        <a:rPr lang="ro-RO" i="1" noProof="0" dirty="0">
                          <a:latin typeface="Times New Roman" panose="02020603050405020304" pitchFamily="18" charset="0"/>
                          <a:cs typeface="Times New Roman" panose="02020603050405020304" pitchFamily="18" charset="0"/>
                        </a:rPr>
                        <a:t> </a:t>
                      </a:r>
                      <a:r>
                        <a:rPr lang="ro-RO" i="1" noProof="0" dirty="0" err="1">
                          <a:latin typeface="Times New Roman" panose="02020603050405020304" pitchFamily="18" charset="0"/>
                          <a:cs typeface="Times New Roman" panose="02020603050405020304" pitchFamily="18" charset="0"/>
                        </a:rPr>
                        <a:t>compared</a:t>
                      </a:r>
                      <a:r>
                        <a:rPr lang="ro-RO" i="1" noProof="0" dirty="0">
                          <a:latin typeface="Times New Roman" panose="02020603050405020304" pitchFamily="18" charset="0"/>
                          <a:cs typeface="Times New Roman" panose="02020603050405020304" pitchFamily="18" charset="0"/>
                        </a:rPr>
                        <a:t> </a:t>
                      </a:r>
                      <a:r>
                        <a:rPr lang="ro-RO" i="1" noProof="0" dirty="0" err="1">
                          <a:latin typeface="Times New Roman" panose="02020603050405020304" pitchFamily="18" charset="0"/>
                          <a:cs typeface="Times New Roman" panose="02020603050405020304" pitchFamily="18" charset="0"/>
                        </a:rPr>
                        <a:t>to</a:t>
                      </a:r>
                      <a:r>
                        <a:rPr lang="ro-RO" i="1" noProof="0" dirty="0">
                          <a:latin typeface="Times New Roman" panose="02020603050405020304" pitchFamily="18" charset="0"/>
                          <a:cs typeface="Times New Roman" panose="02020603050405020304" pitchFamily="18" charset="0"/>
                        </a:rPr>
                        <a:t> case </a:t>
                      </a:r>
                      <a:r>
                        <a:rPr lang="ro-RO" i="1" noProof="0" dirty="0" err="1">
                          <a:latin typeface="Times New Roman" panose="02020603050405020304" pitchFamily="18" charset="0"/>
                          <a:cs typeface="Times New Roman" panose="02020603050405020304" pitchFamily="18" charset="0"/>
                        </a:rPr>
                        <a:t>law</a:t>
                      </a:r>
                      <a:endParaRPr lang="ro-RO" i="1" noProof="0" dirty="0">
                        <a:latin typeface="Times New Roman" panose="02020603050405020304" pitchFamily="18" charset="0"/>
                        <a:cs typeface="Times New Roman" panose="02020603050405020304" pitchFamily="18" charset="0"/>
                      </a:endParaRPr>
                    </a:p>
                    <a:p>
                      <a:pPr marL="285750" indent="-285750">
                        <a:buFontTx/>
                        <a:buChar char="-"/>
                      </a:pPr>
                      <a:r>
                        <a:rPr lang="ro-RO" i="0" noProof="0" dirty="0">
                          <a:latin typeface="Times New Roman" panose="02020603050405020304" pitchFamily="18" charset="0"/>
                          <a:cs typeface="Times New Roman" panose="02020603050405020304" pitchFamily="18" charset="0"/>
                        </a:rPr>
                        <a:t>The </a:t>
                      </a:r>
                      <a:r>
                        <a:rPr lang="ro-RO" i="0" noProof="0" dirty="0" err="1">
                          <a:latin typeface="Times New Roman" panose="02020603050405020304" pitchFamily="18" charset="0"/>
                          <a:cs typeface="Times New Roman" panose="02020603050405020304" pitchFamily="18" charset="0"/>
                        </a:rPr>
                        <a:t>court</a:t>
                      </a:r>
                      <a:r>
                        <a:rPr lang="ro-RO" i="0" noProof="0" dirty="0">
                          <a:latin typeface="Times New Roman" panose="02020603050405020304" pitchFamily="18" charset="0"/>
                          <a:cs typeface="Times New Roman" panose="02020603050405020304" pitchFamily="18" charset="0"/>
                        </a:rPr>
                        <a:t> </a:t>
                      </a:r>
                      <a:r>
                        <a:rPr lang="ro-RO" i="0" noProof="0" dirty="0" err="1">
                          <a:latin typeface="Times New Roman" panose="02020603050405020304" pitchFamily="18" charset="0"/>
                          <a:cs typeface="Times New Roman" panose="02020603050405020304" pitchFamily="18" charset="0"/>
                        </a:rPr>
                        <a:t>decides</a:t>
                      </a:r>
                      <a:r>
                        <a:rPr lang="ro-RO" i="0" noProof="0" dirty="0">
                          <a:latin typeface="Times New Roman" panose="02020603050405020304" pitchFamily="18" charset="0"/>
                          <a:cs typeface="Times New Roman" panose="02020603050405020304" pitchFamily="18" charset="0"/>
                        </a:rPr>
                        <a:t> </a:t>
                      </a:r>
                      <a:r>
                        <a:rPr lang="ro-RO" i="0" noProof="0" dirty="0" err="1">
                          <a:latin typeface="Times New Roman" panose="02020603050405020304" pitchFamily="18" charset="0"/>
                          <a:cs typeface="Times New Roman" panose="02020603050405020304" pitchFamily="18" charset="0"/>
                        </a:rPr>
                        <a:t>upon</a:t>
                      </a:r>
                      <a:r>
                        <a:rPr lang="ro-RO" i="0" noProof="0" dirty="0">
                          <a:latin typeface="Times New Roman" panose="02020603050405020304" pitchFamily="18" charset="0"/>
                          <a:cs typeface="Times New Roman" panose="02020603050405020304" pitchFamily="18" charset="0"/>
                        </a:rPr>
                        <a:t> </a:t>
                      </a:r>
                      <a:r>
                        <a:rPr lang="ro-RO" i="0" noProof="0" dirty="0" err="1">
                          <a:latin typeface="Times New Roman" panose="02020603050405020304" pitchFamily="18" charset="0"/>
                          <a:cs typeface="Times New Roman" panose="02020603050405020304" pitchFamily="18" charset="0"/>
                        </a:rPr>
                        <a:t>each</a:t>
                      </a:r>
                      <a:r>
                        <a:rPr lang="ro-RO" i="0" noProof="0" dirty="0">
                          <a:latin typeface="Times New Roman" panose="02020603050405020304" pitchFamily="18" charset="0"/>
                          <a:cs typeface="Times New Roman" panose="02020603050405020304" pitchFamily="18" charset="0"/>
                        </a:rPr>
                        <a:t> particular case </a:t>
                      </a:r>
                      <a:r>
                        <a:rPr lang="ro-RO" i="0" noProof="0" dirty="0" err="1">
                          <a:latin typeface="Times New Roman" panose="02020603050405020304" pitchFamily="18" charset="0"/>
                          <a:cs typeface="Times New Roman" panose="02020603050405020304" pitchFamily="18" charset="0"/>
                        </a:rPr>
                        <a:t>with</a:t>
                      </a:r>
                      <a:r>
                        <a:rPr lang="ro-RO" i="0" noProof="0" dirty="0">
                          <a:latin typeface="Times New Roman" panose="02020603050405020304" pitchFamily="18" charset="0"/>
                          <a:cs typeface="Times New Roman" panose="02020603050405020304" pitchFamily="18" charset="0"/>
                        </a:rPr>
                        <a:t> a </a:t>
                      </a:r>
                      <a:r>
                        <a:rPr lang="ro-RO" i="0" noProof="0" dirty="0" err="1">
                          <a:latin typeface="Times New Roman" panose="02020603050405020304" pitchFamily="18" charset="0"/>
                          <a:cs typeface="Times New Roman" panose="02020603050405020304" pitchFamily="18" charset="0"/>
                        </a:rPr>
                        <a:t>solution</a:t>
                      </a:r>
                      <a:r>
                        <a:rPr lang="ro-RO" i="0" noProof="0" dirty="0">
                          <a:latin typeface="Times New Roman" panose="02020603050405020304" pitchFamily="18" charset="0"/>
                          <a:cs typeface="Times New Roman" panose="02020603050405020304" pitchFamily="18" charset="0"/>
                        </a:rPr>
                        <a:t> </a:t>
                      </a:r>
                      <a:r>
                        <a:rPr lang="ro-RO" i="0" noProof="0" dirty="0" err="1">
                          <a:latin typeface="Times New Roman" panose="02020603050405020304" pitchFamily="18" charset="0"/>
                          <a:cs typeface="Times New Roman" panose="02020603050405020304" pitchFamily="18" charset="0"/>
                        </a:rPr>
                        <a:t>given</a:t>
                      </a:r>
                      <a:r>
                        <a:rPr lang="ro-RO" i="0" noProof="0" dirty="0">
                          <a:latin typeface="Times New Roman" panose="02020603050405020304" pitchFamily="18" charset="0"/>
                          <a:cs typeface="Times New Roman" panose="02020603050405020304" pitchFamily="18" charset="0"/>
                        </a:rPr>
                        <a:t> </a:t>
                      </a:r>
                      <a:r>
                        <a:rPr lang="ro-RO" i="0" noProof="0" dirty="0" err="1">
                          <a:latin typeface="Times New Roman" panose="02020603050405020304" pitchFamily="18" charset="0"/>
                          <a:cs typeface="Times New Roman" panose="02020603050405020304" pitchFamily="18" charset="0"/>
                        </a:rPr>
                        <a:t>according</a:t>
                      </a:r>
                      <a:r>
                        <a:rPr lang="ro-RO" i="0" noProof="0" dirty="0">
                          <a:latin typeface="Times New Roman" panose="02020603050405020304" pitchFamily="18" charset="0"/>
                          <a:cs typeface="Times New Roman" panose="02020603050405020304" pitchFamily="18" charset="0"/>
                        </a:rPr>
                        <a:t> </a:t>
                      </a:r>
                      <a:r>
                        <a:rPr lang="ro-RO" i="0" noProof="0" dirty="0" err="1">
                          <a:latin typeface="Times New Roman" panose="02020603050405020304" pitchFamily="18" charset="0"/>
                          <a:cs typeface="Times New Roman" panose="02020603050405020304" pitchFamily="18" charset="0"/>
                        </a:rPr>
                        <a:t>to</a:t>
                      </a:r>
                      <a:r>
                        <a:rPr lang="ro-RO" i="0" noProof="0" dirty="0">
                          <a:latin typeface="Times New Roman" panose="02020603050405020304" pitchFamily="18" charset="0"/>
                          <a:cs typeface="Times New Roman" panose="02020603050405020304" pitchFamily="18" charset="0"/>
                        </a:rPr>
                        <a:t> </a:t>
                      </a:r>
                      <a:r>
                        <a:rPr lang="ro-RO" i="0" noProof="0" dirty="0" err="1">
                          <a:latin typeface="Times New Roman" panose="02020603050405020304" pitchFamily="18" charset="0"/>
                          <a:cs typeface="Times New Roman" panose="02020603050405020304" pitchFamily="18" charset="0"/>
                        </a:rPr>
                        <a:t>the</a:t>
                      </a:r>
                      <a:r>
                        <a:rPr lang="ro-RO" i="0" noProof="0" dirty="0">
                          <a:latin typeface="Times New Roman" panose="02020603050405020304" pitchFamily="18" charset="0"/>
                          <a:cs typeface="Times New Roman" panose="02020603050405020304" pitchFamily="18" charset="0"/>
                        </a:rPr>
                        <a:t> </a:t>
                      </a:r>
                      <a:r>
                        <a:rPr lang="ro-RO" i="0" noProof="0" dirty="0" err="1">
                          <a:latin typeface="Times New Roman" panose="02020603050405020304" pitchFamily="18" charset="0"/>
                          <a:cs typeface="Times New Roman" panose="02020603050405020304" pitchFamily="18" charset="0"/>
                        </a:rPr>
                        <a:t>provisions</a:t>
                      </a:r>
                      <a:r>
                        <a:rPr lang="ro-RO" i="0" noProof="0" dirty="0">
                          <a:latin typeface="Times New Roman" panose="02020603050405020304" pitchFamily="18" charset="0"/>
                          <a:cs typeface="Times New Roman" panose="02020603050405020304" pitchFamily="18" charset="0"/>
                        </a:rPr>
                        <a:t> of </a:t>
                      </a:r>
                      <a:r>
                        <a:rPr lang="ro-RO" i="0" noProof="0" dirty="0" err="1">
                          <a:latin typeface="Times New Roman" panose="02020603050405020304" pitchFamily="18" charset="0"/>
                          <a:cs typeface="Times New Roman" panose="02020603050405020304" pitchFamily="18" charset="0"/>
                        </a:rPr>
                        <a:t>legislation</a:t>
                      </a:r>
                      <a:endParaRPr lang="ro-RO" i="0" noProof="0" dirty="0">
                        <a:latin typeface="Times New Roman" panose="02020603050405020304" pitchFamily="18" charset="0"/>
                        <a:cs typeface="Times New Roman" panose="02020603050405020304" pitchFamily="18" charset="0"/>
                      </a:endParaRPr>
                    </a:p>
                    <a:p>
                      <a:pPr marL="285750" indent="-285750">
                        <a:buFontTx/>
                        <a:buChar char="-"/>
                      </a:pPr>
                      <a:r>
                        <a:rPr lang="ro-RO" i="0" noProof="0" dirty="0">
                          <a:latin typeface="Times New Roman" panose="02020603050405020304" pitchFamily="18" charset="0"/>
                          <a:cs typeface="Times New Roman" panose="02020603050405020304" pitchFamily="18" charset="0"/>
                        </a:rPr>
                        <a:t>The </a:t>
                      </a:r>
                      <a:r>
                        <a:rPr lang="ro-RO" i="0" noProof="0" dirty="0" err="1">
                          <a:latin typeface="Times New Roman" panose="02020603050405020304" pitchFamily="18" charset="0"/>
                          <a:cs typeface="Times New Roman" panose="02020603050405020304" pitchFamily="18" charset="0"/>
                        </a:rPr>
                        <a:t>judge</a:t>
                      </a:r>
                      <a:r>
                        <a:rPr lang="ro-RO" i="0" noProof="0" dirty="0">
                          <a:latin typeface="Times New Roman" panose="02020603050405020304" pitchFamily="18" charset="0"/>
                          <a:cs typeface="Times New Roman" panose="02020603050405020304" pitchFamily="18" charset="0"/>
                        </a:rPr>
                        <a:t> </a:t>
                      </a:r>
                      <a:r>
                        <a:rPr lang="ro-RO" i="0" noProof="0" dirty="0" err="1">
                          <a:latin typeface="Times New Roman" panose="02020603050405020304" pitchFamily="18" charset="0"/>
                          <a:cs typeface="Times New Roman" panose="02020603050405020304" pitchFamily="18" charset="0"/>
                        </a:rPr>
                        <a:t>has</a:t>
                      </a:r>
                      <a:r>
                        <a:rPr lang="ro-RO" i="0" noProof="0" dirty="0">
                          <a:latin typeface="Times New Roman" panose="02020603050405020304" pitchFamily="18" charset="0"/>
                          <a:cs typeface="Times New Roman" panose="02020603050405020304" pitchFamily="18" charset="0"/>
                        </a:rPr>
                        <a:t> an active, investigative role</a:t>
                      </a:r>
                      <a:endParaRPr lang="en-US" i="0" noProof="0" dirty="0">
                        <a:latin typeface="Times New Roman" panose="02020603050405020304" pitchFamily="18" charset="0"/>
                        <a:cs typeface="Times New Roman" panose="02020603050405020304" pitchFamily="18" charset="0"/>
                      </a:endParaRPr>
                    </a:p>
                  </a:txBody>
                  <a:tcPr/>
                </a:tc>
                <a:tc>
                  <a:txBody>
                    <a:bodyPr/>
                    <a:lstStyle/>
                    <a:p>
                      <a:pPr marL="285750" indent="-285750">
                        <a:buFontTx/>
                        <a:buChar char="-"/>
                      </a:pPr>
                      <a:r>
                        <a:rPr lang="ro-RO" noProof="0" dirty="0">
                          <a:latin typeface="Times New Roman" panose="02020603050405020304" pitchFamily="18" charset="0"/>
                          <a:cs typeface="Times New Roman" panose="02020603050405020304" pitchFamily="18" charset="0"/>
                        </a:rPr>
                        <a:t>The </a:t>
                      </a:r>
                      <a:r>
                        <a:rPr lang="ro-RO" noProof="0" dirty="0" err="1">
                          <a:latin typeface="Times New Roman" panose="02020603050405020304" pitchFamily="18" charset="0"/>
                          <a:cs typeface="Times New Roman" panose="02020603050405020304" pitchFamily="18" charset="0"/>
                        </a:rPr>
                        <a:t>courts</a:t>
                      </a:r>
                      <a:r>
                        <a:rPr lang="ro-RO" noProof="0" dirty="0">
                          <a:latin typeface="Times New Roman" panose="02020603050405020304" pitchFamily="18" charset="0"/>
                          <a:cs typeface="Times New Roman" panose="02020603050405020304" pitchFamily="18" charset="0"/>
                        </a:rPr>
                        <a:t> are </a:t>
                      </a:r>
                      <a:r>
                        <a:rPr lang="ro-RO" noProof="0" dirty="0" err="1">
                          <a:latin typeface="Times New Roman" panose="02020603050405020304" pitchFamily="18" charset="0"/>
                          <a:cs typeface="Times New Roman" panose="02020603050405020304" pitchFamily="18" charset="0"/>
                        </a:rPr>
                        <a:t>obliged</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not</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only</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to</a:t>
                      </a:r>
                      <a:r>
                        <a:rPr lang="ro-RO" noProof="0" dirty="0">
                          <a:latin typeface="Times New Roman" panose="02020603050405020304" pitchFamily="18" charset="0"/>
                          <a:cs typeface="Times New Roman" panose="02020603050405020304" pitchFamily="18" charset="0"/>
                        </a:rPr>
                        <a:t> solve </a:t>
                      </a:r>
                      <a:r>
                        <a:rPr lang="ro-RO" noProof="0" dirty="0" err="1">
                          <a:latin typeface="Times New Roman" panose="02020603050405020304" pitchFamily="18" charset="0"/>
                          <a:cs typeface="Times New Roman" panose="02020603050405020304" pitchFamily="18" charset="0"/>
                        </a:rPr>
                        <a:t>the</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cases</a:t>
                      </a:r>
                      <a:r>
                        <a:rPr lang="ro-RO" noProof="0" dirty="0">
                          <a:latin typeface="Times New Roman" panose="02020603050405020304" pitchFamily="18" charset="0"/>
                          <a:cs typeface="Times New Roman" panose="02020603050405020304" pitchFamily="18" charset="0"/>
                        </a:rPr>
                        <a:t>, but </a:t>
                      </a:r>
                      <a:r>
                        <a:rPr lang="ro-RO" noProof="0" dirty="0" err="1">
                          <a:latin typeface="Times New Roman" panose="02020603050405020304" pitchFamily="18" charset="0"/>
                          <a:cs typeface="Times New Roman" panose="02020603050405020304" pitchFamily="18" charset="0"/>
                        </a:rPr>
                        <a:t>also</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give</a:t>
                      </a:r>
                      <a:r>
                        <a:rPr lang="ro-RO" noProof="0" dirty="0">
                          <a:latin typeface="Times New Roman" panose="02020603050405020304" pitchFamily="18" charset="0"/>
                          <a:cs typeface="Times New Roman" panose="02020603050405020304" pitchFamily="18" charset="0"/>
                        </a:rPr>
                        <a:t> an </a:t>
                      </a:r>
                      <a:r>
                        <a:rPr lang="ro-RO" noProof="0" dirty="0" err="1">
                          <a:latin typeface="Times New Roman" panose="02020603050405020304" pitchFamily="18" charset="0"/>
                          <a:cs typeface="Times New Roman" panose="02020603050405020304" pitchFamily="18" charset="0"/>
                        </a:rPr>
                        <a:t>example</a:t>
                      </a:r>
                      <a:r>
                        <a:rPr lang="ro-RO" noProof="0" dirty="0">
                          <a:latin typeface="Times New Roman" panose="02020603050405020304" pitchFamily="18" charset="0"/>
                          <a:cs typeface="Times New Roman" panose="02020603050405020304" pitchFamily="18" charset="0"/>
                        </a:rPr>
                        <a:t> of </a:t>
                      </a:r>
                      <a:r>
                        <a:rPr lang="ro-RO" noProof="0" dirty="0" err="1">
                          <a:latin typeface="Times New Roman" panose="02020603050405020304" pitchFamily="18" charset="0"/>
                          <a:cs typeface="Times New Roman" panose="02020603050405020304" pitchFamily="18" charset="0"/>
                        </a:rPr>
                        <a:t>how</a:t>
                      </a:r>
                      <a:r>
                        <a:rPr lang="ro-RO" noProof="0" dirty="0">
                          <a:latin typeface="Times New Roman" panose="02020603050405020304" pitchFamily="18" charset="0"/>
                          <a:cs typeface="Times New Roman" panose="02020603050405020304" pitchFamily="18" charset="0"/>
                        </a:rPr>
                        <a:t> similar </a:t>
                      </a:r>
                      <a:r>
                        <a:rPr lang="ro-RO" noProof="0" dirty="0" err="1">
                          <a:latin typeface="Times New Roman" panose="02020603050405020304" pitchFamily="18" charset="0"/>
                          <a:cs typeface="Times New Roman" panose="02020603050405020304" pitchFamily="18" charset="0"/>
                        </a:rPr>
                        <a:t>cases</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have</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to</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be</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solved</a:t>
                      </a:r>
                      <a:r>
                        <a:rPr lang="ro-RO" noProof="0" dirty="0">
                          <a:latin typeface="Times New Roman" panose="02020603050405020304" pitchFamily="18" charset="0"/>
                          <a:cs typeface="Times New Roman" panose="02020603050405020304" pitchFamily="18" charset="0"/>
                        </a:rPr>
                        <a:t> in </a:t>
                      </a:r>
                      <a:r>
                        <a:rPr lang="ro-RO" noProof="0" dirty="0" err="1">
                          <a:latin typeface="Times New Roman" panose="02020603050405020304" pitchFamily="18" charset="0"/>
                          <a:cs typeface="Times New Roman" panose="02020603050405020304" pitchFamily="18" charset="0"/>
                        </a:rPr>
                        <a:t>the</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future</a:t>
                      </a:r>
                      <a:r>
                        <a:rPr lang="ro-RO" noProof="0" dirty="0">
                          <a:latin typeface="Times New Roman" panose="02020603050405020304" pitchFamily="18" charset="0"/>
                          <a:cs typeface="Times New Roman" panose="02020603050405020304" pitchFamily="18" charset="0"/>
                        </a:rPr>
                        <a:t> – </a:t>
                      </a:r>
                      <a:r>
                        <a:rPr lang="ro-RO" noProof="0" dirty="0" err="1">
                          <a:latin typeface="Times New Roman" panose="02020603050405020304" pitchFamily="18" charset="0"/>
                          <a:cs typeface="Times New Roman" panose="02020603050405020304" pitchFamily="18" charset="0"/>
                        </a:rPr>
                        <a:t>this</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implies</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that</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the</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decisions</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given</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by</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the</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higher-levels</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courts</a:t>
                      </a:r>
                      <a:r>
                        <a:rPr lang="ro-RO" noProof="0" dirty="0">
                          <a:latin typeface="Times New Roman" panose="02020603050405020304" pitchFamily="18" charset="0"/>
                          <a:cs typeface="Times New Roman" panose="02020603050405020304" pitchFamily="18" charset="0"/>
                        </a:rPr>
                        <a:t> in specific </a:t>
                      </a:r>
                      <a:r>
                        <a:rPr lang="ro-RO" noProof="0" dirty="0" err="1">
                          <a:latin typeface="Times New Roman" panose="02020603050405020304" pitchFamily="18" charset="0"/>
                          <a:cs typeface="Times New Roman" panose="02020603050405020304" pitchFamily="18" charset="0"/>
                        </a:rPr>
                        <a:t>domains</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will</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be</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binding</a:t>
                      </a:r>
                      <a:r>
                        <a:rPr lang="ro-RO" noProof="0" dirty="0">
                          <a:latin typeface="Times New Roman" panose="02020603050405020304" pitchFamily="18" charset="0"/>
                          <a:cs typeface="Times New Roman" panose="02020603050405020304" pitchFamily="18" charset="0"/>
                        </a:rPr>
                        <a:t> for </a:t>
                      </a:r>
                      <a:r>
                        <a:rPr lang="ro-RO" noProof="0" dirty="0" err="1">
                          <a:latin typeface="Times New Roman" panose="02020603050405020304" pitchFamily="18" charset="0"/>
                          <a:cs typeface="Times New Roman" panose="02020603050405020304" pitchFamily="18" charset="0"/>
                        </a:rPr>
                        <a:t>lower</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courts</a:t>
                      </a:r>
                      <a:endParaRPr lang="ro-RO" noProof="0" dirty="0">
                        <a:latin typeface="Times New Roman" panose="02020603050405020304" pitchFamily="18" charset="0"/>
                        <a:cs typeface="Times New Roman" panose="02020603050405020304" pitchFamily="18" charset="0"/>
                      </a:endParaRPr>
                    </a:p>
                    <a:p>
                      <a:pPr marL="285750" indent="-285750">
                        <a:buFontTx/>
                        <a:buChar char="-"/>
                      </a:pPr>
                      <a:r>
                        <a:rPr lang="ro-RO" noProof="0" dirty="0" err="1">
                          <a:latin typeface="Times New Roman" panose="02020603050405020304" pitchFamily="18" charset="0"/>
                          <a:cs typeface="Times New Roman" panose="02020603050405020304" pitchFamily="18" charset="0"/>
                        </a:rPr>
                        <a:t>Applies</a:t>
                      </a:r>
                      <a:r>
                        <a:rPr lang="ro-RO" noProof="0" dirty="0">
                          <a:latin typeface="Times New Roman" panose="02020603050405020304" pitchFamily="18" charset="0"/>
                          <a:cs typeface="Times New Roman" panose="02020603050405020304" pitchFamily="18" charset="0"/>
                        </a:rPr>
                        <a:t> an </a:t>
                      </a:r>
                      <a:r>
                        <a:rPr lang="ro-RO" noProof="0" dirty="0" err="1">
                          <a:latin typeface="Times New Roman" panose="02020603050405020304" pitchFamily="18" charset="0"/>
                          <a:cs typeface="Times New Roman" panose="02020603050405020304" pitchFamily="18" charset="0"/>
                        </a:rPr>
                        <a:t>accusatorial</a:t>
                      </a:r>
                      <a:r>
                        <a:rPr lang="ro-RO" noProof="0" dirty="0">
                          <a:latin typeface="Times New Roman" panose="02020603050405020304" pitchFamily="18" charset="0"/>
                          <a:cs typeface="Times New Roman" panose="02020603050405020304" pitchFamily="18" charset="0"/>
                        </a:rPr>
                        <a:t> or </a:t>
                      </a:r>
                      <a:r>
                        <a:rPr lang="ro-RO" noProof="0" dirty="0" err="1">
                          <a:latin typeface="Times New Roman" panose="02020603050405020304" pitchFamily="18" charset="0"/>
                          <a:cs typeface="Times New Roman" panose="02020603050405020304" pitchFamily="18" charset="0"/>
                        </a:rPr>
                        <a:t>adversary</a:t>
                      </a:r>
                      <a:r>
                        <a:rPr lang="ro-RO" noProof="0" dirty="0">
                          <a:latin typeface="Times New Roman" panose="02020603050405020304" pitchFamily="18" charset="0"/>
                          <a:cs typeface="Times New Roman" panose="02020603050405020304" pitchFamily="18" charset="0"/>
                        </a:rPr>
                        <a:t> procedural </a:t>
                      </a:r>
                      <a:r>
                        <a:rPr lang="ro-RO" noProof="0" dirty="0" err="1">
                          <a:latin typeface="Times New Roman" panose="02020603050405020304" pitchFamily="18" charset="0"/>
                          <a:cs typeface="Times New Roman" panose="02020603050405020304" pitchFamily="18" charset="0"/>
                        </a:rPr>
                        <a:t>system</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the</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main</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responsability</a:t>
                      </a:r>
                      <a:r>
                        <a:rPr lang="ro-RO" noProof="0" dirty="0">
                          <a:latin typeface="Times New Roman" panose="02020603050405020304" pitchFamily="18" charset="0"/>
                          <a:cs typeface="Times New Roman" panose="02020603050405020304" pitchFamily="18" charset="0"/>
                        </a:rPr>
                        <a:t> for </a:t>
                      </a:r>
                      <a:r>
                        <a:rPr lang="ro-RO" noProof="0" dirty="0" err="1">
                          <a:latin typeface="Times New Roman" panose="02020603050405020304" pitchFamily="18" charset="0"/>
                          <a:cs typeface="Times New Roman" panose="02020603050405020304" pitchFamily="18" charset="0"/>
                        </a:rPr>
                        <a:t>collecting</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and</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presenting</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evidence</a:t>
                      </a:r>
                      <a:r>
                        <a:rPr lang="ro-RO" noProof="0" dirty="0">
                          <a:latin typeface="Times New Roman" panose="02020603050405020304" pitchFamily="18" charset="0"/>
                          <a:cs typeface="Times New Roman" panose="02020603050405020304" pitchFamily="18" charset="0"/>
                        </a:rPr>
                        <a:t> on </a:t>
                      </a:r>
                      <a:r>
                        <a:rPr lang="ro-RO" noProof="0" dirty="0" err="1">
                          <a:latin typeface="Times New Roman" panose="02020603050405020304" pitchFamily="18" charset="0"/>
                          <a:cs typeface="Times New Roman" panose="02020603050405020304" pitchFamily="18" charset="0"/>
                        </a:rPr>
                        <a:t>the</a:t>
                      </a:r>
                      <a:r>
                        <a:rPr lang="ro-RO" noProof="0" dirty="0">
                          <a:latin typeface="Times New Roman" panose="02020603050405020304" pitchFamily="18" charset="0"/>
                          <a:cs typeface="Times New Roman" panose="02020603050405020304" pitchFamily="18" charset="0"/>
                        </a:rPr>
                        <a:t> party </a:t>
                      </a:r>
                      <a:r>
                        <a:rPr lang="ro-RO" noProof="0" dirty="0" err="1">
                          <a:latin typeface="Times New Roman" panose="02020603050405020304" pitchFamily="18" charset="0"/>
                          <a:cs typeface="Times New Roman" panose="02020603050405020304" pitchFamily="18" charset="0"/>
                        </a:rPr>
                        <a:t>that</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seeks</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to</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use</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that</a:t>
                      </a:r>
                      <a:r>
                        <a:rPr lang="ro-RO" noProof="0" dirty="0">
                          <a:latin typeface="Times New Roman" panose="02020603050405020304" pitchFamily="18" charset="0"/>
                          <a:cs typeface="Times New Roman" panose="02020603050405020304" pitchFamily="18" charset="0"/>
                        </a:rPr>
                        <a:t> </a:t>
                      </a:r>
                      <a:r>
                        <a:rPr lang="ro-RO" noProof="0" dirty="0" err="1">
                          <a:latin typeface="Times New Roman" panose="02020603050405020304" pitchFamily="18" charset="0"/>
                          <a:cs typeface="Times New Roman" panose="02020603050405020304" pitchFamily="18" charset="0"/>
                        </a:rPr>
                        <a:t>evidence</a:t>
                      </a:r>
                      <a:endParaRPr lang="en-US" noProof="0" dirty="0">
                        <a:latin typeface="Times New Roman" panose="02020603050405020304" pitchFamily="18" charset="0"/>
                        <a:cs typeface="Times New Roman" panose="02020603050405020304" pitchFamily="18" charset="0"/>
                      </a:endParaRPr>
                    </a:p>
                  </a:txBody>
                  <a:tcPr/>
                </a:tc>
                <a:tc>
                  <a:txBody>
                    <a:bodyPr/>
                    <a:lstStyle/>
                    <a:p>
                      <a:pPr marL="285750" indent="-285750">
                        <a:buFontTx/>
                        <a:buChar char="-"/>
                      </a:pPr>
                      <a:endParaRPr lang="en-US" noProof="0" dirty="0"/>
                    </a:p>
                  </a:txBody>
                  <a:tcPr/>
                </a:tc>
                <a:extLst>
                  <a:ext uri="{0D108BD9-81ED-4DB2-BD59-A6C34878D82A}">
                    <a16:rowId xmlns:a16="http://schemas.microsoft.com/office/drawing/2014/main" val="2252227546"/>
                  </a:ext>
                </a:extLst>
              </a:tr>
            </a:tbl>
          </a:graphicData>
        </a:graphic>
      </p:graphicFrame>
    </p:spTree>
    <p:extLst>
      <p:ext uri="{BB962C8B-B14F-4D97-AF65-F5344CB8AC3E}">
        <p14:creationId xmlns:p14="http://schemas.microsoft.com/office/powerpoint/2010/main" val="3009156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6FA5D13-C83C-445B-9F99-C8D85E96308C}"/>
              </a:ext>
            </a:extLst>
          </p:cNvPr>
          <p:cNvSpPr>
            <a:spLocks noGrp="1"/>
          </p:cNvSpPr>
          <p:nvPr>
            <p:ph type="title"/>
          </p:nvPr>
        </p:nvSpPr>
        <p:spPr/>
        <p:txBody>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law is divided between 2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categories </a:t>
            </a:r>
            <a:br>
              <a:rPr lang="ro-RO" sz="3200" dirty="0">
                <a:effectLst/>
                <a:latin typeface="Calibri" panose="020F0502020204030204" pitchFamily="34" charset="0"/>
                <a:ea typeface="Calibri" panose="020F0502020204030204" pitchFamily="34" charset="0"/>
                <a:cs typeface="Times New Roman" panose="02020603050405020304" pitchFamily="18" charset="0"/>
              </a:rPr>
            </a:br>
            <a:r>
              <a:rPr lang="ro-RO" sz="3200" b="1" dirty="0" err="1">
                <a:effectLst/>
                <a:latin typeface="Calibri" panose="020F0502020204030204" pitchFamily="34" charset="0"/>
                <a:ea typeface="Calibri" panose="020F0502020204030204" pitchFamily="34" charset="0"/>
                <a:cs typeface="Times New Roman" panose="02020603050405020304" pitchFamily="18" charset="0"/>
              </a:rPr>
              <a:t>international</a:t>
            </a:r>
            <a:r>
              <a:rPr lang="ro-RO" sz="3200" b="1" dirty="0">
                <a:effectLst/>
                <a:latin typeface="Calibri" panose="020F0502020204030204" pitchFamily="34" charset="0"/>
                <a:ea typeface="Calibri" panose="020F0502020204030204" pitchFamily="34" charset="0"/>
                <a:cs typeface="Times New Roman" panose="02020603050405020304" pitchFamily="18" charset="0"/>
              </a:rPr>
              <a:t> </a:t>
            </a:r>
            <a:r>
              <a:rPr lang="ro-RO" sz="3200" b="1" dirty="0" err="1">
                <a:effectLst/>
                <a:latin typeface="Calibri" panose="020F0502020204030204" pitchFamily="34" charset="0"/>
                <a:ea typeface="Calibri" panose="020F0502020204030204" pitchFamily="34" charset="0"/>
                <a:cs typeface="Times New Roman" panose="02020603050405020304" pitchFamily="18" charset="0"/>
              </a:rPr>
              <a:t>law</a:t>
            </a:r>
            <a:r>
              <a:rPr lang="ro-RO" sz="3200" b="1" dirty="0">
                <a:effectLst/>
                <a:latin typeface="Calibri" panose="020F0502020204030204" pitchFamily="34" charset="0"/>
                <a:ea typeface="Calibri" panose="020F0502020204030204" pitchFamily="34" charset="0"/>
                <a:cs typeface="Times New Roman" panose="02020603050405020304" pitchFamily="18" charset="0"/>
              </a:rPr>
              <a:t> </a:t>
            </a:r>
            <a:r>
              <a:rPr lang="ro-RO" sz="3200" dirty="0" err="1">
                <a:effectLst/>
                <a:latin typeface="Calibri" panose="020F0502020204030204" pitchFamily="34" charset="0"/>
                <a:ea typeface="Calibri" panose="020F0502020204030204" pitchFamily="34" charset="0"/>
                <a:cs typeface="Times New Roman" panose="02020603050405020304" pitchFamily="18" charset="0"/>
              </a:rPr>
              <a:t>and</a:t>
            </a:r>
            <a:r>
              <a:rPr lang="ro-RO" sz="3200" dirty="0">
                <a:effectLst/>
                <a:latin typeface="Calibri" panose="020F0502020204030204" pitchFamily="34" charset="0"/>
                <a:ea typeface="Calibri" panose="020F0502020204030204" pitchFamily="34" charset="0"/>
                <a:cs typeface="Times New Roman" panose="02020603050405020304" pitchFamily="18" charset="0"/>
              </a:rPr>
              <a:t> </a:t>
            </a:r>
            <a:r>
              <a:rPr lang="ro-RO" sz="3200" b="1" dirty="0">
                <a:effectLst/>
                <a:latin typeface="Calibri" panose="020F0502020204030204" pitchFamily="34" charset="0"/>
                <a:ea typeface="Calibri" panose="020F0502020204030204" pitchFamily="34" charset="0"/>
                <a:cs typeface="Times New Roman" panose="02020603050405020304" pitchFamily="18" charset="0"/>
              </a:rPr>
              <a:t>National </a:t>
            </a:r>
            <a:r>
              <a:rPr lang="ro-RO" sz="3200" b="1" dirty="0" err="1">
                <a:effectLst/>
                <a:latin typeface="Calibri" panose="020F0502020204030204" pitchFamily="34" charset="0"/>
                <a:ea typeface="Calibri" panose="020F0502020204030204" pitchFamily="34" charset="0"/>
                <a:cs typeface="Times New Roman" panose="02020603050405020304" pitchFamily="18" charset="0"/>
              </a:rPr>
              <a:t>law</a:t>
            </a:r>
            <a:endParaRPr lang="ro-RO" b="1" dirty="0"/>
          </a:p>
        </p:txBody>
      </p:sp>
      <p:sp>
        <p:nvSpPr>
          <p:cNvPr id="3" name="Substituent conținut 2">
            <a:extLst>
              <a:ext uri="{FF2B5EF4-FFF2-40B4-BE49-F238E27FC236}">
                <a16:creationId xmlns:a16="http://schemas.microsoft.com/office/drawing/2014/main" id="{2C9DD12B-4BE9-43E5-88D3-741A63F5CB4F}"/>
              </a:ext>
            </a:extLst>
          </p:cNvPr>
          <p:cNvSpPr>
            <a:spLocks noGrp="1"/>
          </p:cNvSpPr>
          <p:nvPr>
            <p:ph idx="1"/>
          </p:nvPr>
        </p:nvSpPr>
        <p:spPr/>
        <p:txBody>
          <a:bodyPr>
            <a:normAutofit/>
          </a:bodyPr>
          <a:lstStyle/>
          <a:p>
            <a:pPr marL="0" indent="0" algn="just">
              <a:lnSpc>
                <a:spcPct val="107000"/>
              </a:lnSpc>
              <a:spcAft>
                <a:spcPts val="800"/>
              </a:spcAft>
              <a:buNone/>
            </a:pPr>
            <a:r>
              <a:rPr lang="ro-RO"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International </a:t>
            </a:r>
            <a:r>
              <a:rPr lang="ro-RO" sz="18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law</a:t>
            </a:r>
            <a:endParaRPr lang="ro-RO"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international public law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regulates the relations between states or between states and international organizations</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international private law – regulates the relations between natural or legal persons who belong to different states or have goods in different states</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every time we have a foreign element in the structure of a legal relation, one must apply the legal rules of international private law</a:t>
            </a:r>
            <a:endParaRPr lang="ro-RO"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ex: different citizenship of the parties or the performance of a contract in another country</a:t>
            </a:r>
            <a:endParaRPr lang="ro-RO" sz="1800" i="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o-RO" dirty="0"/>
          </a:p>
        </p:txBody>
      </p:sp>
      <p:sp>
        <p:nvSpPr>
          <p:cNvPr id="4" name="Față zâmbitoare 3">
            <a:extLst>
              <a:ext uri="{FF2B5EF4-FFF2-40B4-BE49-F238E27FC236}">
                <a16:creationId xmlns:a16="http://schemas.microsoft.com/office/drawing/2014/main" id="{D5980DA3-E626-4E3D-8E9C-DDAD45B341F9}"/>
              </a:ext>
            </a:extLst>
          </p:cNvPr>
          <p:cNvSpPr/>
          <p:nvPr/>
        </p:nvSpPr>
        <p:spPr>
          <a:xfrm>
            <a:off x="1615737" y="3826276"/>
            <a:ext cx="532660" cy="61925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646378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0296-B69C-888A-A215-135182C5DE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B019C7-0BE7-1472-6CEA-B4AC248181B7}"/>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B0F0DC47-C8DD-E5AC-87FA-6A86E61DE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48" y="530711"/>
            <a:ext cx="10165807" cy="5556727"/>
          </a:xfrm>
          <a:prstGeom prst="rect">
            <a:avLst/>
          </a:prstGeom>
          <a:noFill/>
        </p:spPr>
      </p:pic>
    </p:spTree>
    <p:extLst>
      <p:ext uri="{BB962C8B-B14F-4D97-AF65-F5344CB8AC3E}">
        <p14:creationId xmlns:p14="http://schemas.microsoft.com/office/powerpoint/2010/main" val="3384708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32573-2BC1-60C1-8715-5B02BBAF6400}"/>
              </a:ext>
            </a:extLst>
          </p:cNvPr>
          <p:cNvSpPr>
            <a:spLocks noGrp="1"/>
          </p:cNvSpPr>
          <p:nvPr>
            <p:ph type="title"/>
          </p:nvPr>
        </p:nvSpPr>
        <p:spPr>
          <a:xfrm>
            <a:off x="956826" y="1112969"/>
            <a:ext cx="3937298" cy="4166010"/>
          </a:xfrm>
        </p:spPr>
        <p:txBody>
          <a:bodyPr>
            <a:normAutofit/>
          </a:bodyPr>
          <a:lstStyle/>
          <a:p>
            <a:r>
              <a:rPr lang="en-RO">
                <a:solidFill>
                  <a:srgbClr val="FFFFFF"/>
                </a:solidFill>
              </a:rPr>
              <a:t>Romanian Legal System</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7E41D1B-93DA-8F2D-F253-E0B4349DCFDC}"/>
              </a:ext>
            </a:extLst>
          </p:cNvPr>
          <p:cNvSpPr>
            <a:spLocks noGrp="1"/>
          </p:cNvSpPr>
          <p:nvPr>
            <p:ph idx="1"/>
          </p:nvPr>
        </p:nvSpPr>
        <p:spPr>
          <a:xfrm>
            <a:off x="6096000" y="820880"/>
            <a:ext cx="5257799" cy="4889350"/>
          </a:xfrm>
        </p:spPr>
        <p:txBody>
          <a:bodyPr anchor="t">
            <a:normAutofit/>
          </a:bodyPr>
          <a:lstStyle/>
          <a:p>
            <a:pPr marL="0" indent="0">
              <a:buNone/>
            </a:pPr>
            <a:endParaRPr lang="en-RO" sz="2000" dirty="0"/>
          </a:p>
          <a:p>
            <a:pPr marL="0" indent="0">
              <a:buNone/>
            </a:pPr>
            <a:r>
              <a:rPr lang="en-RO" sz="2000" dirty="0"/>
              <a:t>The Romanian Law system is a </a:t>
            </a:r>
            <a:r>
              <a:rPr lang="ro-RO" sz="2000" dirty="0"/>
              <a:t>continental legal </a:t>
            </a:r>
            <a:r>
              <a:rPr lang="ro-RO" sz="2000" dirty="0" err="1"/>
              <a:t>system</a:t>
            </a:r>
            <a:endParaRPr lang="en-RO" sz="2000" dirty="0"/>
          </a:p>
          <a:p>
            <a:pPr marL="0" indent="0">
              <a:buNone/>
            </a:pPr>
            <a:r>
              <a:rPr lang="en-RO" sz="2000" dirty="0"/>
              <a:t>Division of Law</a:t>
            </a:r>
            <a:endParaRPr lang="en-GB" sz="2000" dirty="0"/>
          </a:p>
          <a:p>
            <a:pPr marL="0" indent="0">
              <a:buNone/>
            </a:pPr>
            <a:r>
              <a:rPr lang="en-GB" sz="2000" dirty="0"/>
              <a:t>Law is divided in </a:t>
            </a:r>
            <a:r>
              <a:rPr lang="en-GB" sz="2000" b="1" dirty="0"/>
              <a:t>two main branches :</a:t>
            </a:r>
          </a:p>
          <a:p>
            <a:r>
              <a:rPr lang="en-GB" sz="2000" dirty="0"/>
              <a:t>Public law</a:t>
            </a:r>
          </a:p>
          <a:p>
            <a:r>
              <a:rPr lang="en-GB" sz="2000" dirty="0"/>
              <a:t>Private law</a:t>
            </a:r>
          </a:p>
          <a:p>
            <a:endParaRPr lang="en-GB" sz="2000" dirty="0"/>
          </a:p>
          <a:p>
            <a:r>
              <a:rPr lang="en-GB" sz="2000" b="1" dirty="0"/>
              <a:t>Public law </a:t>
            </a:r>
            <a:r>
              <a:rPr lang="en-GB" sz="2000" dirty="0"/>
              <a:t>applies to the state and other public authorities.</a:t>
            </a:r>
          </a:p>
          <a:p>
            <a:r>
              <a:rPr lang="en-GB" sz="2000" b="1" dirty="0"/>
              <a:t>Private law </a:t>
            </a:r>
            <a:r>
              <a:rPr lang="en-GB" sz="2000" dirty="0"/>
              <a:t>applies to private individuals, legal entities and the relationships they may have between them.</a:t>
            </a:r>
            <a:endParaRPr lang="en-RO" sz="20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275241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c 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EBD588C-69FC-8099-D9CB-1FA6159200BC}"/>
              </a:ext>
            </a:extLst>
          </p:cNvPr>
          <p:cNvSpPr>
            <a:spLocks noGrp="1"/>
          </p:cNvSpPr>
          <p:nvPr>
            <p:ph idx="1"/>
          </p:nvPr>
        </p:nvSpPr>
        <p:spPr>
          <a:xfrm>
            <a:off x="838200" y="1461360"/>
            <a:ext cx="5536397" cy="3935281"/>
          </a:xfrm>
        </p:spPr>
        <p:txBody>
          <a:bodyPr>
            <a:normAutofit/>
          </a:bodyPr>
          <a:lstStyle/>
          <a:p>
            <a:pPr marL="0" indent="0">
              <a:buNone/>
            </a:pPr>
            <a:r>
              <a:rPr lang="en-GB" sz="1300" b="1" dirty="0"/>
              <a:t>Public law </a:t>
            </a:r>
            <a:r>
              <a:rPr lang="en-GB" sz="1300" dirty="0"/>
              <a:t>has two important characteristics that distinguish it from private law.</a:t>
            </a:r>
          </a:p>
          <a:p>
            <a:r>
              <a:rPr lang="en-GB" sz="1300" dirty="0"/>
              <a:t>Public law is dominated by the </a:t>
            </a:r>
            <a:r>
              <a:rPr lang="en-GB" sz="1300" b="1" dirty="0"/>
              <a:t>general interest</a:t>
            </a:r>
            <a:r>
              <a:rPr lang="en-GB" sz="1300" dirty="0"/>
              <a:t>, which constitutes the exclusive purpose of the state and public authorities.</a:t>
            </a:r>
          </a:p>
          <a:p>
            <a:r>
              <a:rPr lang="en-GB" sz="1300" dirty="0"/>
              <a:t>Public law is an </a:t>
            </a:r>
            <a:r>
              <a:rPr lang="en-GB" sz="1300" b="1" dirty="0"/>
              <a:t>unequal law</a:t>
            </a:r>
            <a:r>
              <a:rPr lang="en-GB" sz="1300" dirty="0"/>
              <a:t>, because the </a:t>
            </a:r>
            <a:r>
              <a:rPr lang="en-GB" sz="1300" b="1" dirty="0"/>
              <a:t>general interest must prevail over private interests </a:t>
            </a:r>
            <a:r>
              <a:rPr lang="en-GB" sz="1300" dirty="0"/>
              <a:t>and that is why the state and public authorities are equipped with legal means of coercion (enforcement), that allow them to determine that their will and interest prevails over that of private individuals.</a:t>
            </a:r>
          </a:p>
          <a:p>
            <a:pPr marL="0" indent="0">
              <a:buNone/>
            </a:pPr>
            <a:r>
              <a:rPr lang="en-GB" sz="1300" dirty="0"/>
              <a:t>Public law is a set of legal norms made up of </a:t>
            </a:r>
            <a:r>
              <a:rPr lang="en-GB" sz="1300" b="1" dirty="0"/>
              <a:t>several sub-branches such as:</a:t>
            </a:r>
            <a:endParaRPr lang="en-GB" sz="1300" dirty="0"/>
          </a:p>
          <a:p>
            <a:pPr marL="0" indent="0">
              <a:buNone/>
            </a:pPr>
            <a:r>
              <a:rPr lang="en-GB" sz="1300" dirty="0"/>
              <a:t>- </a:t>
            </a:r>
            <a:r>
              <a:rPr lang="en-GB" sz="1300" b="1" dirty="0"/>
              <a:t>constitutional law</a:t>
            </a:r>
            <a:r>
              <a:rPr lang="en-GB" sz="1300" dirty="0"/>
              <a:t>, which regulates the internal organization of each state</a:t>
            </a:r>
          </a:p>
          <a:p>
            <a:pPr marL="0" indent="0">
              <a:buNone/>
            </a:pPr>
            <a:r>
              <a:rPr lang="en-GB" sz="1300" dirty="0"/>
              <a:t>- </a:t>
            </a:r>
            <a:r>
              <a:rPr lang="en-GB" sz="1300" b="1" dirty="0"/>
              <a:t>public international law</a:t>
            </a:r>
            <a:r>
              <a:rPr lang="en-GB" sz="1300" dirty="0"/>
              <a:t>, which regulates legal relations between states;</a:t>
            </a:r>
          </a:p>
          <a:p>
            <a:pPr marL="0" indent="0">
              <a:buNone/>
            </a:pPr>
            <a:r>
              <a:rPr lang="en-GB" sz="1300" dirty="0"/>
              <a:t>- </a:t>
            </a:r>
            <a:r>
              <a:rPr lang="en-GB" sz="1300" b="1" dirty="0"/>
              <a:t>administrative law</a:t>
            </a:r>
            <a:r>
              <a:rPr lang="en-GB" sz="1300" dirty="0"/>
              <a:t>, which applies to the administration and its relations with citizens</a:t>
            </a:r>
          </a:p>
          <a:p>
            <a:pPr marL="0" indent="0">
              <a:buNone/>
            </a:pPr>
            <a:r>
              <a:rPr lang="en-GB" sz="1300" dirty="0"/>
              <a:t>- </a:t>
            </a:r>
            <a:r>
              <a:rPr lang="en-GB" sz="1300" b="1" dirty="0"/>
              <a:t>criminal law</a:t>
            </a:r>
            <a:r>
              <a:rPr lang="en-GB" sz="1300" dirty="0"/>
              <a:t>, procedural law, etc.</a:t>
            </a:r>
            <a:endParaRPr lang="en-RO" sz="1300" dirty="0"/>
          </a:p>
        </p:txBody>
      </p:sp>
      <p:sp>
        <p:nvSpPr>
          <p:cNvPr id="7"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C3EBB8-3C11-D193-5A7C-96961FE73DC6}"/>
              </a:ext>
            </a:extLst>
          </p:cNvPr>
          <p:cNvSpPr>
            <a:spLocks noGrp="1"/>
          </p:cNvSpPr>
          <p:nvPr>
            <p:ph type="title"/>
          </p:nvPr>
        </p:nvSpPr>
        <p:spPr>
          <a:xfrm>
            <a:off x="7474281" y="1396686"/>
            <a:ext cx="3240506" cy="4064628"/>
          </a:xfrm>
        </p:spPr>
        <p:txBody>
          <a:bodyPr>
            <a:normAutofit/>
          </a:bodyPr>
          <a:lstStyle/>
          <a:p>
            <a:r>
              <a:rPr lang="en-RO">
                <a:solidFill>
                  <a:srgbClr val="FFFFFF"/>
                </a:solidFill>
              </a:rPr>
              <a:t>Public Law</a:t>
            </a:r>
          </a:p>
        </p:txBody>
      </p:sp>
    </p:spTree>
    <p:extLst>
      <p:ext uri="{BB962C8B-B14F-4D97-AF65-F5344CB8AC3E}">
        <p14:creationId xmlns:p14="http://schemas.microsoft.com/office/powerpoint/2010/main" val="719719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84FBA-B9CF-FA31-4511-48021851AB6C}"/>
              </a:ext>
            </a:extLst>
          </p:cNvPr>
          <p:cNvSpPr>
            <a:spLocks noGrp="1"/>
          </p:cNvSpPr>
          <p:nvPr>
            <p:ph type="title"/>
          </p:nvPr>
        </p:nvSpPr>
        <p:spPr>
          <a:xfrm>
            <a:off x="1389278" y="1233241"/>
            <a:ext cx="3240506" cy="4064628"/>
          </a:xfrm>
        </p:spPr>
        <p:txBody>
          <a:bodyPr>
            <a:normAutofit/>
          </a:bodyPr>
          <a:lstStyle/>
          <a:p>
            <a:r>
              <a:rPr lang="en-RO">
                <a:solidFill>
                  <a:srgbClr val="FFFFFF"/>
                </a:solidFill>
              </a:rPr>
              <a:t>Private Law</a:t>
            </a:r>
          </a:p>
        </p:txBody>
      </p:sp>
      <p:sp>
        <p:nvSpPr>
          <p:cNvPr id="7"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6C47E5F-5431-0299-0C6B-EEA15D852AD4}"/>
              </a:ext>
            </a:extLst>
          </p:cNvPr>
          <p:cNvSpPr>
            <a:spLocks noGrp="1"/>
          </p:cNvSpPr>
          <p:nvPr>
            <p:ph idx="1"/>
          </p:nvPr>
        </p:nvSpPr>
        <p:spPr>
          <a:xfrm>
            <a:off x="6096000" y="820880"/>
            <a:ext cx="5257799" cy="4889350"/>
          </a:xfrm>
        </p:spPr>
        <p:txBody>
          <a:bodyPr anchor="t">
            <a:normAutofit/>
          </a:bodyPr>
          <a:lstStyle/>
          <a:p>
            <a:r>
              <a:rPr lang="en-GB" b="1" dirty="0"/>
              <a:t>Private law </a:t>
            </a:r>
            <a:r>
              <a:rPr lang="en-GB" dirty="0"/>
              <a:t>includes all the legal norms that </a:t>
            </a:r>
            <a:r>
              <a:rPr lang="en-GB" b="1" dirty="0"/>
              <a:t>regulate the relations between natural or legal persons, such as:</a:t>
            </a:r>
          </a:p>
          <a:p>
            <a:endParaRPr lang="en-GB" dirty="0"/>
          </a:p>
          <a:p>
            <a:r>
              <a:rPr lang="en-GB" dirty="0"/>
              <a:t>-Civil law – includes </a:t>
            </a:r>
            <a:r>
              <a:rPr lang="en-GB" b="1" dirty="0"/>
              <a:t>Business law</a:t>
            </a:r>
            <a:endParaRPr lang="en-GB" dirty="0"/>
          </a:p>
          <a:p>
            <a:r>
              <a:rPr lang="en-GB" dirty="0"/>
              <a:t>- </a:t>
            </a:r>
            <a:r>
              <a:rPr lang="en-GB" dirty="0" err="1"/>
              <a:t>Labor</a:t>
            </a:r>
            <a:r>
              <a:rPr lang="en-GB" dirty="0"/>
              <a:t> law</a:t>
            </a:r>
          </a:p>
          <a:p>
            <a:r>
              <a:rPr lang="en-GB" dirty="0"/>
              <a:t>- Civil procedural law</a:t>
            </a:r>
          </a:p>
          <a:p>
            <a:r>
              <a:rPr lang="en-GB" dirty="0"/>
              <a:t>- Private international law</a:t>
            </a:r>
          </a:p>
          <a:p>
            <a:pPr marL="0" indent="0">
              <a:buNone/>
            </a:pPr>
            <a:endParaRPr lang="en-RO" b="1"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99171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B819B-DC64-D8C6-F118-907E62A8928E}"/>
              </a:ext>
            </a:extLst>
          </p:cNvPr>
          <p:cNvSpPr>
            <a:spLocks noGrp="1"/>
          </p:cNvSpPr>
          <p:nvPr>
            <p:ph type="title"/>
          </p:nvPr>
        </p:nvSpPr>
        <p:spPr>
          <a:xfrm>
            <a:off x="956826" y="1112969"/>
            <a:ext cx="3937298" cy="4166010"/>
          </a:xfrm>
        </p:spPr>
        <p:txBody>
          <a:bodyPr>
            <a:normAutofit/>
          </a:bodyPr>
          <a:lstStyle/>
          <a:p>
            <a:r>
              <a:rPr lang="en-RO">
                <a:solidFill>
                  <a:srgbClr val="FFFFFF"/>
                </a:solidFill>
              </a:rPr>
              <a:t>Concept of Busines Law</a:t>
            </a:r>
          </a:p>
        </p:txBody>
      </p:sp>
      <p:sp>
        <p:nvSpPr>
          <p:cNvPr id="9"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A0B8A3C-9999-5FCA-876D-DDC62511BCAF}"/>
              </a:ext>
            </a:extLst>
          </p:cNvPr>
          <p:cNvSpPr>
            <a:spLocks noGrp="1"/>
          </p:cNvSpPr>
          <p:nvPr>
            <p:ph idx="1"/>
          </p:nvPr>
        </p:nvSpPr>
        <p:spPr>
          <a:xfrm>
            <a:off x="6096000" y="820880"/>
            <a:ext cx="5257799" cy="4889350"/>
          </a:xfrm>
        </p:spPr>
        <p:txBody>
          <a:bodyPr anchor="t">
            <a:normAutofit/>
          </a:bodyPr>
          <a:lstStyle/>
          <a:p>
            <a:r>
              <a:rPr lang="en-GB" sz="1300" b="1" dirty="0"/>
              <a:t>Business law is a branch of Civil law</a:t>
            </a:r>
            <a:r>
              <a:rPr lang="en-GB" sz="1300" dirty="0"/>
              <a:t> that includes the set of legal norms that regulate the legal business relations established between natural persons and legal persons in positions of legal equality.</a:t>
            </a:r>
          </a:p>
          <a:p>
            <a:pPr marL="0" indent="0">
              <a:buNone/>
            </a:pPr>
            <a:r>
              <a:rPr lang="en-GB" sz="1300" dirty="0"/>
              <a:t>      In the </a:t>
            </a:r>
            <a:r>
              <a:rPr lang="en-GB" sz="1300" i="1" dirty="0"/>
              <a:t>economic sense</a:t>
            </a:r>
            <a:r>
              <a:rPr lang="en-GB" sz="1300" dirty="0"/>
              <a:t>, by </a:t>
            </a:r>
            <a:r>
              <a:rPr lang="en-GB" sz="1300" b="1" dirty="0"/>
              <a:t>business law </a:t>
            </a:r>
            <a:r>
              <a:rPr lang="en-GB" sz="1300" dirty="0"/>
              <a:t>we understand the business rules specific to commercial law that apply to all economic operations</a:t>
            </a:r>
          </a:p>
          <a:p>
            <a:pPr marL="0" indent="0">
              <a:buNone/>
            </a:pPr>
            <a:r>
              <a:rPr lang="en-GB" sz="1300" dirty="0"/>
              <a:t>      In the </a:t>
            </a:r>
            <a:r>
              <a:rPr lang="en-GB" sz="1300" i="1" dirty="0"/>
              <a:t>legal sense</a:t>
            </a:r>
            <a:r>
              <a:rPr lang="en-GB" sz="1300" dirty="0"/>
              <a:t>, however, through business law we have a broader perspective than in the case of the economic meaning of the term, because </a:t>
            </a:r>
            <a:r>
              <a:rPr lang="en-GB" sz="1300" b="1" dirty="0"/>
              <a:t>business law regulates all legal relationships between professionals and between them and other legal subjects </a:t>
            </a:r>
            <a:r>
              <a:rPr lang="en-GB" sz="1300" dirty="0"/>
              <a:t>(e.g. consumers, state)</a:t>
            </a:r>
          </a:p>
          <a:p>
            <a:r>
              <a:rPr lang="en-GB" sz="1300" b="1" dirty="0"/>
              <a:t>Business law </a:t>
            </a:r>
            <a:r>
              <a:rPr lang="en-GB" sz="1300" dirty="0"/>
              <a:t>is an </a:t>
            </a:r>
            <a:r>
              <a:rPr lang="en-GB" sz="1300" b="1" dirty="0"/>
              <a:t>interdisciplinary subject </a:t>
            </a:r>
            <a:r>
              <a:rPr lang="en-GB" sz="1300" dirty="0"/>
              <a:t>that includes legal norms from several branches of law such as:</a:t>
            </a:r>
          </a:p>
          <a:p>
            <a:pPr marL="0" indent="0">
              <a:buNone/>
            </a:pPr>
            <a:r>
              <a:rPr lang="en-GB" sz="1300" b="1" dirty="0"/>
              <a:t>Commercial law, </a:t>
            </a:r>
            <a:r>
              <a:rPr lang="en-GB" sz="1300" b="1" dirty="0" err="1"/>
              <a:t>Labor</a:t>
            </a:r>
            <a:r>
              <a:rPr lang="en-GB" sz="1300" b="1" dirty="0"/>
              <a:t> law, Civil law, Criminal law, Administrative law, Fiscal law, Intellectual Property Law, Consumer Law, Environmental law</a:t>
            </a:r>
          </a:p>
          <a:p>
            <a:pPr marL="0" indent="0">
              <a:buNone/>
            </a:pPr>
            <a:r>
              <a:rPr lang="en-GB" sz="1300" dirty="0"/>
              <a:t>     Commercial law is the main pillar of Business law and the Romanian Civil Code represents the primary source of law.</a:t>
            </a:r>
          </a:p>
          <a:p>
            <a:pPr marL="0" indent="0">
              <a:buNone/>
            </a:pPr>
            <a:r>
              <a:rPr lang="en-GB" sz="1300" dirty="0"/>
              <a:t>- mainly - patrimonial social relations, which have a commercial character, secondary – non-patrimonial personal relationships.</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686409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839B-DBE5-BE1D-BC26-CAF5E104F61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A44E6791-A352-91E2-9862-4BA9667B47D0}"/>
              </a:ext>
            </a:extLst>
          </p:cNvPr>
          <p:cNvSpPr>
            <a:spLocks noGrp="1"/>
          </p:cNvSpPr>
          <p:nvPr>
            <p:ph idx="1"/>
          </p:nvPr>
        </p:nvSpPr>
        <p:spPr/>
        <p:txBody>
          <a:bodyPr/>
          <a:lstStyle/>
          <a:p>
            <a:r>
              <a:rPr lang="en-US" dirty="0"/>
              <a:t>Course </a:t>
            </a:r>
          </a:p>
          <a:p>
            <a:pPr marL="0" indent="0">
              <a:buNone/>
            </a:pPr>
            <a:r>
              <a:rPr lang="en-US" dirty="0"/>
              <a:t>2 p – 1p MCQ test (courses 1-6) + 1 p attendance</a:t>
            </a:r>
          </a:p>
          <a:p>
            <a:pPr marL="0" indent="0">
              <a:buNone/>
            </a:pPr>
            <a:endParaRPr lang="en-US" dirty="0"/>
          </a:p>
          <a:p>
            <a:pPr marL="0" indent="0">
              <a:buNone/>
            </a:pPr>
            <a:r>
              <a:rPr lang="en-US" dirty="0"/>
              <a:t>Seminar</a:t>
            </a:r>
          </a:p>
          <a:p>
            <a:pPr marL="0" indent="0">
              <a:buNone/>
            </a:pPr>
            <a:r>
              <a:rPr lang="en-US" dirty="0"/>
              <a:t>3 points – 1 attendance + </a:t>
            </a:r>
            <a:r>
              <a:rPr lang="en-US" dirty="0">
                <a:highlight>
                  <a:srgbClr val="FFFF00"/>
                </a:highlight>
              </a:rPr>
              <a:t> 2 project</a:t>
            </a:r>
          </a:p>
          <a:p>
            <a:pPr marL="0" indent="0">
              <a:buNone/>
            </a:pPr>
            <a:endParaRPr lang="en-US" dirty="0"/>
          </a:p>
          <a:p>
            <a:pPr marL="0" indent="0">
              <a:buNone/>
            </a:pPr>
            <a:r>
              <a:rPr lang="en-US" dirty="0"/>
              <a:t>Last course – final exam </a:t>
            </a:r>
          </a:p>
        </p:txBody>
      </p:sp>
    </p:spTree>
    <p:extLst>
      <p:ext uri="{BB962C8B-B14F-4D97-AF65-F5344CB8AC3E}">
        <p14:creationId xmlns:p14="http://schemas.microsoft.com/office/powerpoint/2010/main" val="1655722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9AB641F-E824-414F-967F-74BEA25B827A}"/>
              </a:ext>
            </a:extLst>
          </p:cNvPr>
          <p:cNvSpPr>
            <a:spLocks noGrp="1"/>
          </p:cNvSpPr>
          <p:nvPr>
            <p:ph type="title"/>
          </p:nvPr>
        </p:nvSpPr>
        <p:spPr>
          <a:solidFill>
            <a:srgbClr val="FF0000"/>
          </a:solidFill>
        </p:spPr>
        <p:txBody>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Why do we need law?</a:t>
            </a:r>
            <a:r>
              <a:rPr lang="ro-RO" sz="3200" b="1" dirty="0">
                <a:effectLst/>
                <a:latin typeface="Times New Roman" panose="02020603050405020304" pitchFamily="18" charset="0"/>
                <a:ea typeface="Calibri" panose="020F0502020204030204" pitchFamily="34" charset="0"/>
                <a:cs typeface="Times New Roman" panose="02020603050405020304" pitchFamily="18" charset="0"/>
              </a:rPr>
              <a:t> (I)</a:t>
            </a:r>
            <a:br>
              <a:rPr lang="ro-RO" sz="2400" dirty="0">
                <a:effectLst/>
                <a:latin typeface="Calibri" panose="020F0502020204030204" pitchFamily="34" charset="0"/>
                <a:ea typeface="Calibri" panose="020F0502020204030204" pitchFamily="34" charset="0"/>
                <a:cs typeface="Times New Roman" panose="02020603050405020304" pitchFamily="18" charset="0"/>
              </a:rPr>
            </a:br>
            <a:endParaRPr lang="ro-RO" dirty="0"/>
          </a:p>
        </p:txBody>
      </p:sp>
      <p:sp>
        <p:nvSpPr>
          <p:cNvPr id="3" name="Substituent conținut 2">
            <a:extLst>
              <a:ext uri="{FF2B5EF4-FFF2-40B4-BE49-F238E27FC236}">
                <a16:creationId xmlns:a16="http://schemas.microsoft.com/office/drawing/2014/main" id="{D66F58FC-67E1-4242-ACA2-0260F3963EBD}"/>
              </a:ext>
            </a:extLst>
          </p:cNvPr>
          <p:cNvSpPr>
            <a:spLocks noGrp="1"/>
          </p:cNvSpPr>
          <p:nvPr>
            <p:ph idx="1"/>
          </p:nvPr>
        </p:nvSpPr>
        <p:spPr/>
        <p:txBody>
          <a:bodyPr>
            <a:normAutofit/>
          </a:bodyPr>
          <a:lstStyle/>
          <a:p>
            <a:pPr marL="0" indent="0" algn="just">
              <a:lnSpc>
                <a:spcPct val="107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Any society, or group within it, however small, will make rules for the purposes of organization, to promote the safety and convenience of members and to regulate their relationships with each other. An affluent industrialized state requires a complex system of law that aims to fulfil a number of purposes. </a:t>
            </a:r>
            <a:r>
              <a:rPr lang="ro-RO"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system of law may be needed for the following reasons:</a:t>
            </a:r>
            <a:endParaRPr lang="ro-RO"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provide a governmental structure and legislative procedures: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constitutional law;</a:t>
            </a:r>
            <a:endParaRPr lang="ro-RO"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provide public services and to raise taxes to pay for them: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administrative and tax law</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o-RO"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regulate and promote the economy: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administrative, civil and criminal law are all involved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o-RO"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ro-RO" dirty="0"/>
          </a:p>
        </p:txBody>
      </p:sp>
    </p:spTree>
    <p:extLst>
      <p:ext uri="{BB962C8B-B14F-4D97-AF65-F5344CB8AC3E}">
        <p14:creationId xmlns:p14="http://schemas.microsoft.com/office/powerpoint/2010/main" val="3293328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6C18117-3A1D-4064-92B0-0AB459B835A1}"/>
              </a:ext>
            </a:extLst>
          </p:cNvPr>
          <p:cNvSpPr>
            <a:spLocks noGrp="1"/>
          </p:cNvSpPr>
          <p:nvPr>
            <p:ph type="title"/>
          </p:nvPr>
        </p:nvSpPr>
        <p:spPr>
          <a:solidFill>
            <a:srgbClr val="FF0000"/>
          </a:solidFill>
        </p:spPr>
        <p:txBody>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Why do we need law?</a:t>
            </a:r>
            <a:r>
              <a:rPr lang="ro-RO" sz="3200" b="1" dirty="0">
                <a:effectLst/>
                <a:latin typeface="Times New Roman" panose="02020603050405020304" pitchFamily="18" charset="0"/>
                <a:ea typeface="Calibri" panose="020F0502020204030204" pitchFamily="34" charset="0"/>
                <a:cs typeface="Times New Roman" panose="02020603050405020304" pitchFamily="18" charset="0"/>
              </a:rPr>
              <a:t> (II)</a:t>
            </a:r>
            <a:endParaRPr lang="ro-RO" dirty="0"/>
          </a:p>
        </p:txBody>
      </p:sp>
      <p:sp>
        <p:nvSpPr>
          <p:cNvPr id="3" name="Substituent conținut 2">
            <a:extLst>
              <a:ext uri="{FF2B5EF4-FFF2-40B4-BE49-F238E27FC236}">
                <a16:creationId xmlns:a16="http://schemas.microsoft.com/office/drawing/2014/main" id="{E982EEAE-A2C0-47DE-A732-B8B582434410}"/>
              </a:ext>
            </a:extLst>
          </p:cNvPr>
          <p:cNvSpPr>
            <a:spLocks noGrp="1"/>
          </p:cNvSpPr>
          <p:nvPr>
            <p:ph idx="1"/>
          </p:nvPr>
        </p:nvSpPr>
        <p:spPr/>
        <p:txBody>
          <a:bodyPr/>
          <a:lstStyle/>
          <a:p>
            <a:pPr algn="just">
              <a:lnSpc>
                <a:spcPct val="107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promote public order and preserve national security: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criminal law</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o-RO"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give individual members personal rights and duties in relation to others and to enable personal enforcement of these rights: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the civil law</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Civil law duties may arise through agreement between the parties (the law of contract), or be imposed directly (the law of tort);</a:t>
            </a:r>
            <a:endParaRPr lang="ro-RO"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give legal validity to approved relationships and transactions between members of the society: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this involves the law of contract, the law of property and succession, company and partnership law, and family law.</a:t>
            </a:r>
            <a:endParaRPr lang="ro-RO" sz="1600" b="1" dirty="0">
              <a:effectLst/>
              <a:latin typeface="Calibri" panose="020F0502020204030204" pitchFamily="34" charset="0"/>
              <a:ea typeface="Calibri" panose="020F0502020204030204" pitchFamily="34" charset="0"/>
              <a:cs typeface="Times New Roman" panose="02020603050405020304" pitchFamily="18" charset="0"/>
            </a:endParaRPr>
          </a:p>
          <a:p>
            <a:endParaRPr lang="ro-RO" dirty="0"/>
          </a:p>
        </p:txBody>
      </p:sp>
    </p:spTree>
    <p:extLst>
      <p:ext uri="{BB962C8B-B14F-4D97-AF65-F5344CB8AC3E}">
        <p14:creationId xmlns:p14="http://schemas.microsoft.com/office/powerpoint/2010/main" val="3887469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120732-D1BB-4291-8A66-0C7657E0B199}"/>
              </a:ext>
            </a:extLst>
          </p:cNvPr>
          <p:cNvSpPr>
            <a:spLocks noGrp="1"/>
          </p:cNvSpPr>
          <p:nvPr>
            <p:ph type="title"/>
          </p:nvPr>
        </p:nvSpPr>
        <p:spPr>
          <a:solidFill>
            <a:srgbClr val="FF0000"/>
          </a:solidFill>
        </p:spPr>
        <p:txBody>
          <a:bodyPr/>
          <a:lstStyle/>
          <a:p>
            <a:r>
              <a:rPr lang="ro-RO" dirty="0"/>
              <a:t>Business Law in </a:t>
            </a:r>
            <a:r>
              <a:rPr lang="de-DE" dirty="0"/>
              <a:t>R</a:t>
            </a:r>
            <a:r>
              <a:rPr lang="ro-RO" dirty="0" err="1"/>
              <a:t>omania</a:t>
            </a:r>
            <a:endParaRPr lang="en-US" dirty="0"/>
          </a:p>
        </p:txBody>
      </p:sp>
      <p:sp>
        <p:nvSpPr>
          <p:cNvPr id="3" name="Substituent conținut 2">
            <a:extLst>
              <a:ext uri="{FF2B5EF4-FFF2-40B4-BE49-F238E27FC236}">
                <a16:creationId xmlns:a16="http://schemas.microsoft.com/office/drawing/2014/main" id="{08B64627-041C-4D65-841C-B7AC18C5A372}"/>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Is an interdisciplinary subject, newly created  that deals with the regulation of business relations and all the legislation applicable in this area </a:t>
            </a:r>
          </a:p>
          <a:p>
            <a:r>
              <a:rPr lang="en-US" dirty="0">
                <a:latin typeface="Times New Roman" panose="02020603050405020304" pitchFamily="18" charset="0"/>
                <a:cs typeface="Times New Roman" panose="02020603050405020304" pitchFamily="18" charset="0"/>
              </a:rPr>
              <a:t>Is not a proper branch of law, and it comprises both private and public rules from the business domain: civil legal rules, labor, criminal law, company law, administrative legal rules</a:t>
            </a:r>
            <a:endParaRPr lang="ro-RO"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 good entrepreneur is the one who can fully understand the complexity of his business not only from an economic point of view of gaining profit, but especially from a legal one, being able to follow the activity of his entire business and its permanent interdependence with various legal aspects</a:t>
            </a:r>
          </a:p>
        </p:txBody>
      </p:sp>
    </p:spTree>
    <p:extLst>
      <p:ext uri="{BB962C8B-B14F-4D97-AF65-F5344CB8AC3E}">
        <p14:creationId xmlns:p14="http://schemas.microsoft.com/office/powerpoint/2010/main" val="1388369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0DAA58-627C-1FAD-F725-D33645B6D2FC}"/>
              </a:ext>
            </a:extLst>
          </p:cNvPr>
          <p:cNvSpPr>
            <a:spLocks noGrp="1"/>
          </p:cNvSpPr>
          <p:nvPr>
            <p:ph type="title"/>
          </p:nvPr>
        </p:nvSpPr>
        <p:spPr>
          <a:xfrm>
            <a:off x="1171074" y="1396686"/>
            <a:ext cx="3240506" cy="4064628"/>
          </a:xfrm>
        </p:spPr>
        <p:txBody>
          <a:bodyPr>
            <a:normAutofit/>
          </a:bodyPr>
          <a:lstStyle/>
          <a:p>
            <a:r>
              <a:rPr lang="en-RO">
                <a:solidFill>
                  <a:srgbClr val="FFFFFF"/>
                </a:solidFill>
              </a:rPr>
              <a:t>The Professionals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9A7A0F-AEDC-2655-7D02-E5F05285C1F2}"/>
              </a:ext>
            </a:extLst>
          </p:cNvPr>
          <p:cNvSpPr>
            <a:spLocks noGrp="1"/>
          </p:cNvSpPr>
          <p:nvPr>
            <p:ph idx="1"/>
          </p:nvPr>
        </p:nvSpPr>
        <p:spPr>
          <a:xfrm>
            <a:off x="5370153" y="1526033"/>
            <a:ext cx="5536397" cy="3935281"/>
          </a:xfrm>
        </p:spPr>
        <p:txBody>
          <a:bodyPr>
            <a:normAutofit/>
          </a:bodyPr>
          <a:lstStyle/>
          <a:p>
            <a:r>
              <a:rPr lang="en-GB" sz="2000" b="1" dirty="0"/>
              <a:t>Professionals</a:t>
            </a:r>
          </a:p>
          <a:p>
            <a:pPr marL="0" indent="0">
              <a:buNone/>
            </a:pPr>
            <a:r>
              <a:rPr lang="en-GB" sz="2000" dirty="0"/>
              <a:t>The provisions of the Civil Code apply both to </a:t>
            </a:r>
            <a:r>
              <a:rPr lang="en-GB" sz="2000" b="1" dirty="0"/>
              <a:t>relations between “professionals” and to relations between them and other subjects of civil law</a:t>
            </a:r>
            <a:r>
              <a:rPr lang="en-GB" sz="2000" dirty="0"/>
              <a:t>. According to the Civil Code, </a:t>
            </a:r>
            <a:r>
              <a:rPr lang="en-GB" sz="2000" b="1" dirty="0"/>
              <a:t>all those who “operate an enterprise” are considered </a:t>
            </a:r>
            <a:r>
              <a:rPr lang="en-GB" sz="2000" b="1" u="sng" dirty="0"/>
              <a:t>professionals</a:t>
            </a:r>
            <a:r>
              <a:rPr lang="en-GB" sz="2000" u="sng" dirty="0"/>
              <a:t>. </a:t>
            </a:r>
            <a:r>
              <a:rPr lang="en-GB" sz="2000" dirty="0"/>
              <a:t>The exploitation (operation) of an enterprise constitutes the systematic exercise, by one or more persons, of an organized activity, which consists in the production, administration or disposal of goods, or in the provision of services, regardless of whether or not it is for profit.</a:t>
            </a:r>
          </a:p>
          <a:p>
            <a:endParaRPr lang="en-RO" sz="2000" dirty="0"/>
          </a:p>
        </p:txBody>
      </p:sp>
    </p:spTree>
    <p:extLst>
      <p:ext uri="{BB962C8B-B14F-4D97-AF65-F5344CB8AC3E}">
        <p14:creationId xmlns:p14="http://schemas.microsoft.com/office/powerpoint/2010/main" val="200413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87E157-CD63-F11D-7877-40DBF54D1406}"/>
              </a:ext>
            </a:extLst>
          </p:cNvPr>
          <p:cNvSpPr>
            <a:spLocks noGrp="1"/>
          </p:cNvSpPr>
          <p:nvPr>
            <p:ph type="title"/>
          </p:nvPr>
        </p:nvSpPr>
        <p:spPr>
          <a:xfrm>
            <a:off x="643467" y="321734"/>
            <a:ext cx="10905066" cy="1135737"/>
          </a:xfrm>
        </p:spPr>
        <p:txBody>
          <a:bodyPr>
            <a:normAutofit/>
          </a:bodyPr>
          <a:lstStyle/>
          <a:p>
            <a:r>
              <a:rPr lang="en-RO" sz="3600"/>
              <a:t>The Legal Norm(Rule)</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F07CE72-D383-A5D9-4FCB-F0A23082EDCA}"/>
              </a:ext>
            </a:extLst>
          </p:cNvPr>
          <p:cNvGraphicFramePr>
            <a:graphicFrameLocks noGrp="1"/>
          </p:cNvGraphicFramePr>
          <p:nvPr>
            <p:ph idx="1"/>
            <p:extLst>
              <p:ext uri="{D42A27DB-BD31-4B8C-83A1-F6EECF244321}">
                <p14:modId xmlns:p14="http://schemas.microsoft.com/office/powerpoint/2010/main" val="40578010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9891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58EA90-3AC4-00B5-BB5D-F0A4051B6DD7}"/>
              </a:ext>
            </a:extLst>
          </p:cNvPr>
          <p:cNvSpPr>
            <a:spLocks noGrp="1"/>
          </p:cNvSpPr>
          <p:nvPr>
            <p:ph type="title"/>
          </p:nvPr>
        </p:nvSpPr>
        <p:spPr>
          <a:xfrm>
            <a:off x="643467" y="321734"/>
            <a:ext cx="10905066" cy="1135737"/>
          </a:xfrm>
        </p:spPr>
        <p:txBody>
          <a:bodyPr>
            <a:normAutofit/>
          </a:bodyPr>
          <a:lstStyle/>
          <a:p>
            <a:r>
              <a:rPr lang="en-US" sz="3600" dirty="0"/>
              <a:t>Structure of the legal norm/rule</a:t>
            </a:r>
            <a:endParaRPr lang="en-RO" sz="36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25C39D9-9773-EB27-4471-51E03AA8FB03}"/>
              </a:ext>
            </a:extLst>
          </p:cNvPr>
          <p:cNvGraphicFramePr>
            <a:graphicFrameLocks noGrp="1"/>
          </p:cNvGraphicFramePr>
          <p:nvPr>
            <p:ph idx="1"/>
            <p:extLst>
              <p:ext uri="{D42A27DB-BD31-4B8C-83A1-F6EECF244321}">
                <p14:modId xmlns:p14="http://schemas.microsoft.com/office/powerpoint/2010/main" val="39859308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4989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384682-553E-7C11-D8C1-95D9F2CE5B99}"/>
              </a:ext>
            </a:extLst>
          </p:cNvPr>
          <p:cNvSpPr>
            <a:spLocks noGrp="1"/>
          </p:cNvSpPr>
          <p:nvPr>
            <p:ph type="title"/>
          </p:nvPr>
        </p:nvSpPr>
        <p:spPr>
          <a:xfrm>
            <a:off x="643467" y="321734"/>
            <a:ext cx="10905066" cy="1135737"/>
          </a:xfrm>
        </p:spPr>
        <p:txBody>
          <a:bodyPr>
            <a:normAutofit/>
          </a:bodyPr>
          <a:lstStyle/>
          <a:p>
            <a:r>
              <a:rPr lang="en-RO" sz="3600"/>
              <a:t>Business Law Relations</a:t>
            </a:r>
          </a:p>
        </p:txBody>
      </p:sp>
      <p:sp>
        <p:nvSpPr>
          <p:cNvPr id="16"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08D066AC-05F2-8348-E709-211C95DD5FDD}"/>
              </a:ext>
            </a:extLst>
          </p:cNvPr>
          <p:cNvGraphicFramePr>
            <a:graphicFrameLocks noGrp="1"/>
          </p:cNvGraphicFramePr>
          <p:nvPr>
            <p:ph idx="1"/>
            <p:extLst>
              <p:ext uri="{D42A27DB-BD31-4B8C-83A1-F6EECF244321}">
                <p14:modId xmlns:p14="http://schemas.microsoft.com/office/powerpoint/2010/main" val="27805235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6837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4FB7D9-49DD-B48D-E96E-F1C132A1A5C7}"/>
              </a:ext>
            </a:extLst>
          </p:cNvPr>
          <p:cNvSpPr>
            <a:spLocks noGrp="1"/>
          </p:cNvSpPr>
          <p:nvPr>
            <p:ph type="title"/>
          </p:nvPr>
        </p:nvSpPr>
        <p:spPr>
          <a:xfrm>
            <a:off x="635000" y="640823"/>
            <a:ext cx="3418659" cy="5583148"/>
          </a:xfrm>
        </p:spPr>
        <p:txBody>
          <a:bodyPr anchor="ctr">
            <a:normAutofit/>
          </a:bodyPr>
          <a:lstStyle/>
          <a:p>
            <a:r>
              <a:rPr lang="en-GB" sz="5400"/>
              <a:t>Sources of Business legal relations</a:t>
            </a:r>
            <a:endParaRPr lang="en-RO"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F4E992C-4DCE-C59A-AD2F-112C499B5E15}"/>
              </a:ext>
            </a:extLst>
          </p:cNvPr>
          <p:cNvGraphicFramePr>
            <a:graphicFrameLocks noGrp="1"/>
          </p:cNvGraphicFramePr>
          <p:nvPr>
            <p:ph idx="1"/>
            <p:extLst>
              <p:ext uri="{D42A27DB-BD31-4B8C-83A1-F6EECF244321}">
                <p14:modId xmlns:p14="http://schemas.microsoft.com/office/powerpoint/2010/main" val="181045824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0571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85026-4501-23AB-F9B8-6D8C00096D32}"/>
              </a:ext>
            </a:extLst>
          </p:cNvPr>
          <p:cNvSpPr>
            <a:spLocks noGrp="1"/>
          </p:cNvSpPr>
          <p:nvPr>
            <p:ph type="title"/>
          </p:nvPr>
        </p:nvSpPr>
        <p:spPr>
          <a:xfrm>
            <a:off x="1171074" y="1396686"/>
            <a:ext cx="3240506" cy="4064628"/>
          </a:xfrm>
        </p:spPr>
        <p:txBody>
          <a:bodyPr>
            <a:normAutofit/>
          </a:bodyPr>
          <a:lstStyle/>
          <a:p>
            <a:r>
              <a:rPr lang="en-GB">
                <a:solidFill>
                  <a:srgbClr val="FFFFFF"/>
                </a:solidFill>
              </a:rPr>
              <a:t>The elements of the Business legal relationship</a:t>
            </a:r>
            <a:br>
              <a:rPr lang="en-GB">
                <a:solidFill>
                  <a:srgbClr val="FFFFFF"/>
                </a:solidFill>
              </a:rPr>
            </a:br>
            <a:endParaRPr lang="en-RO">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06C2C35-2649-6FF7-133A-F8F59B95E52D}"/>
              </a:ext>
            </a:extLst>
          </p:cNvPr>
          <p:cNvSpPr>
            <a:spLocks noGrp="1"/>
          </p:cNvSpPr>
          <p:nvPr>
            <p:ph idx="1"/>
          </p:nvPr>
        </p:nvSpPr>
        <p:spPr>
          <a:xfrm>
            <a:off x="5370153" y="1526033"/>
            <a:ext cx="5536397" cy="3935281"/>
          </a:xfrm>
        </p:spPr>
        <p:txBody>
          <a:bodyPr>
            <a:normAutofit/>
          </a:bodyPr>
          <a:lstStyle/>
          <a:p>
            <a:endParaRPr lang="en-GB" sz="1500" dirty="0"/>
          </a:p>
          <a:p>
            <a:r>
              <a:rPr lang="en-GB" sz="1500" dirty="0"/>
              <a:t>The </a:t>
            </a:r>
            <a:r>
              <a:rPr lang="en-GB" sz="1500" b="1" dirty="0"/>
              <a:t>Subjects</a:t>
            </a:r>
            <a:r>
              <a:rPr lang="en-GB" sz="1500" dirty="0"/>
              <a:t> to the business legal relationship under civil law are the </a:t>
            </a:r>
            <a:r>
              <a:rPr lang="en-GB" sz="1500" b="1" dirty="0"/>
              <a:t>natural and legal persons </a:t>
            </a:r>
            <a:r>
              <a:rPr lang="en-GB" sz="1500" dirty="0"/>
              <a:t>who participate in the social relationships </a:t>
            </a:r>
            <a:r>
              <a:rPr lang="en-GB" sz="1500" b="1" dirty="0"/>
              <a:t>regulated by the legal norms</a:t>
            </a:r>
            <a:r>
              <a:rPr lang="en-GB" sz="1500" dirty="0"/>
              <a:t>.</a:t>
            </a:r>
          </a:p>
          <a:p>
            <a:endParaRPr lang="en-GB" sz="1500" dirty="0"/>
          </a:p>
          <a:p>
            <a:r>
              <a:rPr lang="en-GB" sz="1500" dirty="0"/>
              <a:t>The </a:t>
            </a:r>
            <a:r>
              <a:rPr lang="en-GB" sz="1500" b="1" dirty="0"/>
              <a:t>Content</a:t>
            </a:r>
            <a:r>
              <a:rPr lang="en-GB" sz="1500" dirty="0"/>
              <a:t> of the civil legal relationship is given by all the </a:t>
            </a:r>
            <a:r>
              <a:rPr lang="en-GB" sz="1500" b="1" dirty="0"/>
              <a:t>civil rights and obligations that the Subjects have.</a:t>
            </a:r>
          </a:p>
          <a:p>
            <a:endParaRPr lang="en-GB" sz="1500" dirty="0"/>
          </a:p>
          <a:p>
            <a:r>
              <a:rPr lang="en-GB" sz="1500" dirty="0"/>
              <a:t>The </a:t>
            </a:r>
            <a:r>
              <a:rPr lang="en-GB" sz="1500" b="1" dirty="0"/>
              <a:t>Object</a:t>
            </a:r>
            <a:r>
              <a:rPr lang="en-GB" sz="1500" dirty="0"/>
              <a:t> of the legal relationship under civil law consists in the </a:t>
            </a:r>
            <a:r>
              <a:rPr lang="en-GB" sz="1500" b="1" dirty="0"/>
              <a:t>actions and inactions </a:t>
            </a:r>
            <a:r>
              <a:rPr lang="en-GB" sz="1500" dirty="0"/>
              <a:t>to which the subjects are entitled or which they are required to observe within the framework of social relations regulated by legal norms. In other words, the object of the business legal relationship is given by </a:t>
            </a:r>
            <a:r>
              <a:rPr lang="en-GB" sz="1500" b="1" dirty="0"/>
              <a:t>the conduct that the subjects can have or must have.</a:t>
            </a:r>
            <a:endParaRPr lang="en-RO" sz="1500" b="1" dirty="0"/>
          </a:p>
        </p:txBody>
      </p:sp>
    </p:spTree>
    <p:extLst>
      <p:ext uri="{BB962C8B-B14F-4D97-AF65-F5344CB8AC3E}">
        <p14:creationId xmlns:p14="http://schemas.microsoft.com/office/powerpoint/2010/main" val="277289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0A3906-7773-6EA5-453B-EED7E3475B92}"/>
              </a:ext>
            </a:extLst>
          </p:cNvPr>
          <p:cNvSpPr>
            <a:spLocks noGrp="1"/>
          </p:cNvSpPr>
          <p:nvPr>
            <p:ph type="title"/>
          </p:nvPr>
        </p:nvSpPr>
        <p:spPr>
          <a:xfrm>
            <a:off x="686834" y="1153572"/>
            <a:ext cx="3200400" cy="4461163"/>
          </a:xfrm>
        </p:spPr>
        <p:txBody>
          <a:bodyPr>
            <a:normAutofit/>
          </a:bodyPr>
          <a:lstStyle/>
          <a:p>
            <a:r>
              <a:rPr lang="en-RO">
                <a:solidFill>
                  <a:srgbClr val="FFFFFF"/>
                </a:solidFill>
              </a:rPr>
              <a:t>Introduction to Business Law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A9B8F6D-9DF9-5F28-5FFA-0DDAD1302E25}"/>
              </a:ext>
            </a:extLst>
          </p:cNvPr>
          <p:cNvSpPr>
            <a:spLocks noGrp="1"/>
          </p:cNvSpPr>
          <p:nvPr>
            <p:ph idx="1"/>
          </p:nvPr>
        </p:nvSpPr>
        <p:spPr>
          <a:xfrm>
            <a:off x="4447308" y="591344"/>
            <a:ext cx="6906491" cy="5585619"/>
          </a:xfrm>
        </p:spPr>
        <p:txBody>
          <a:bodyPr anchor="ctr">
            <a:normAutofit/>
          </a:bodyPr>
          <a:lstStyle/>
          <a:p>
            <a:pPr marL="0" indent="0">
              <a:buNone/>
            </a:pPr>
            <a:endParaRPr lang="en-GB"/>
          </a:p>
          <a:p>
            <a:pPr marL="0" indent="0">
              <a:buNone/>
            </a:pPr>
            <a:endParaRPr lang="en-GB"/>
          </a:p>
          <a:p>
            <a:pPr marL="0" indent="0">
              <a:buNone/>
            </a:pPr>
            <a:r>
              <a:rPr lang="en-GB"/>
              <a:t>	“At his best, man is the noblest of all animals; separated from law and justice he is the worst.” </a:t>
            </a:r>
          </a:p>
          <a:p>
            <a:pPr marL="0" indent="0">
              <a:buNone/>
            </a:pPr>
            <a:endParaRPr lang="en-GB"/>
          </a:p>
          <a:p>
            <a:pPr marL="0" indent="0">
              <a:buNone/>
            </a:pPr>
            <a:endParaRPr lang="en-GB"/>
          </a:p>
          <a:p>
            <a:pPr marL="0" indent="0">
              <a:buNone/>
            </a:pPr>
            <a:r>
              <a:rPr lang="en-GB"/>
              <a:t>ARISTOTLE (384 BC–322 BC) </a:t>
            </a:r>
          </a:p>
          <a:p>
            <a:pPr marL="0" indent="0">
              <a:buNone/>
            </a:pPr>
            <a:r>
              <a:rPr lang="en-GB"/>
              <a:t>GREEK PHILOSOPHER </a:t>
            </a:r>
          </a:p>
          <a:p>
            <a:endParaRPr lang="en-RO"/>
          </a:p>
        </p:txBody>
      </p:sp>
    </p:spTree>
    <p:extLst>
      <p:ext uri="{BB962C8B-B14F-4D97-AF65-F5344CB8AC3E}">
        <p14:creationId xmlns:p14="http://schemas.microsoft.com/office/powerpoint/2010/main" val="124336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F4D036-420A-70DE-5C93-0708165D5C5A}"/>
              </a:ext>
            </a:extLst>
          </p:cNvPr>
          <p:cNvSpPr>
            <a:spLocks noGrp="1"/>
          </p:cNvSpPr>
          <p:nvPr>
            <p:ph type="title"/>
          </p:nvPr>
        </p:nvSpPr>
        <p:spPr>
          <a:xfrm>
            <a:off x="1171074" y="1396686"/>
            <a:ext cx="3240506" cy="4064628"/>
          </a:xfrm>
        </p:spPr>
        <p:txBody>
          <a:bodyPr>
            <a:normAutofit/>
          </a:bodyPr>
          <a:lstStyle/>
          <a:p>
            <a:r>
              <a:rPr lang="en-RO">
                <a:solidFill>
                  <a:srgbClr val="FFFFFF"/>
                </a:solidFill>
              </a:rPr>
              <a:t>What is law?</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3593CE1-3452-D281-C7BD-9EB52A5D811D}"/>
              </a:ext>
            </a:extLst>
          </p:cNvPr>
          <p:cNvSpPr>
            <a:spLocks noGrp="1"/>
          </p:cNvSpPr>
          <p:nvPr>
            <p:ph idx="1"/>
          </p:nvPr>
        </p:nvSpPr>
        <p:spPr>
          <a:xfrm>
            <a:off x="5370153" y="1526033"/>
            <a:ext cx="5536397" cy="3935281"/>
          </a:xfrm>
        </p:spPr>
        <p:txBody>
          <a:bodyPr>
            <a:normAutofit/>
          </a:bodyPr>
          <a:lstStyle/>
          <a:p>
            <a:r>
              <a:rPr lang="en-GB" sz="1300" b="1"/>
              <a:t>L</a:t>
            </a:r>
            <a:r>
              <a:rPr lang="en-GB" sz="1300" b="1">
                <a:effectLst/>
              </a:rPr>
              <a:t>aw</a:t>
            </a:r>
            <a:r>
              <a:rPr lang="en-GB" sz="1300">
                <a:effectLst/>
              </a:rPr>
              <a:t> is defined as the </a:t>
            </a:r>
            <a:r>
              <a:rPr lang="en-GB" sz="1300" b="1">
                <a:effectLst/>
              </a:rPr>
              <a:t>body of rules </a:t>
            </a:r>
            <a:r>
              <a:rPr lang="en-GB" sz="1300">
                <a:effectLst/>
              </a:rPr>
              <a:t>governing human conduct, recognised as binding by people and </a:t>
            </a:r>
            <a:r>
              <a:rPr lang="en-GB" sz="1300" b="1">
                <a:effectLst/>
              </a:rPr>
              <a:t>enforced by the State. </a:t>
            </a:r>
          </a:p>
          <a:p>
            <a:r>
              <a:rPr lang="en-GB" sz="1300">
                <a:effectLst/>
              </a:rPr>
              <a:t>It is the </a:t>
            </a:r>
            <a:r>
              <a:rPr lang="en-GB" sz="1300" b="1">
                <a:effectLst/>
              </a:rPr>
              <a:t>authority of the State</a:t>
            </a:r>
            <a:r>
              <a:rPr lang="en-GB" sz="1300">
                <a:effectLst/>
              </a:rPr>
              <a:t>, and the ability of the State to impose the law by force, that makes a legal system a more influential social control of conduct in society than other rules of conduct imposed by religion, morality, or ethics. </a:t>
            </a:r>
          </a:p>
          <a:p>
            <a:r>
              <a:rPr lang="en-GB" sz="1300"/>
              <a:t>“LAW” is used in </a:t>
            </a:r>
            <a:r>
              <a:rPr lang="en-GB" sz="1300" b="1"/>
              <a:t>two senses</a:t>
            </a:r>
            <a:r>
              <a:rPr lang="en-GB" sz="1300"/>
              <a:t>: the sense of </a:t>
            </a:r>
            <a:r>
              <a:rPr lang="en-GB" sz="1300" u="sng"/>
              <a:t>objective (positive) law </a:t>
            </a:r>
            <a:r>
              <a:rPr lang="en-GB" sz="1300"/>
              <a:t>and the sense of </a:t>
            </a:r>
            <a:r>
              <a:rPr lang="en-GB" sz="1300" u="sng"/>
              <a:t>subjective law</a:t>
            </a:r>
            <a:r>
              <a:rPr lang="en-GB" sz="1300"/>
              <a:t>. </a:t>
            </a:r>
          </a:p>
          <a:p>
            <a:pPr marL="0" indent="0">
              <a:buNone/>
            </a:pPr>
            <a:endParaRPr lang="en-GB" sz="1300"/>
          </a:p>
          <a:p>
            <a:pPr marL="0" indent="0">
              <a:buNone/>
            </a:pPr>
            <a:r>
              <a:rPr lang="en-GB" sz="1300" b="1"/>
              <a:t>Objective law </a:t>
            </a:r>
            <a:r>
              <a:rPr lang="en-GB" sz="1300"/>
              <a:t>contains the rules of conduct imposed by the legal norms, which are general, impersonal and binding, drawn up according to the constitutional provisions, and which express the will and interests of the society or some social groups or categories, protected by public order. </a:t>
            </a:r>
          </a:p>
          <a:p>
            <a:pPr marL="0" indent="0">
              <a:buNone/>
            </a:pPr>
            <a:r>
              <a:rPr lang="en-GB" sz="1300" b="1"/>
              <a:t>Subjective law </a:t>
            </a:r>
            <a:r>
              <a:rPr lang="en-GB" sz="1300"/>
              <a:t>designates the prerogatives of the natural/legal person to give or receive something, to perform or to be performed a certain benefit, or to refrain from a certain action, based on the legal norms. Subjective law derives from objective law.</a:t>
            </a:r>
            <a:endParaRPr lang="en-RO" sz="1300"/>
          </a:p>
        </p:txBody>
      </p:sp>
    </p:spTree>
    <p:extLst>
      <p:ext uri="{BB962C8B-B14F-4D97-AF65-F5344CB8AC3E}">
        <p14:creationId xmlns:p14="http://schemas.microsoft.com/office/powerpoint/2010/main" val="336432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47C3EE5-CED9-4D10-9FC9-C11FE75516AF}"/>
              </a:ext>
            </a:extLst>
          </p:cNvPr>
          <p:cNvSpPr>
            <a:spLocks noGrp="1"/>
          </p:cNvSpPr>
          <p:nvPr>
            <p:ph type="title"/>
          </p:nvPr>
        </p:nvSpPr>
        <p:spPr>
          <a:xfrm>
            <a:off x="1451579" y="1388330"/>
            <a:ext cx="9603275" cy="1424546"/>
          </a:xfrm>
        </p:spPr>
        <p:txBody>
          <a:bodyPr>
            <a:normAutofit fontScale="90000"/>
          </a:bodyPr>
          <a:lstStyle/>
          <a:p>
            <a:pPr>
              <a:lnSpc>
                <a:spcPct val="150000"/>
              </a:lnSpc>
            </a:pPr>
            <a:br>
              <a:rPr lang="en-US" sz="32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What is law? </a:t>
            </a:r>
            <a:br>
              <a:rPr lang="ro-RO" b="1" dirty="0">
                <a:latin typeface="Times New Roman" panose="02020603050405020304" pitchFamily="18" charset="0"/>
                <a:ea typeface="Calibri" panose="020F0502020204030204" pitchFamily="34" charset="0"/>
                <a:cs typeface="Times New Roman" panose="02020603050405020304" pitchFamily="18" charset="0"/>
              </a:rPr>
            </a:br>
            <a:r>
              <a:rPr lang="ro-RO" b="1" dirty="0">
                <a:latin typeface="Times New Roman" panose="02020603050405020304" pitchFamily="18" charset="0"/>
                <a:ea typeface="Calibri" panose="020F0502020204030204" pitchFamily="34" charset="0"/>
                <a:cs typeface="Times New Roman" panose="02020603050405020304" pitchFamily="18" charset="0"/>
              </a:rPr>
              <a:t>		</a:t>
            </a:r>
            <a:r>
              <a:rPr lang="ro-RO" sz="3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From rules to law</a:t>
            </a:r>
            <a:br>
              <a:rPr lang="ro-RO" sz="3200" dirty="0">
                <a:effectLst/>
                <a:latin typeface="Calibri" panose="020F0502020204030204" pitchFamily="34" charset="0"/>
                <a:ea typeface="Calibri" panose="020F0502020204030204" pitchFamily="34" charset="0"/>
                <a:cs typeface="Times New Roman" panose="02020603050405020304" pitchFamily="18" charset="0"/>
              </a:rPr>
            </a:br>
            <a:br>
              <a:rPr lang="ro-RO" sz="3200" dirty="0">
                <a:effectLst/>
                <a:latin typeface="Calibri" panose="020F0502020204030204" pitchFamily="34" charset="0"/>
                <a:ea typeface="Calibri" panose="020F0502020204030204" pitchFamily="34" charset="0"/>
                <a:cs typeface="Times New Roman" panose="02020603050405020304" pitchFamily="18" charset="0"/>
              </a:rPr>
            </a:br>
            <a:endParaRPr lang="ro-RO" dirty="0"/>
          </a:p>
        </p:txBody>
      </p:sp>
      <p:sp>
        <p:nvSpPr>
          <p:cNvPr id="3" name="Substituent conținut 2">
            <a:extLst>
              <a:ext uri="{FF2B5EF4-FFF2-40B4-BE49-F238E27FC236}">
                <a16:creationId xmlns:a16="http://schemas.microsoft.com/office/drawing/2014/main" id="{1429203A-C8F4-4F39-9F10-488B1C36D8F8}"/>
              </a:ext>
            </a:extLst>
          </p:cNvPr>
          <p:cNvSpPr>
            <a:spLocks noGrp="1"/>
          </p:cNvSpPr>
          <p:nvPr>
            <p:ph idx="1"/>
          </p:nvPr>
        </p:nvSpPr>
        <p:spPr/>
        <p:txBody>
          <a:bodyPr>
            <a:normAutofit/>
          </a:bodyPr>
          <a:lstStyle/>
          <a:p>
            <a:pPr marL="0" indent="0" algn="just">
              <a:lnSpc>
                <a:spcPct val="107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endParaRPr lang="en-US"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Law may be defined as a body of rules, created by the state, binding within its jurisdiction and enforced with the authority of the state through the use of sanctions. </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Therefore</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o-RO" dirty="0"/>
          </a:p>
        </p:txBody>
      </p:sp>
      <p:sp>
        <p:nvSpPr>
          <p:cNvPr id="4" name="Săgeată: dreapta 3">
            <a:extLst>
              <a:ext uri="{FF2B5EF4-FFF2-40B4-BE49-F238E27FC236}">
                <a16:creationId xmlns:a16="http://schemas.microsoft.com/office/drawing/2014/main" id="{3CAC0A2F-FF3C-4C43-88D1-4D470880765D}"/>
              </a:ext>
            </a:extLst>
          </p:cNvPr>
          <p:cNvSpPr/>
          <p:nvPr/>
        </p:nvSpPr>
        <p:spPr>
          <a:xfrm>
            <a:off x="1697575" y="2197095"/>
            <a:ext cx="1184054" cy="437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 name="Săgeată: jos 4">
            <a:extLst>
              <a:ext uri="{FF2B5EF4-FFF2-40B4-BE49-F238E27FC236}">
                <a16:creationId xmlns:a16="http://schemas.microsoft.com/office/drawing/2014/main" id="{B3E10DD7-8CB0-4513-83CE-0899C91BA1C5}"/>
              </a:ext>
            </a:extLst>
          </p:cNvPr>
          <p:cNvSpPr/>
          <p:nvPr/>
        </p:nvSpPr>
        <p:spPr>
          <a:xfrm>
            <a:off x="2777461" y="4198472"/>
            <a:ext cx="208336" cy="3388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Dreptunghi 5">
            <a:extLst>
              <a:ext uri="{FF2B5EF4-FFF2-40B4-BE49-F238E27FC236}">
                <a16:creationId xmlns:a16="http://schemas.microsoft.com/office/drawing/2014/main" id="{DB571FCA-F109-42D4-9166-E4C1C687D525}"/>
              </a:ext>
            </a:extLst>
          </p:cNvPr>
          <p:cNvSpPr/>
          <p:nvPr/>
        </p:nvSpPr>
        <p:spPr>
          <a:xfrm>
            <a:off x="1451579" y="4596817"/>
            <a:ext cx="9274628" cy="1124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en-US" sz="18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Law represents a set of rules regulating the ways in which the state is governed and regulates both the relations set between the state and its citizens and between the citizens themselves.</a:t>
            </a:r>
            <a:endParaRPr lang="ro-RO" sz="18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5344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29D2B5B-929B-4FCC-9E0D-32582AD3E05B}"/>
              </a:ext>
            </a:extLst>
          </p:cNvPr>
          <p:cNvSpPr>
            <a:spLocks noGrp="1"/>
          </p:cNvSpPr>
          <p:nvPr>
            <p:ph type="title"/>
          </p:nvPr>
        </p:nvSpPr>
        <p:spPr>
          <a:xfrm>
            <a:off x="1451579" y="720544"/>
            <a:ext cx="9603275" cy="828338"/>
          </a:xfrm>
        </p:spPr>
        <p:txBody>
          <a:bodyPr>
            <a:normAutofit/>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THE SYSTEM OF LAW</a:t>
            </a:r>
            <a:endParaRPr lang="ro-RO" dirty="0"/>
          </a:p>
        </p:txBody>
      </p:sp>
      <p:sp>
        <p:nvSpPr>
          <p:cNvPr id="3" name="Substituent conținut 2">
            <a:extLst>
              <a:ext uri="{FF2B5EF4-FFF2-40B4-BE49-F238E27FC236}">
                <a16:creationId xmlns:a16="http://schemas.microsoft.com/office/drawing/2014/main" id="{30058A47-BC09-470D-8BCE-0B0DA3C73D61}"/>
              </a:ext>
            </a:extLst>
          </p:cNvPr>
          <p:cNvSpPr>
            <a:spLocks noGrp="1"/>
          </p:cNvSpPr>
          <p:nvPr>
            <p:ph idx="1"/>
          </p:nvPr>
        </p:nvSpPr>
        <p:spPr/>
        <p:txBody>
          <a:bodyPr>
            <a:normAutofit/>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 these rules are imposed on the ones they refer to by the state authorities, through the powers of the courts of law, if needed, their purpose being that of ensuring a proper conduct to all the participants to the society in a given period of time.</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Furthermore – all the legal rules that are in force within the territory of a country and are linked together in a system of rules – form what we call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THE SYSTEM OF LAW</a:t>
            </a:r>
            <a:endParaRPr lang="ro-RO"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ro-R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system of law is composed by branches of law</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ro-RO" dirty="0"/>
          </a:p>
        </p:txBody>
      </p:sp>
      <p:sp>
        <p:nvSpPr>
          <p:cNvPr id="4" name="Săgeată: jos 3">
            <a:extLst>
              <a:ext uri="{FF2B5EF4-FFF2-40B4-BE49-F238E27FC236}">
                <a16:creationId xmlns:a16="http://schemas.microsoft.com/office/drawing/2014/main" id="{B9B76B84-8530-452C-AA91-8A830A482B96}"/>
              </a:ext>
            </a:extLst>
          </p:cNvPr>
          <p:cNvSpPr/>
          <p:nvPr/>
        </p:nvSpPr>
        <p:spPr>
          <a:xfrm>
            <a:off x="5470849" y="4282752"/>
            <a:ext cx="625151" cy="5225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245264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85EE142-3404-4E75-BA3F-74A0A2A901F6}"/>
              </a:ext>
            </a:extLst>
          </p:cNvPr>
          <p:cNvSpPr>
            <a:spLocks noGrp="1"/>
          </p:cNvSpPr>
          <p:nvPr>
            <p:ph type="title"/>
          </p:nvPr>
        </p:nvSpPr>
        <p:spPr>
          <a:xfrm>
            <a:off x="1460909" y="774439"/>
            <a:ext cx="9603275" cy="783773"/>
          </a:xfrm>
        </p:spPr>
        <p:txBody>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A branch of law</a:t>
            </a:r>
            <a:endParaRPr lang="ro-RO" dirty="0"/>
          </a:p>
        </p:txBody>
      </p:sp>
      <p:sp>
        <p:nvSpPr>
          <p:cNvPr id="3" name="Substituent conținut 2">
            <a:extLst>
              <a:ext uri="{FF2B5EF4-FFF2-40B4-BE49-F238E27FC236}">
                <a16:creationId xmlns:a16="http://schemas.microsoft.com/office/drawing/2014/main" id="{38B0E3FB-CECB-46E1-BDD9-DFC765F06C88}"/>
              </a:ext>
            </a:extLst>
          </p:cNvPr>
          <p:cNvSpPr>
            <a:spLocks noGrp="1"/>
          </p:cNvSpPr>
          <p:nvPr>
            <p:ph idx="1"/>
          </p:nvPr>
        </p:nvSpPr>
        <p:spPr>
          <a:xfrm>
            <a:off x="1460909" y="2192695"/>
            <a:ext cx="9603275" cy="3740182"/>
          </a:xfrm>
        </p:spPr>
        <p:txBody>
          <a:bodyPr>
            <a:normAutofit fontScale="92500" lnSpcReduction="10000"/>
          </a:bodyPr>
          <a:lstStyle/>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 branch of law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represents a wider set of rules and legal institutions that are linked to each other by their common object (a certain set of social relationships that they regulate), by some common principles underlying them, and by the method unit used in regulating social relationships, according to the interests of the respective society.</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Within a branch of law, the legal rules are linked together according to their content, into legal institutions.</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legal institution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can be defined as a set of legal rules that regulate a particular category of social relations creating specific legal relations</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Ex: </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legal rules which regulate the marriage compose the legal institution of the marriage</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7000"/>
              </a:lnSpc>
              <a:spcAft>
                <a:spcPts val="800"/>
              </a:spcAft>
              <a:buNone/>
            </a:pPr>
            <a:r>
              <a:rPr lang="ro-RO" sz="1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700" i="1" dirty="0">
                <a:effectLst/>
                <a:latin typeface="Times New Roman" panose="02020603050405020304" pitchFamily="18" charset="0"/>
                <a:ea typeface="Calibri" panose="020F0502020204030204" pitchFamily="34" charset="0"/>
                <a:cs typeface="Times New Roman" panose="02020603050405020304" pitchFamily="18" charset="0"/>
              </a:rPr>
              <a:t>The legal rules which regulate the ownership compose the legal institution of the ownership</a:t>
            </a:r>
            <a:endParaRPr lang="ro-RO"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ro-RO" dirty="0"/>
          </a:p>
        </p:txBody>
      </p:sp>
    </p:spTree>
    <p:extLst>
      <p:ext uri="{BB962C8B-B14F-4D97-AF65-F5344CB8AC3E}">
        <p14:creationId xmlns:p14="http://schemas.microsoft.com/office/powerpoint/2010/main" val="1609625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3795-9CC9-A0D3-0580-A3D45CBE793A}"/>
              </a:ext>
            </a:extLst>
          </p:cNvPr>
          <p:cNvSpPr>
            <a:spLocks noGrp="1"/>
          </p:cNvSpPr>
          <p:nvPr>
            <p:ph type="title"/>
          </p:nvPr>
        </p:nvSpPr>
        <p:spPr>
          <a:xfrm>
            <a:off x="635000" y="640823"/>
            <a:ext cx="3418659" cy="5583148"/>
          </a:xfrm>
        </p:spPr>
        <p:txBody>
          <a:bodyPr anchor="ctr">
            <a:normAutofit/>
          </a:bodyPr>
          <a:lstStyle/>
          <a:p>
            <a:r>
              <a:rPr lang="en-RO" sz="5400" dirty="0"/>
              <a:t>Essential elements of legal systems</a:t>
            </a:r>
          </a:p>
        </p:txBody>
      </p:sp>
      <p:graphicFrame>
        <p:nvGraphicFramePr>
          <p:cNvPr id="5" name="Content Placeholder 2">
            <a:extLst>
              <a:ext uri="{FF2B5EF4-FFF2-40B4-BE49-F238E27FC236}">
                <a16:creationId xmlns:a16="http://schemas.microsoft.com/office/drawing/2014/main" id="{4FCB9666-B502-4409-5D2B-5AA0B0D29AF6}"/>
              </a:ext>
            </a:extLst>
          </p:cNvPr>
          <p:cNvGraphicFramePr>
            <a:graphicFrameLocks noGrp="1"/>
          </p:cNvGraphicFramePr>
          <p:nvPr>
            <p:ph idx="1"/>
            <p:extLst>
              <p:ext uri="{D42A27DB-BD31-4B8C-83A1-F6EECF244321}">
                <p14:modId xmlns:p14="http://schemas.microsoft.com/office/powerpoint/2010/main" val="670385576"/>
              </p:ext>
            </p:extLst>
          </p:nvPr>
        </p:nvGraphicFramePr>
        <p:xfrm>
          <a:off x="4388041" y="766327"/>
          <a:ext cx="6900512" cy="5547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2202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3F4B-A7C1-D78F-449F-891C8410E6C1}"/>
              </a:ext>
            </a:extLst>
          </p:cNvPr>
          <p:cNvSpPr>
            <a:spLocks noGrp="1"/>
          </p:cNvSpPr>
          <p:nvPr>
            <p:ph type="title"/>
          </p:nvPr>
        </p:nvSpPr>
        <p:spPr>
          <a:xfrm>
            <a:off x="648929" y="629266"/>
            <a:ext cx="3667039" cy="5506358"/>
          </a:xfrm>
        </p:spPr>
        <p:txBody>
          <a:bodyPr>
            <a:normAutofit/>
          </a:bodyPr>
          <a:lstStyle/>
          <a:p>
            <a:r>
              <a:rPr lang="en-RO" sz="4000" dirty="0"/>
              <a:t>1. </a:t>
            </a:r>
            <a:r>
              <a:rPr lang="de-DE" sz="4000" dirty="0" err="1"/>
              <a:t>Continetal</a:t>
            </a:r>
            <a:r>
              <a:rPr lang="de-DE" sz="4000" dirty="0"/>
              <a:t> law</a:t>
            </a:r>
            <a:endParaRPr lang="en-RO" sz="4000" dirty="0"/>
          </a:p>
        </p:txBody>
      </p:sp>
      <p:graphicFrame>
        <p:nvGraphicFramePr>
          <p:cNvPr id="19" name="Content Placeholder 2">
            <a:extLst>
              <a:ext uri="{FF2B5EF4-FFF2-40B4-BE49-F238E27FC236}">
                <a16:creationId xmlns:a16="http://schemas.microsoft.com/office/drawing/2014/main" id="{44FFE10E-EC5F-83FB-F94A-EEFE8752FBA9}"/>
              </a:ext>
            </a:extLst>
          </p:cNvPr>
          <p:cNvGraphicFramePr>
            <a:graphicFrameLocks noGrp="1"/>
          </p:cNvGraphicFramePr>
          <p:nvPr>
            <p:ph idx="1"/>
            <p:extLst>
              <p:ext uri="{D42A27DB-BD31-4B8C-83A1-F6EECF244321}">
                <p14:modId xmlns:p14="http://schemas.microsoft.com/office/powerpoint/2010/main" val="3398757460"/>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7258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533</TotalTime>
  <Words>2925</Words>
  <Application>Microsoft Office PowerPoint</Application>
  <PresentationFormat>Widescreen</PresentationFormat>
  <Paragraphs>169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Business Law</vt:lpstr>
      <vt:lpstr>Evaluation</vt:lpstr>
      <vt:lpstr>Introduction to Business Law</vt:lpstr>
      <vt:lpstr>What is law?</vt:lpstr>
      <vt:lpstr> What is law?     From rules to law  </vt:lpstr>
      <vt:lpstr>THE SYSTEM OF LAW</vt:lpstr>
      <vt:lpstr>A branch of law</vt:lpstr>
      <vt:lpstr>Essential elements of legal systems</vt:lpstr>
      <vt:lpstr>1. Continetal law</vt:lpstr>
      <vt:lpstr>2. Common Law Systems</vt:lpstr>
      <vt:lpstr>Differences between Common and continental legal system</vt:lpstr>
      <vt:lpstr>NATIONAL LEGAL SYSTEMS</vt:lpstr>
      <vt:lpstr>NATIONAL LEGAL SYSTEMS</vt:lpstr>
      <vt:lpstr>The law is divided between 2 categories  international law and National law</vt:lpstr>
      <vt:lpstr>PowerPoint Presentation</vt:lpstr>
      <vt:lpstr>Romanian Legal System</vt:lpstr>
      <vt:lpstr>Public Law</vt:lpstr>
      <vt:lpstr>Private Law</vt:lpstr>
      <vt:lpstr>Concept of Busines Law</vt:lpstr>
      <vt:lpstr>Why do we need law? (I) </vt:lpstr>
      <vt:lpstr>Why do we need law? (II)</vt:lpstr>
      <vt:lpstr>Business Law in Romania</vt:lpstr>
      <vt:lpstr>The Professionals</vt:lpstr>
      <vt:lpstr>The Legal Norm(Rule)</vt:lpstr>
      <vt:lpstr>Structure of the legal norm/rule</vt:lpstr>
      <vt:lpstr>Business Law Relations</vt:lpstr>
      <vt:lpstr>Sources of Business legal relations</vt:lpstr>
      <vt:lpstr>The elements of the Business legal relationship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Law</dc:title>
  <dc:creator>Oana Gherghina</dc:creator>
  <cp:lastModifiedBy>Andreea S.</cp:lastModifiedBy>
  <cp:revision>10</cp:revision>
  <dcterms:created xsi:type="dcterms:W3CDTF">2022-10-04T07:17:46Z</dcterms:created>
  <dcterms:modified xsi:type="dcterms:W3CDTF">2025-03-01T05:26:24Z</dcterms:modified>
</cp:coreProperties>
</file>