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361" r:id="rId3"/>
    <p:sldId id="267" r:id="rId4"/>
    <p:sldId id="365" r:id="rId5"/>
    <p:sldId id="370" r:id="rId6"/>
    <p:sldId id="368" r:id="rId7"/>
    <p:sldId id="363" r:id="rId8"/>
    <p:sldId id="378" r:id="rId9"/>
    <p:sldId id="379" r:id="rId10"/>
    <p:sldId id="380" r:id="rId11"/>
    <p:sldId id="331" r:id="rId12"/>
    <p:sldId id="372" r:id="rId13"/>
    <p:sldId id="377" r:id="rId14"/>
    <p:sldId id="373" r:id="rId15"/>
    <p:sldId id="356" r:id="rId16"/>
    <p:sldId id="340" r:id="rId17"/>
    <p:sldId id="374" r:id="rId18"/>
    <p:sldId id="335" r:id="rId19"/>
    <p:sldId id="338" r:id="rId20"/>
    <p:sldId id="339" r:id="rId21"/>
    <p:sldId id="358" r:id="rId22"/>
    <p:sldId id="375" r:id="rId23"/>
    <p:sldId id="376" r:id="rId24"/>
    <p:sldId id="351" r:id="rId25"/>
    <p:sldId id="359" r:id="rId26"/>
  </p:sldIdLst>
  <p:sldSz cx="9144000" cy="5143500" type="screen16x9"/>
  <p:notesSz cx="6858000" cy="9144000"/>
  <p:embeddedFontLst>
    <p:embeddedFont>
      <p:font typeface="Archiv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Microsoft YaHei UI Light" panose="020B0502040204020203" pitchFamily="34" charset="-122"/>
      <p:regular r:id="rId38"/>
    </p:embeddedFont>
    <p:embeddedFont>
      <p:font typeface="Montserrat" panose="00000500000000000000" pitchFamily="2" charset="0"/>
      <p:regular r:id="rId39"/>
      <p:bold r:id="rId40"/>
      <p:italic r:id="rId41"/>
      <p:boldItalic r:id="rId42"/>
    </p:embeddedFont>
    <p:embeddedFont>
      <p:font typeface="Roboto Condensed Light" panose="02000000000000000000" pitchFamily="2" charset="0"/>
      <p:regular r:id="rId43"/>
      <p:italic r:id="rId44"/>
    </p:embeddedFont>
    <p:embeddedFont>
      <p:font typeface="Rubik" panose="020B0604020202020204" charset="-79"/>
      <p:regular r:id="rId45"/>
      <p:bold r:id="rId46"/>
      <p:italic r:id="rId47"/>
      <p:boldItalic r:id="rId48"/>
    </p:embeddedFont>
    <p:embeddedFont>
      <p:font typeface="Sitka Heading Semibold" pitchFamily="2" charset="0"/>
      <p:bold r:id="rId49"/>
      <p:boldItalic r:id="rId50"/>
    </p:embeddedFont>
    <p:embeddedFont>
      <p:font typeface="Verdana" panose="020B0604030504040204" pitchFamily="34" charset="0"/>
      <p:regular r:id="rId51"/>
      <p:bold r:id="rId52"/>
      <p:italic r:id="rId53"/>
      <p:boldItalic r:id="rId54"/>
    </p:embeddedFont>
  </p:embeddedFontLst>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7BDE03EA-F168-4AAC-98A4-48B3DEB2B8F4}">
          <p14:sldIdLst>
            <p14:sldId id="256"/>
            <p14:sldId id="361"/>
            <p14:sldId id="267"/>
            <p14:sldId id="365"/>
            <p14:sldId id="370"/>
            <p14:sldId id="368"/>
            <p14:sldId id="363"/>
            <p14:sldId id="378"/>
            <p14:sldId id="379"/>
            <p14:sldId id="380"/>
            <p14:sldId id="331"/>
            <p14:sldId id="372"/>
            <p14:sldId id="377"/>
            <p14:sldId id="373"/>
            <p14:sldId id="356"/>
            <p14:sldId id="340"/>
            <p14:sldId id="374"/>
            <p14:sldId id="335"/>
          </p14:sldIdLst>
        </p14:section>
        <p14:section name="Sección sin título" id="{EE15C016-1EED-47B5-ADA3-6FB79E5DE98B}">
          <p14:sldIdLst>
            <p14:sldId id="338"/>
            <p14:sldId id="339"/>
            <p14:sldId id="358"/>
            <p14:sldId id="375"/>
            <p14:sldId id="376"/>
            <p14:sldId id="351"/>
            <p14:sldId id="3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26AE7F-A737-4FAE-9F7B-F8862CC0DDF3}">
  <a:tblStyle styleId="{CB26AE7F-A737-4FAE-9F7B-F8862CC0DD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4B4149-5E6B-4C88-B47A-8940FD60485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snapToGrid="0">
      <p:cViewPr>
        <p:scale>
          <a:sx n="130" d="100"/>
          <a:sy n="130" d="100"/>
        </p:scale>
        <p:origin x="-348"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EC" sz="1200"/>
              <a:t>Accidentes reportados en el sector de la construcción por paises</a:t>
            </a:r>
          </a:p>
        </c:rich>
      </c:tx>
      <c:layout>
        <c:manualLayout>
          <c:xMode val="edge"/>
          <c:yMode val="edge"/>
          <c:x val="0.10476291758652191"/>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EC"/>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3337028719785477"/>
          <c:w val="0.92704814410450131"/>
          <c:h val="0.73535461496915777"/>
        </c:manualLayout>
      </c:layout>
      <c:pie3DChart>
        <c:varyColors val="1"/>
        <c:ser>
          <c:idx val="0"/>
          <c:order val="0"/>
          <c:explosion val="15"/>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AC6-4C58-B605-ECF6CC0EBA2B}"/>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AC6-4C58-B605-ECF6CC0EBA2B}"/>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FAC6-4C58-B605-ECF6CC0EBA2B}"/>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FAC6-4C58-B605-ECF6CC0EBA2B}"/>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FAC6-4C58-B605-ECF6CC0EBA2B}"/>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FAC6-4C58-B605-ECF6CC0EBA2B}"/>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FAC6-4C58-B605-ECF6CC0EBA2B}"/>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FAC6-4C58-B605-ECF6CC0EBA2B}"/>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FAC6-4C58-B605-ECF6CC0EBA2B}"/>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FAC6-4C58-B605-ECF6CC0EBA2B}"/>
              </c:ext>
            </c:extLst>
          </c:dPt>
          <c:dLbls>
            <c:dLbl>
              <c:idx val="0"/>
              <c:layout>
                <c:manualLayout>
                  <c:x val="2.315829588475325E-3"/>
                  <c:y val="5.3614838099255047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AC6-4C58-B605-ECF6CC0EBA2B}"/>
                </c:ext>
              </c:extLst>
            </c:dLbl>
            <c:dLbl>
              <c:idx val="1"/>
              <c:layout>
                <c:manualLayout>
                  <c:x val="-2.009236594427256E-2"/>
                  <c:y val="-9.5140555267402685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AC6-4C58-B605-ECF6CC0EBA2B}"/>
                </c:ext>
              </c:extLst>
            </c:dLbl>
            <c:dLbl>
              <c:idx val="2"/>
              <c:layout>
                <c:manualLayout>
                  <c:x val="-4.4173186420071939E-3"/>
                  <c:y val="-6.811708094182288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AC6-4C58-B605-ECF6CC0EBA2B}"/>
                </c:ext>
              </c:extLst>
            </c:dLbl>
            <c:dLbl>
              <c:idx val="3"/>
              <c:layout>
                <c:manualLayout>
                  <c:x val="-2.4544279258443984E-2"/>
                  <c:y val="-9.038733919645249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AC6-4C58-B605-ECF6CC0EBA2B}"/>
                </c:ext>
              </c:extLst>
            </c:dLbl>
            <c:dLbl>
              <c:idx val="4"/>
              <c:layout>
                <c:manualLayout>
                  <c:x val="5.8098731730031966E-2"/>
                  <c:y val="-7.3630141866204604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FAC6-4C58-B605-ECF6CC0EBA2B}"/>
                </c:ext>
              </c:extLst>
            </c:dLbl>
            <c:dLbl>
              <c:idx val="5"/>
              <c:layout>
                <c:manualLayout>
                  <c:x val="1.2297765312306563E-2"/>
                  <c:y val="-5.4821042822048908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FAC6-4C58-B605-ECF6CC0EBA2B}"/>
                </c:ext>
              </c:extLst>
            </c:dLbl>
            <c:dLbl>
              <c:idx val="6"/>
              <c:layout>
                <c:manualLayout>
                  <c:x val="2.5637214642002779E-2"/>
                  <c:y val="5.5786077846871134E-4"/>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FAC6-4C58-B605-ECF6CC0EBA2B}"/>
                </c:ext>
              </c:extLst>
            </c:dLbl>
            <c:dLbl>
              <c:idx val="7"/>
              <c:layout>
                <c:manualLayout>
                  <c:x val="5.898300083704463E-3"/>
                  <c:y val="3.0593997047541423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FAC6-4C58-B605-ECF6CC0EBA2B}"/>
                </c:ext>
              </c:extLst>
            </c:dLbl>
            <c:dLbl>
              <c:idx val="8"/>
              <c:layout>
                <c:manualLayout>
                  <c:x val="7.245478851581352E-3"/>
                  <c:y val="9.4387478839763166E-3"/>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1-FAC6-4C58-B605-ECF6CC0EBA2B}"/>
                </c:ext>
              </c:extLst>
            </c:dLbl>
            <c:dLbl>
              <c:idx val="9"/>
              <c:layout>
                <c:manualLayout>
                  <c:x val="4.1420805016190811E-2"/>
                  <c:y val="1.7614293775328121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3-FAC6-4C58-B605-ECF6CC0EBA2B}"/>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EC"/>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Paises!$C$18:$C$27</c:f>
              <c:strCache>
                <c:ptCount val="10"/>
                <c:pt idx="0">
                  <c:v>Brasil</c:v>
                </c:pt>
                <c:pt idx="1">
                  <c:v>Colombia</c:v>
                </c:pt>
                <c:pt idx="2">
                  <c:v>Uruguay</c:v>
                </c:pt>
                <c:pt idx="3">
                  <c:v>España</c:v>
                </c:pt>
                <c:pt idx="4">
                  <c:v>México</c:v>
                </c:pt>
                <c:pt idx="5">
                  <c:v>Ecuador</c:v>
                </c:pt>
                <c:pt idx="6">
                  <c:v>Argentina</c:v>
                </c:pt>
                <c:pt idx="7">
                  <c:v>Chile</c:v>
                </c:pt>
                <c:pt idx="8">
                  <c:v>Perú</c:v>
                </c:pt>
                <c:pt idx="9">
                  <c:v>Portugal</c:v>
                </c:pt>
              </c:strCache>
            </c:strRef>
          </c:cat>
          <c:val>
            <c:numRef>
              <c:f>Paises!$D$18:$D$27</c:f>
              <c:numCache>
                <c:formatCode>General</c:formatCode>
                <c:ptCount val="10"/>
                <c:pt idx="0" formatCode="0">
                  <c:v>13</c:v>
                </c:pt>
                <c:pt idx="1">
                  <c:v>28</c:v>
                </c:pt>
                <c:pt idx="2">
                  <c:v>1</c:v>
                </c:pt>
                <c:pt idx="3">
                  <c:v>14</c:v>
                </c:pt>
                <c:pt idx="4">
                  <c:v>12</c:v>
                </c:pt>
                <c:pt idx="5">
                  <c:v>3</c:v>
                </c:pt>
                <c:pt idx="6">
                  <c:v>15</c:v>
                </c:pt>
                <c:pt idx="7">
                  <c:v>9</c:v>
                </c:pt>
                <c:pt idx="8">
                  <c:v>1</c:v>
                </c:pt>
                <c:pt idx="9">
                  <c:v>7</c:v>
                </c:pt>
              </c:numCache>
            </c:numRef>
          </c:val>
          <c:extLst>
            <c:ext xmlns:c16="http://schemas.microsoft.com/office/drawing/2014/chart" uri="{C3380CC4-5D6E-409C-BE32-E72D297353CC}">
              <c16:uniqueId val="{00000014-FAC6-4C58-B605-ECF6CC0EBA2B}"/>
            </c:ext>
          </c:extLst>
        </c:ser>
        <c:dLbls>
          <c:dLblPos val="ctr"/>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80286875861320406"/>
          <c:y val="0.15819699111412566"/>
          <c:w val="0.13007322984380085"/>
          <c:h val="0.731052048096875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E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C"/>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s-EC" sz="1200"/>
              <a:t>Porcentajes</a:t>
            </a:r>
            <a:r>
              <a:rPr lang="es-EC" sz="1200" baseline="0"/>
              <a:t> de muertes en el sector de la construcción por paises 2013-2017</a:t>
            </a:r>
            <a:endParaRPr lang="es-EC" sz="1200"/>
          </a:p>
        </c:rich>
      </c:tx>
      <c:layout>
        <c:manualLayout>
          <c:xMode val="edge"/>
          <c:yMode val="edge"/>
          <c:x val="0.11362489063867018"/>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EC"/>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555555555555558E-3"/>
          <c:y val="0.14803258967629046"/>
          <c:w val="0.88110651793525796"/>
          <c:h val="0.85196741032370948"/>
        </c:manualLayout>
      </c:layout>
      <c:pie3DChart>
        <c:varyColors val="1"/>
        <c:ser>
          <c:idx val="0"/>
          <c:order val="0"/>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C8EA-4368-9C20-B6BB3063C16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C8EA-4368-9C20-B6BB3063C16D}"/>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C8EA-4368-9C20-B6BB3063C16D}"/>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C8EA-4368-9C20-B6BB3063C16D}"/>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C8EA-4368-9C20-B6BB3063C16D}"/>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C8EA-4368-9C20-B6BB3063C16D}"/>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C8EA-4368-9C20-B6BB3063C16D}"/>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C8EA-4368-9C20-B6BB3063C16D}"/>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C8EA-4368-9C20-B6BB3063C16D}"/>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C8EA-4368-9C20-B6BB3063C16D}"/>
              </c:ext>
            </c:extLst>
          </c:dPt>
          <c:dLbls>
            <c:dLbl>
              <c:idx val="0"/>
              <c:layout>
                <c:manualLayout>
                  <c:x val="-7.4722222222222218E-2"/>
                  <c:y val="2.1879556722075983E-3"/>
                </c:manualLayout>
              </c:layout>
              <c:tx>
                <c:rich>
                  <a:bodyPr/>
                  <a:lstStyle/>
                  <a:p>
                    <a:fld id="{AAF474E9-685B-432B-BDBB-9A2EEFE2BEDB}"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8EA-4368-9C20-B6BB3063C16D}"/>
                </c:ext>
              </c:extLst>
            </c:dLbl>
            <c:dLbl>
              <c:idx val="1"/>
              <c:layout>
                <c:manualLayout>
                  <c:x val="-2.0730314960629923E-2"/>
                  <c:y val="-0.14970472440944882"/>
                </c:manualLayout>
              </c:layout>
              <c:tx>
                <c:rich>
                  <a:bodyPr/>
                  <a:lstStyle/>
                  <a:p>
                    <a:fld id="{C07A567D-9726-4034-BDA9-5548B6FD6BF8}"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8EA-4368-9C20-B6BB3063C16D}"/>
                </c:ext>
              </c:extLst>
            </c:dLbl>
            <c:dLbl>
              <c:idx val="2"/>
              <c:layout>
                <c:manualLayout>
                  <c:x val="8.5039370078740153E-3"/>
                  <c:y val="-2.1653543307086614E-3"/>
                </c:manualLayout>
              </c:layout>
              <c:tx>
                <c:rich>
                  <a:bodyPr/>
                  <a:lstStyle/>
                  <a:p>
                    <a:fld id="{3E45619D-570C-4EC0-A486-4E43C0BE98BB}"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8EA-4368-9C20-B6BB3063C16D}"/>
                </c:ext>
              </c:extLst>
            </c:dLbl>
            <c:dLbl>
              <c:idx val="3"/>
              <c:layout>
                <c:manualLayout>
                  <c:x val="2.3080489938757606E-2"/>
                  <c:y val="-3.9202391367745698E-2"/>
                </c:manualLayout>
              </c:layout>
              <c:tx>
                <c:rich>
                  <a:bodyPr/>
                  <a:lstStyle/>
                  <a:p>
                    <a:fld id="{A0CB5D31-F4F7-4F10-9F33-89415F872186}"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8EA-4368-9C20-B6BB3063C16D}"/>
                </c:ext>
              </c:extLst>
            </c:dLbl>
            <c:dLbl>
              <c:idx val="4"/>
              <c:layout>
                <c:manualLayout>
                  <c:x val="0.12281605424321958"/>
                  <c:y val="2.7044327792359459E-2"/>
                </c:manualLayout>
              </c:layout>
              <c:tx>
                <c:rich>
                  <a:bodyPr/>
                  <a:lstStyle/>
                  <a:p>
                    <a:fld id="{23E72707-16B1-4A5D-B55C-0BD86595DB86}"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8EA-4368-9C20-B6BB3063C16D}"/>
                </c:ext>
              </c:extLst>
            </c:dLbl>
            <c:dLbl>
              <c:idx val="5"/>
              <c:layout>
                <c:manualLayout>
                  <c:x val="3.8685695538057729E-2"/>
                  <c:y val="1.7413355530124484E-2"/>
                </c:manualLayout>
              </c:layout>
              <c:tx>
                <c:rich>
                  <a:bodyPr/>
                  <a:lstStyle/>
                  <a:p>
                    <a:fld id="{47B992A9-9C62-497D-802B-F4CD62B84D49}"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8EA-4368-9C20-B6BB3063C16D}"/>
                </c:ext>
              </c:extLst>
            </c:dLbl>
            <c:dLbl>
              <c:idx val="6"/>
              <c:layout>
                <c:manualLayout>
                  <c:x val="7.1545275590551155E-2"/>
                  <c:y val="3.9253426655001457E-2"/>
                </c:manualLayout>
              </c:layout>
              <c:tx>
                <c:rich>
                  <a:bodyPr/>
                  <a:lstStyle/>
                  <a:p>
                    <a:fld id="{2B980C59-4CF3-4224-8A69-0152EA52617A}"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C8EA-4368-9C20-B6BB3063C16D}"/>
                </c:ext>
              </c:extLst>
            </c:dLbl>
            <c:dLbl>
              <c:idx val="7"/>
              <c:layout>
                <c:manualLayout>
                  <c:x val="-2.4326552930883639E-2"/>
                  <c:y val="4.4012831729367118E-2"/>
                </c:manualLayout>
              </c:layout>
              <c:tx>
                <c:rich>
                  <a:bodyPr/>
                  <a:lstStyle/>
                  <a:p>
                    <a:fld id="{39FF7F2F-2300-4845-B3F3-365266FBE274}" type="VALUE">
                      <a:rPr lang="en-US"/>
                      <a:pPr/>
                      <a:t>[VALOR]</a:t>
                    </a:fld>
                    <a:r>
                      <a:rPr lang="en-US"/>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8EA-4368-9C20-B6BB3063C16D}"/>
                </c:ext>
              </c:extLst>
            </c:dLbl>
            <c:dLbl>
              <c:idx val="8"/>
              <c:layout>
                <c:manualLayout>
                  <c:x val="-6.5907699037620294E-3"/>
                  <c:y val="3.3202828813065036E-2"/>
                </c:manualLayout>
              </c:layout>
              <c:tx>
                <c:rich>
                  <a:bodyPr/>
                  <a:lstStyle/>
                  <a:p>
                    <a:fld id="{8F3BCC91-17E2-4DDD-B954-0B40C7D1AE5A}" type="VALUE">
                      <a:rPr lang="en-US"/>
                      <a:pPr/>
                      <a:t>[VALOR]</a:t>
                    </a:fld>
                    <a:r>
                      <a:rPr lang="en-US" baseline="0"/>
                      <a:t> %</a:t>
                    </a:r>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C8EA-4368-9C20-B6BB3063C16D}"/>
                </c:ext>
              </c:extLst>
            </c:dLbl>
            <c:dLbl>
              <c:idx val="9"/>
              <c:layout>
                <c:manualLayout>
                  <c:x val="1.9379265091863461E-2"/>
                  <c:y val="2.7752196417172154E-2"/>
                </c:manualLayout>
              </c:layout>
              <c:tx>
                <c:rich>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r>
                      <a:rPr lang="en-US" baseline="0"/>
                      <a:t> </a:t>
                    </a:r>
                    <a:fld id="{318B2773-585D-466D-90C6-633D37A45033}" type="PERCENTAGE">
                      <a:rPr lang="en-US" baseline="0"/>
                      <a:pPr>
                        <a:defRPr/>
                      </a:pPr>
                      <a:t>[PORCENTAJE]</a:t>
                    </a:fld>
                    <a:endParaRPr lang="en-US" baseline="0"/>
                  </a:p>
                </c:rich>
              </c:tx>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s-EC"/>
                </a:p>
              </c:txPr>
              <c:dLblPos val="bestFit"/>
              <c:showLegendKey val="0"/>
              <c:showVal val="1"/>
              <c:showCatName val="0"/>
              <c:showSerName val="0"/>
              <c:showPercent val="1"/>
              <c:showBubbleSize val="0"/>
              <c:extLst>
                <c:ext xmlns:c15="http://schemas.microsoft.com/office/drawing/2012/chart" uri="{CE6537A1-D6FC-4f65-9D91-7224C49458BB}">
                  <c15:layout>
                    <c:manualLayout>
                      <c:w val="7.0694444444444435E-2"/>
                      <c:h val="5.7000163484941545E-2"/>
                    </c:manualLayout>
                  </c15:layout>
                  <c15:dlblFieldTable/>
                  <c15:showDataLabelsRange val="0"/>
                </c:ext>
                <c:ext xmlns:c16="http://schemas.microsoft.com/office/drawing/2014/chart" uri="{C3380CC4-5D6E-409C-BE32-E72D297353CC}">
                  <c16:uniqueId val="{00000013-C8EA-4368-9C20-B6BB3063C16D}"/>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EC"/>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Hoja3!$C$4:$C$13</c:f>
              <c:strCache>
                <c:ptCount val="10"/>
                <c:pt idx="0">
                  <c:v>Brasil</c:v>
                </c:pt>
                <c:pt idx="1">
                  <c:v>Colombia</c:v>
                </c:pt>
                <c:pt idx="2">
                  <c:v>Uruguay</c:v>
                </c:pt>
                <c:pt idx="3">
                  <c:v>España</c:v>
                </c:pt>
                <c:pt idx="4">
                  <c:v>México</c:v>
                </c:pt>
                <c:pt idx="5">
                  <c:v>Ecuador</c:v>
                </c:pt>
                <c:pt idx="6">
                  <c:v>Argentina</c:v>
                </c:pt>
                <c:pt idx="7">
                  <c:v>Chile</c:v>
                </c:pt>
                <c:pt idx="8">
                  <c:v>Perú</c:v>
                </c:pt>
                <c:pt idx="9">
                  <c:v>Portugal</c:v>
                </c:pt>
              </c:strCache>
            </c:strRef>
          </c:cat>
          <c:val>
            <c:numRef>
              <c:f>Hoja3!$D$4:$D$13</c:f>
              <c:numCache>
                <c:formatCode>General</c:formatCode>
                <c:ptCount val="10"/>
                <c:pt idx="0" formatCode="0">
                  <c:v>36</c:v>
                </c:pt>
                <c:pt idx="1">
                  <c:v>12</c:v>
                </c:pt>
                <c:pt idx="2">
                  <c:v>1</c:v>
                </c:pt>
                <c:pt idx="3">
                  <c:v>7</c:v>
                </c:pt>
                <c:pt idx="4">
                  <c:v>20</c:v>
                </c:pt>
                <c:pt idx="5">
                  <c:v>2</c:v>
                </c:pt>
                <c:pt idx="6">
                  <c:v>11</c:v>
                </c:pt>
                <c:pt idx="7">
                  <c:v>7</c:v>
                </c:pt>
                <c:pt idx="8">
                  <c:v>2</c:v>
                </c:pt>
                <c:pt idx="9">
                  <c:v>4</c:v>
                </c:pt>
              </c:numCache>
            </c:numRef>
          </c:val>
          <c:extLst>
            <c:ext xmlns:c16="http://schemas.microsoft.com/office/drawing/2014/chart" uri="{C3380CC4-5D6E-409C-BE32-E72D297353CC}">
              <c16:uniqueId val="{00000014-C8EA-4368-9C20-B6BB3063C16D}"/>
            </c:ext>
          </c:extLst>
        </c:ser>
        <c:dLbls>
          <c:dLblPos val="ctr"/>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E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EC"/>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27C58-6151-46A9-B4A2-56E0751530CD}"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419"/>
        </a:p>
      </dgm:t>
    </dgm:pt>
    <dgm:pt modelId="{D8208600-A05E-4A34-BF8A-A1949F7695BA}">
      <dgm:prSet phldrT="[Texto]" custT="1"/>
      <dgm:spPr/>
      <dgm:t>
        <a:bodyPr/>
        <a:lstStyle/>
        <a:p>
          <a:r>
            <a:rPr lang="es-MX" sz="1400" dirty="0"/>
            <a:t>ORGANISMOS INTERNACIONALES: ESTUDIO COMPARATIVO</a:t>
          </a:r>
          <a:endParaRPr lang="es-419" sz="1400" dirty="0"/>
        </a:p>
      </dgm:t>
    </dgm:pt>
    <dgm:pt modelId="{85C0122D-B256-4146-AE03-C073C9211E27}" type="parTrans" cxnId="{0B8CDB42-0F94-4C02-A733-8CE93CEFDCD9}">
      <dgm:prSet/>
      <dgm:spPr/>
      <dgm:t>
        <a:bodyPr/>
        <a:lstStyle/>
        <a:p>
          <a:endParaRPr lang="es-419" sz="1800"/>
        </a:p>
      </dgm:t>
    </dgm:pt>
    <dgm:pt modelId="{5ACD0F1E-4A9D-4382-B3DF-1146EB110424}" type="sibTrans" cxnId="{0B8CDB42-0F94-4C02-A733-8CE93CEFDCD9}">
      <dgm:prSet/>
      <dgm:spPr/>
      <dgm:t>
        <a:bodyPr/>
        <a:lstStyle/>
        <a:p>
          <a:endParaRPr lang="es-419" sz="1800"/>
        </a:p>
      </dgm:t>
    </dgm:pt>
    <dgm:pt modelId="{F74E1DBA-C084-4C21-A58D-F823DAF78F27}" type="pres">
      <dgm:prSet presAssocID="{93D27C58-6151-46A9-B4A2-56E0751530CD}" presName="linear" presStyleCnt="0">
        <dgm:presLayoutVars>
          <dgm:dir/>
          <dgm:animLvl val="lvl"/>
          <dgm:resizeHandles val="exact"/>
        </dgm:presLayoutVars>
      </dgm:prSet>
      <dgm:spPr/>
    </dgm:pt>
    <dgm:pt modelId="{65255E3B-CC29-4F64-9CC2-144FBE483A1D}" type="pres">
      <dgm:prSet presAssocID="{D8208600-A05E-4A34-BF8A-A1949F7695BA}" presName="parentLin" presStyleCnt="0"/>
      <dgm:spPr/>
    </dgm:pt>
    <dgm:pt modelId="{DF9EDF94-F850-4DE5-806B-06B293E26EF9}" type="pres">
      <dgm:prSet presAssocID="{D8208600-A05E-4A34-BF8A-A1949F7695BA}" presName="parentLeftMargin" presStyleLbl="node1" presStyleIdx="0" presStyleCnt="1"/>
      <dgm:spPr/>
    </dgm:pt>
    <dgm:pt modelId="{74ABB353-1102-495A-B328-0558FAD130BD}" type="pres">
      <dgm:prSet presAssocID="{D8208600-A05E-4A34-BF8A-A1949F7695BA}" presName="parentText" presStyleLbl="node1" presStyleIdx="0" presStyleCnt="1">
        <dgm:presLayoutVars>
          <dgm:chMax val="0"/>
          <dgm:bulletEnabled val="1"/>
        </dgm:presLayoutVars>
      </dgm:prSet>
      <dgm:spPr/>
    </dgm:pt>
    <dgm:pt modelId="{5FD894DF-D1A6-47DE-A8E8-F225F8E8F7D4}" type="pres">
      <dgm:prSet presAssocID="{D8208600-A05E-4A34-BF8A-A1949F7695BA}" presName="negativeSpace" presStyleCnt="0"/>
      <dgm:spPr/>
    </dgm:pt>
    <dgm:pt modelId="{BF21AB8C-B44B-4C2D-BF15-0280EAFFB9A8}" type="pres">
      <dgm:prSet presAssocID="{D8208600-A05E-4A34-BF8A-A1949F7695BA}" presName="childText" presStyleLbl="conFgAcc1" presStyleIdx="0" presStyleCnt="1">
        <dgm:presLayoutVars>
          <dgm:bulletEnabled val="1"/>
        </dgm:presLayoutVars>
      </dgm:prSet>
      <dgm:spPr/>
    </dgm:pt>
  </dgm:ptLst>
  <dgm:cxnLst>
    <dgm:cxn modelId="{3794BD26-DDFF-4E72-89EF-B311C488F555}" type="presOf" srcId="{D8208600-A05E-4A34-BF8A-A1949F7695BA}" destId="{74ABB353-1102-495A-B328-0558FAD130BD}" srcOrd="1" destOrd="0" presId="urn:microsoft.com/office/officeart/2005/8/layout/list1"/>
    <dgm:cxn modelId="{ABF9BB29-0DBC-4BF1-A5FB-DE12176450E0}" type="presOf" srcId="{93D27C58-6151-46A9-B4A2-56E0751530CD}" destId="{F74E1DBA-C084-4C21-A58D-F823DAF78F27}" srcOrd="0" destOrd="0" presId="urn:microsoft.com/office/officeart/2005/8/layout/list1"/>
    <dgm:cxn modelId="{0B8CDB42-0F94-4C02-A733-8CE93CEFDCD9}" srcId="{93D27C58-6151-46A9-B4A2-56E0751530CD}" destId="{D8208600-A05E-4A34-BF8A-A1949F7695BA}" srcOrd="0" destOrd="0" parTransId="{85C0122D-B256-4146-AE03-C073C9211E27}" sibTransId="{5ACD0F1E-4A9D-4382-B3DF-1146EB110424}"/>
    <dgm:cxn modelId="{0B22D3E8-D3AE-47EE-8388-00D9A5A1F712}" type="presOf" srcId="{D8208600-A05E-4A34-BF8A-A1949F7695BA}" destId="{DF9EDF94-F850-4DE5-806B-06B293E26EF9}" srcOrd="0" destOrd="0" presId="urn:microsoft.com/office/officeart/2005/8/layout/list1"/>
    <dgm:cxn modelId="{F52C47EC-0D12-4581-8E6D-AC97904927C7}" type="presParOf" srcId="{F74E1DBA-C084-4C21-A58D-F823DAF78F27}" destId="{65255E3B-CC29-4F64-9CC2-144FBE483A1D}" srcOrd="0" destOrd="0" presId="urn:microsoft.com/office/officeart/2005/8/layout/list1"/>
    <dgm:cxn modelId="{2315BE27-39E9-40D9-86BA-82E8489F5886}" type="presParOf" srcId="{65255E3B-CC29-4F64-9CC2-144FBE483A1D}" destId="{DF9EDF94-F850-4DE5-806B-06B293E26EF9}" srcOrd="0" destOrd="0" presId="urn:microsoft.com/office/officeart/2005/8/layout/list1"/>
    <dgm:cxn modelId="{2BD26217-613F-4ABE-8D95-EE27D3530B77}" type="presParOf" srcId="{65255E3B-CC29-4F64-9CC2-144FBE483A1D}" destId="{74ABB353-1102-495A-B328-0558FAD130BD}" srcOrd="1" destOrd="0" presId="urn:microsoft.com/office/officeart/2005/8/layout/list1"/>
    <dgm:cxn modelId="{408BA06E-F8DD-43A1-B544-836C27E77904}" type="presParOf" srcId="{F74E1DBA-C084-4C21-A58D-F823DAF78F27}" destId="{5FD894DF-D1A6-47DE-A8E8-F225F8E8F7D4}" srcOrd="1" destOrd="0" presId="urn:microsoft.com/office/officeart/2005/8/layout/list1"/>
    <dgm:cxn modelId="{228CD60A-B491-42A6-96DB-91952B936545}" type="presParOf" srcId="{F74E1DBA-C084-4C21-A58D-F823DAF78F27}" destId="{BF21AB8C-B44B-4C2D-BF15-0280EAFFB9A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D27C58-6151-46A9-B4A2-56E0751530CD}"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419"/>
        </a:p>
      </dgm:t>
    </dgm:pt>
    <dgm:pt modelId="{0AD94117-38F8-4DBB-A113-A93AEF6F198C}">
      <dgm:prSet custT="1"/>
      <dgm:spPr/>
      <dgm:t>
        <a:bodyPr/>
        <a:lstStyle/>
        <a:p>
          <a:r>
            <a:rPr lang="es-MX" sz="1400" dirty="0"/>
            <a:t>REGISTROS DOCTORALES: ESTUDIO COMPARATIVO </a:t>
          </a:r>
          <a:endParaRPr lang="es-419" sz="1400" dirty="0"/>
        </a:p>
      </dgm:t>
    </dgm:pt>
    <dgm:pt modelId="{B429D331-982F-4417-B9F8-27B186AEA4D5}" type="parTrans" cxnId="{4EACDB99-98E7-42DF-A4DD-70A2FB801528}">
      <dgm:prSet/>
      <dgm:spPr/>
      <dgm:t>
        <a:bodyPr/>
        <a:lstStyle/>
        <a:p>
          <a:endParaRPr lang="es-419" sz="1800"/>
        </a:p>
      </dgm:t>
    </dgm:pt>
    <dgm:pt modelId="{5D1B5750-19A7-426C-8ABB-606057D5448D}" type="sibTrans" cxnId="{4EACDB99-98E7-42DF-A4DD-70A2FB801528}">
      <dgm:prSet/>
      <dgm:spPr/>
      <dgm:t>
        <a:bodyPr/>
        <a:lstStyle/>
        <a:p>
          <a:endParaRPr lang="es-419" sz="1800"/>
        </a:p>
      </dgm:t>
    </dgm:pt>
    <dgm:pt modelId="{F74E1DBA-C084-4C21-A58D-F823DAF78F27}" type="pres">
      <dgm:prSet presAssocID="{93D27C58-6151-46A9-B4A2-56E0751530CD}" presName="linear" presStyleCnt="0">
        <dgm:presLayoutVars>
          <dgm:dir/>
          <dgm:animLvl val="lvl"/>
          <dgm:resizeHandles val="exact"/>
        </dgm:presLayoutVars>
      </dgm:prSet>
      <dgm:spPr/>
    </dgm:pt>
    <dgm:pt modelId="{C174597B-308E-45B8-94E8-4FA4D36374D9}" type="pres">
      <dgm:prSet presAssocID="{0AD94117-38F8-4DBB-A113-A93AEF6F198C}" presName="parentLin" presStyleCnt="0"/>
      <dgm:spPr/>
    </dgm:pt>
    <dgm:pt modelId="{630E72A3-9B8B-4808-BCF9-34BACCFF5C5D}" type="pres">
      <dgm:prSet presAssocID="{0AD94117-38F8-4DBB-A113-A93AEF6F198C}" presName="parentLeftMargin" presStyleLbl="node1" presStyleIdx="0" presStyleCnt="1"/>
      <dgm:spPr/>
    </dgm:pt>
    <dgm:pt modelId="{5EEDB920-8DB6-480D-B9C7-AB491C133689}" type="pres">
      <dgm:prSet presAssocID="{0AD94117-38F8-4DBB-A113-A93AEF6F198C}" presName="parentText" presStyleLbl="node1" presStyleIdx="0" presStyleCnt="1">
        <dgm:presLayoutVars>
          <dgm:chMax val="0"/>
          <dgm:bulletEnabled val="1"/>
        </dgm:presLayoutVars>
      </dgm:prSet>
      <dgm:spPr/>
    </dgm:pt>
    <dgm:pt modelId="{C323D986-C345-4AA4-B3B6-186A6ABA3E8E}" type="pres">
      <dgm:prSet presAssocID="{0AD94117-38F8-4DBB-A113-A93AEF6F198C}" presName="negativeSpace" presStyleCnt="0"/>
      <dgm:spPr/>
    </dgm:pt>
    <dgm:pt modelId="{392EA0B4-13F5-4EB7-96E9-A2A97257EE3B}" type="pres">
      <dgm:prSet presAssocID="{0AD94117-38F8-4DBB-A113-A93AEF6F198C}" presName="childText" presStyleLbl="conFgAcc1" presStyleIdx="0" presStyleCnt="1">
        <dgm:presLayoutVars>
          <dgm:bulletEnabled val="1"/>
        </dgm:presLayoutVars>
      </dgm:prSet>
      <dgm:spPr/>
    </dgm:pt>
  </dgm:ptLst>
  <dgm:cxnLst>
    <dgm:cxn modelId="{30C9A709-7A1B-48F9-8E41-586DD6DBE640}" type="presOf" srcId="{0AD94117-38F8-4DBB-A113-A93AEF6F198C}" destId="{5EEDB920-8DB6-480D-B9C7-AB491C133689}" srcOrd="1" destOrd="0" presId="urn:microsoft.com/office/officeart/2005/8/layout/list1"/>
    <dgm:cxn modelId="{ABF9BB29-0DBC-4BF1-A5FB-DE12176450E0}" type="presOf" srcId="{93D27C58-6151-46A9-B4A2-56E0751530CD}" destId="{F74E1DBA-C084-4C21-A58D-F823DAF78F27}" srcOrd="0" destOrd="0" presId="urn:microsoft.com/office/officeart/2005/8/layout/list1"/>
    <dgm:cxn modelId="{2ADFA960-5DC5-4FC4-9345-EFECAB133740}" type="presOf" srcId="{0AD94117-38F8-4DBB-A113-A93AEF6F198C}" destId="{630E72A3-9B8B-4808-BCF9-34BACCFF5C5D}" srcOrd="0" destOrd="0" presId="urn:microsoft.com/office/officeart/2005/8/layout/list1"/>
    <dgm:cxn modelId="{4EACDB99-98E7-42DF-A4DD-70A2FB801528}" srcId="{93D27C58-6151-46A9-B4A2-56E0751530CD}" destId="{0AD94117-38F8-4DBB-A113-A93AEF6F198C}" srcOrd="0" destOrd="0" parTransId="{B429D331-982F-4417-B9F8-27B186AEA4D5}" sibTransId="{5D1B5750-19A7-426C-8ABB-606057D5448D}"/>
    <dgm:cxn modelId="{4B70F537-4F1A-4744-AD5A-B3935A5632A9}" type="presParOf" srcId="{F74E1DBA-C084-4C21-A58D-F823DAF78F27}" destId="{C174597B-308E-45B8-94E8-4FA4D36374D9}" srcOrd="0" destOrd="0" presId="urn:microsoft.com/office/officeart/2005/8/layout/list1"/>
    <dgm:cxn modelId="{D3253352-F541-4828-B4CE-BE5BD336235B}" type="presParOf" srcId="{C174597B-308E-45B8-94E8-4FA4D36374D9}" destId="{630E72A3-9B8B-4808-BCF9-34BACCFF5C5D}" srcOrd="0" destOrd="0" presId="urn:microsoft.com/office/officeart/2005/8/layout/list1"/>
    <dgm:cxn modelId="{70C507F2-B5F0-4220-A683-BAB26DB40D13}" type="presParOf" srcId="{C174597B-308E-45B8-94E8-4FA4D36374D9}" destId="{5EEDB920-8DB6-480D-B9C7-AB491C133689}" srcOrd="1" destOrd="0" presId="urn:microsoft.com/office/officeart/2005/8/layout/list1"/>
    <dgm:cxn modelId="{1B624FF9-1735-44FA-8ED6-1FA03F554115}" type="presParOf" srcId="{F74E1DBA-C084-4C21-A58D-F823DAF78F27}" destId="{C323D986-C345-4AA4-B3B6-186A6ABA3E8E}" srcOrd="1" destOrd="0" presId="urn:microsoft.com/office/officeart/2005/8/layout/list1"/>
    <dgm:cxn modelId="{F1C3AD8A-0082-40E1-9BC7-771AC3253BBA}" type="presParOf" srcId="{F74E1DBA-C084-4C21-A58D-F823DAF78F27}" destId="{392EA0B4-13F5-4EB7-96E9-A2A97257EE3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1AB8C-B44B-4C2D-BF15-0280EAFFB9A8}">
      <dsp:nvSpPr>
        <dsp:cNvPr id="0" name=""/>
        <dsp:cNvSpPr/>
      </dsp:nvSpPr>
      <dsp:spPr>
        <a:xfrm>
          <a:off x="0" y="955959"/>
          <a:ext cx="6096000" cy="1612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ABB353-1102-495A-B328-0558FAD130BD}">
      <dsp:nvSpPr>
        <dsp:cNvPr id="0" name=""/>
        <dsp:cNvSpPr/>
      </dsp:nvSpPr>
      <dsp:spPr>
        <a:xfrm>
          <a:off x="304800" y="11319"/>
          <a:ext cx="4267200" cy="1889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s-MX" sz="1400" kern="1200" dirty="0"/>
            <a:t>ORGANISMOS INTERNACIONALES: ESTUDIO COMPARATIVO</a:t>
          </a:r>
          <a:endParaRPr lang="es-419" sz="1400" kern="1200" dirty="0"/>
        </a:p>
      </dsp:txBody>
      <dsp:txXfrm>
        <a:off x="397027" y="103546"/>
        <a:ext cx="4082746" cy="1704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EA0B4-13F5-4EB7-96E9-A2A97257EE3B}">
      <dsp:nvSpPr>
        <dsp:cNvPr id="0" name=""/>
        <dsp:cNvSpPr/>
      </dsp:nvSpPr>
      <dsp:spPr>
        <a:xfrm>
          <a:off x="0" y="955959"/>
          <a:ext cx="6096000" cy="1612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EDB920-8DB6-480D-B9C7-AB491C133689}">
      <dsp:nvSpPr>
        <dsp:cNvPr id="0" name=""/>
        <dsp:cNvSpPr/>
      </dsp:nvSpPr>
      <dsp:spPr>
        <a:xfrm>
          <a:off x="304800" y="11319"/>
          <a:ext cx="4267200" cy="18892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622300">
            <a:lnSpc>
              <a:spcPct val="90000"/>
            </a:lnSpc>
            <a:spcBef>
              <a:spcPct val="0"/>
            </a:spcBef>
            <a:spcAft>
              <a:spcPct val="35000"/>
            </a:spcAft>
            <a:buNone/>
          </a:pPr>
          <a:r>
            <a:rPr lang="es-MX" sz="1400" kern="1200" dirty="0"/>
            <a:t>REGISTROS DOCTORALES: ESTUDIO COMPARATIVO </a:t>
          </a:r>
          <a:endParaRPr lang="es-419" sz="1400" kern="1200" dirty="0"/>
        </a:p>
      </dsp:txBody>
      <dsp:txXfrm>
        <a:off x="397027" y="103546"/>
        <a:ext cx="4082746" cy="17048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aeadc1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aeadc1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ab527f327_3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ab527f327_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ab527f327_3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ab527f327_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48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ab527f327_3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ab527f327_3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4DEE0-8B75-4E47-872E-65EC8C18BE76}"/>
              </a:ext>
            </a:extLst>
          </p:cNvPr>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A65E4A73-656F-E3F4-DB5E-FCE3D90C8573}"/>
              </a:ext>
            </a:extLst>
          </p:cNvPr>
          <p:cNvSpPr>
            <a:spLocks noGrp="1"/>
          </p:cNvSpPr>
          <p:nvPr>
            <p:ph type="subTitle" idx="1"/>
          </p:nvPr>
        </p:nvSpPr>
        <p:spPr>
          <a:xfrm>
            <a:off x="1143000" y="2701528"/>
            <a:ext cx="6858000" cy="124182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0BEB40AC-8756-67A3-0486-0D603FDE6EF9}"/>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41A1B79A-BE2A-50C6-A493-804FE28A625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FB85DE3-11C0-5BD7-A671-4344E04CEE90}"/>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6872625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A453-4A3F-6BD7-C6FE-F59AC5A09EAC}"/>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F84E29CD-07D3-E07C-F921-75C06B8E619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AC65FB4-3F8C-B2D8-F317-87F61419EFD9}"/>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0BCC1F39-B6C3-1BFA-A55A-E181843492B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08CB68B-BBED-70D3-E223-353E2BF3788C}"/>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2517595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508870-7CC4-99AA-BCD1-15A300CE9E32}"/>
              </a:ext>
            </a:extLst>
          </p:cNvPr>
          <p:cNvSpPr>
            <a:spLocks noGrp="1"/>
          </p:cNvSpPr>
          <p:nvPr>
            <p:ph type="title" orient="vert"/>
          </p:nvPr>
        </p:nvSpPr>
        <p:spPr>
          <a:xfrm>
            <a:off x="6543677" y="273848"/>
            <a:ext cx="1971675" cy="4358879"/>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40F74CCC-9B30-3BBB-5D39-7325AC87B2C7}"/>
              </a:ext>
            </a:extLst>
          </p:cNvPr>
          <p:cNvSpPr>
            <a:spLocks noGrp="1"/>
          </p:cNvSpPr>
          <p:nvPr>
            <p:ph type="body" orient="vert" idx="1"/>
          </p:nvPr>
        </p:nvSpPr>
        <p:spPr>
          <a:xfrm>
            <a:off x="628652" y="273848"/>
            <a:ext cx="5800725" cy="435887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E198CCD-BA70-B919-AF11-472FA204FA29}"/>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C34C8193-DCDB-C5B2-7A80-35D58AD818FE}"/>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D6486A0-B3B4-57C9-65BC-5EA20F7F2019}"/>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13799687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9"/>
        <p:cNvGrpSpPr/>
        <p:nvPr/>
      </p:nvGrpSpPr>
      <p:grpSpPr>
        <a:xfrm>
          <a:off x="0" y="0"/>
          <a:ext cx="0" cy="0"/>
          <a:chOff x="0" y="0"/>
          <a:chExt cx="0" cy="0"/>
        </a:xfrm>
      </p:grpSpPr>
    </p:spTree>
    <p:extLst>
      <p:ext uri="{BB962C8B-B14F-4D97-AF65-F5344CB8AC3E}">
        <p14:creationId xmlns:p14="http://schemas.microsoft.com/office/powerpoint/2010/main" val="210449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42"/>
        <p:cNvGrpSpPr/>
        <p:nvPr/>
      </p:nvGrpSpPr>
      <p:grpSpPr>
        <a:xfrm>
          <a:off x="0" y="0"/>
          <a:ext cx="0" cy="0"/>
          <a:chOff x="0" y="0"/>
          <a:chExt cx="0" cy="0"/>
        </a:xfrm>
      </p:grpSpPr>
    </p:spTree>
    <p:extLst>
      <p:ext uri="{BB962C8B-B14F-4D97-AF65-F5344CB8AC3E}">
        <p14:creationId xmlns:p14="http://schemas.microsoft.com/office/powerpoint/2010/main" val="757318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7"/>
        <p:cNvGrpSpPr/>
        <p:nvPr/>
      </p:nvGrpSpPr>
      <p:grpSpPr>
        <a:xfrm>
          <a:off x="0" y="0"/>
          <a:ext cx="0" cy="0"/>
          <a:chOff x="0" y="0"/>
          <a:chExt cx="0" cy="0"/>
        </a:xfrm>
      </p:grpSpPr>
      <p:sp>
        <p:nvSpPr>
          <p:cNvPr id="30" name="Google Shape;30;p5"/>
          <p:cNvSpPr txBox="1">
            <a:spLocks noGrp="1"/>
          </p:cNvSpPr>
          <p:nvPr>
            <p:ph type="title"/>
          </p:nvPr>
        </p:nvSpPr>
        <p:spPr>
          <a:xfrm>
            <a:off x="713275" y="539500"/>
            <a:ext cx="77175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713251" y="1377700"/>
            <a:ext cx="7717500" cy="3248400"/>
          </a:xfrm>
          <a:prstGeom prst="rect">
            <a:avLst/>
          </a:prstGeom>
        </p:spPr>
        <p:txBody>
          <a:bodyPr spcFirstLastPara="1" wrap="square" lIns="91425" tIns="91425" rIns="91425" bIns="91425" anchor="t" anchorCtr="0">
            <a:noAutofit/>
          </a:bodyPr>
          <a:lstStyle>
            <a:lvl1pPr marL="457189" lvl="0" indent="-304792">
              <a:spcBef>
                <a:spcPts val="0"/>
              </a:spcBef>
              <a:spcAft>
                <a:spcPts val="0"/>
              </a:spcAft>
              <a:buClr>
                <a:srgbClr val="434343"/>
              </a:buClr>
              <a:buSzPts val="1200"/>
              <a:buFont typeface="Montserrat"/>
              <a:buAutoNum type="arabicPeriod"/>
              <a:defRPr sz="1100">
                <a:latin typeface="Archivo"/>
                <a:ea typeface="Archivo"/>
                <a:cs typeface="Archivo"/>
                <a:sym typeface="Archivo"/>
              </a:defRPr>
            </a:lvl1pPr>
            <a:lvl2pPr marL="914377" lvl="1" indent="-304792">
              <a:spcBef>
                <a:spcPts val="0"/>
              </a:spcBef>
              <a:spcAft>
                <a:spcPts val="0"/>
              </a:spcAft>
              <a:buClr>
                <a:srgbClr val="434343"/>
              </a:buClr>
              <a:buSzPts val="1200"/>
              <a:buFont typeface="Roboto Condensed Light"/>
              <a:buAutoNum type="alphaLcPeriod"/>
              <a:defRPr/>
            </a:lvl2pPr>
            <a:lvl3pPr marL="1371566" lvl="2" indent="-304792">
              <a:spcBef>
                <a:spcPts val="0"/>
              </a:spcBef>
              <a:spcAft>
                <a:spcPts val="0"/>
              </a:spcAft>
              <a:buClr>
                <a:srgbClr val="434343"/>
              </a:buClr>
              <a:buSzPts val="1200"/>
              <a:buFont typeface="Roboto Condensed Light"/>
              <a:buAutoNum type="romanLcPeriod"/>
              <a:defRPr/>
            </a:lvl3pPr>
            <a:lvl4pPr marL="1828754" lvl="3" indent="-304792">
              <a:spcBef>
                <a:spcPts val="0"/>
              </a:spcBef>
              <a:spcAft>
                <a:spcPts val="0"/>
              </a:spcAft>
              <a:buClr>
                <a:srgbClr val="434343"/>
              </a:buClr>
              <a:buSzPts val="1200"/>
              <a:buFont typeface="Roboto Condensed Light"/>
              <a:buAutoNum type="arabicPeriod"/>
              <a:defRPr/>
            </a:lvl4pPr>
            <a:lvl5pPr marL="2285943" lvl="4" indent="-304792">
              <a:spcBef>
                <a:spcPts val="0"/>
              </a:spcBef>
              <a:spcAft>
                <a:spcPts val="0"/>
              </a:spcAft>
              <a:buClr>
                <a:srgbClr val="434343"/>
              </a:buClr>
              <a:buSzPts val="1200"/>
              <a:buFont typeface="Roboto Condensed Light"/>
              <a:buAutoNum type="alphaLcPeriod"/>
              <a:defRPr/>
            </a:lvl5pPr>
            <a:lvl6pPr marL="2743131" lvl="5" indent="-304792">
              <a:spcBef>
                <a:spcPts val="0"/>
              </a:spcBef>
              <a:spcAft>
                <a:spcPts val="0"/>
              </a:spcAft>
              <a:buClr>
                <a:srgbClr val="434343"/>
              </a:buClr>
              <a:buSzPts val="1200"/>
              <a:buFont typeface="Roboto Condensed Light"/>
              <a:buAutoNum type="romanLcPeriod"/>
              <a:defRPr/>
            </a:lvl6pPr>
            <a:lvl7pPr marL="3200320" lvl="6" indent="-304792">
              <a:spcBef>
                <a:spcPts val="0"/>
              </a:spcBef>
              <a:spcAft>
                <a:spcPts val="0"/>
              </a:spcAft>
              <a:buClr>
                <a:srgbClr val="434343"/>
              </a:buClr>
              <a:buSzPts val="1200"/>
              <a:buFont typeface="Roboto Condensed Light"/>
              <a:buAutoNum type="arabicPeriod"/>
              <a:defRPr/>
            </a:lvl7pPr>
            <a:lvl8pPr marL="3657509" lvl="7" indent="-304792">
              <a:spcBef>
                <a:spcPts val="0"/>
              </a:spcBef>
              <a:spcAft>
                <a:spcPts val="0"/>
              </a:spcAft>
              <a:buClr>
                <a:srgbClr val="434343"/>
              </a:buClr>
              <a:buSzPts val="1200"/>
              <a:buFont typeface="Roboto Condensed Light"/>
              <a:buAutoNum type="alphaLcPeriod"/>
              <a:defRPr/>
            </a:lvl8pPr>
            <a:lvl9pPr marL="4114697" lvl="8" indent="-304792">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44389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0C86E-8C4A-80B1-15EA-73C3820D9BD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599134C-AA19-137A-3784-B62BB3FB938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19FC3A2-8A18-A050-BB71-1FC4BC32446F}"/>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03677E38-0CE3-F84A-ED86-B8491E8665FA}"/>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40BE13E3-1682-8E3C-8AA5-327B85D25B59}"/>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4286827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5F8C3-2026-33AD-D63E-418DA738571B}"/>
              </a:ext>
            </a:extLst>
          </p:cNvPr>
          <p:cNvSpPr>
            <a:spLocks noGrp="1"/>
          </p:cNvSpPr>
          <p:nvPr>
            <p:ph type="title"/>
          </p:nvPr>
        </p:nvSpPr>
        <p:spPr>
          <a:xfrm>
            <a:off x="623890" y="1282308"/>
            <a:ext cx="7886700" cy="2139553"/>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3E6978C-B803-9BBA-D57B-486D4A42E46E}"/>
              </a:ext>
            </a:extLst>
          </p:cNvPr>
          <p:cNvSpPr>
            <a:spLocks noGrp="1"/>
          </p:cNvSpPr>
          <p:nvPr>
            <p:ph type="body" idx="1"/>
          </p:nvPr>
        </p:nvSpPr>
        <p:spPr>
          <a:xfrm>
            <a:off x="623890" y="3442098"/>
            <a:ext cx="7886700" cy="1125140"/>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5D4E21D-115C-B37D-3467-A6890FD03CD9}"/>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CFA0CE86-ECBF-734A-A5F8-36BF41A5AC8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E15E3C4-7734-6C68-BA56-628A5CD58896}"/>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24212381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4E5A2-CEFE-C5F1-1522-C7127BFE27E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23D1D8B-794B-FFFB-A62B-0516B13D42BE}"/>
              </a:ext>
            </a:extLst>
          </p:cNvPr>
          <p:cNvSpPr>
            <a:spLocks noGrp="1"/>
          </p:cNvSpPr>
          <p:nvPr>
            <p:ph sz="half" idx="1"/>
          </p:nvPr>
        </p:nvSpPr>
        <p:spPr>
          <a:xfrm>
            <a:off x="628651"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4233AA72-99C2-A596-8878-E1547401116B}"/>
              </a:ext>
            </a:extLst>
          </p:cNvPr>
          <p:cNvSpPr>
            <a:spLocks noGrp="1"/>
          </p:cNvSpPr>
          <p:nvPr>
            <p:ph sz="half" idx="2"/>
          </p:nvPr>
        </p:nvSpPr>
        <p:spPr>
          <a:xfrm>
            <a:off x="4629151" y="1369219"/>
            <a:ext cx="3886200"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A2F72223-B1E8-7B9D-3783-93427B31DDBF}"/>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6" name="Marcador de pie de página 5">
            <a:extLst>
              <a:ext uri="{FF2B5EF4-FFF2-40B4-BE49-F238E27FC236}">
                <a16:creationId xmlns:a16="http://schemas.microsoft.com/office/drawing/2014/main" id="{3D8FBDBB-45FA-BC7B-4532-972A894BD38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423680EB-F25E-F3E9-775B-AE55EDE1AF9D}"/>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18801348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E2D5D-E985-6E8C-5877-B626F52B7C77}"/>
              </a:ext>
            </a:extLst>
          </p:cNvPr>
          <p:cNvSpPr>
            <a:spLocks noGrp="1"/>
          </p:cNvSpPr>
          <p:nvPr>
            <p:ph type="title"/>
          </p:nvPr>
        </p:nvSpPr>
        <p:spPr>
          <a:xfrm>
            <a:off x="629843" y="273844"/>
            <a:ext cx="7886700" cy="994172"/>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8EB45FC-04D0-B799-7353-ABC9F23D11AE}"/>
              </a:ext>
            </a:extLst>
          </p:cNvPr>
          <p:cNvSpPr>
            <a:spLocks noGrp="1"/>
          </p:cNvSpPr>
          <p:nvPr>
            <p:ph type="body" idx="1"/>
          </p:nvPr>
        </p:nvSpPr>
        <p:spPr>
          <a:xfrm>
            <a:off x="629842" y="1260872"/>
            <a:ext cx="3868340"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BA9F843-2AD8-3636-F7C8-A1F6F4529C0D}"/>
              </a:ext>
            </a:extLst>
          </p:cNvPr>
          <p:cNvSpPr>
            <a:spLocks noGrp="1"/>
          </p:cNvSpPr>
          <p:nvPr>
            <p:ph sz="half" idx="2"/>
          </p:nvPr>
        </p:nvSpPr>
        <p:spPr>
          <a:xfrm>
            <a:off x="629842" y="1878807"/>
            <a:ext cx="3868340"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C1EA41CB-ECB0-C16B-32E0-8D2D539FA80A}"/>
              </a:ext>
            </a:extLst>
          </p:cNvPr>
          <p:cNvSpPr>
            <a:spLocks noGrp="1"/>
          </p:cNvSpPr>
          <p:nvPr>
            <p:ph type="body" sz="quarter" idx="3"/>
          </p:nvPr>
        </p:nvSpPr>
        <p:spPr>
          <a:xfrm>
            <a:off x="4629153" y="1260872"/>
            <a:ext cx="3887391" cy="617934"/>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53234F0-A6CB-4630-2953-B309A5EFB469}"/>
              </a:ext>
            </a:extLst>
          </p:cNvPr>
          <p:cNvSpPr>
            <a:spLocks noGrp="1"/>
          </p:cNvSpPr>
          <p:nvPr>
            <p:ph sz="quarter" idx="4"/>
          </p:nvPr>
        </p:nvSpPr>
        <p:spPr>
          <a:xfrm>
            <a:off x="4629153" y="1878807"/>
            <a:ext cx="3887391" cy="276344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704FF4E5-EB3C-B980-7CD0-5CFDA74B47B6}"/>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8" name="Marcador de pie de página 7">
            <a:extLst>
              <a:ext uri="{FF2B5EF4-FFF2-40B4-BE49-F238E27FC236}">
                <a16:creationId xmlns:a16="http://schemas.microsoft.com/office/drawing/2014/main" id="{B0F56618-A9FB-4CEC-559E-F2EF3972C6B1}"/>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0A909018-C1DA-58F2-83B5-750CC9EBECCC}"/>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23898087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09FA9-E71E-AEFB-FC5A-0DED84FA82C4}"/>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0741283F-8C7F-8932-74A9-9CA40196ADC1}"/>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4" name="Marcador de pie de página 3">
            <a:extLst>
              <a:ext uri="{FF2B5EF4-FFF2-40B4-BE49-F238E27FC236}">
                <a16:creationId xmlns:a16="http://schemas.microsoft.com/office/drawing/2014/main" id="{C98FB8D6-E4A7-13CD-1FC4-D52AEE25C03E}"/>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63CE0AE0-4BAF-D162-7804-9FDF4CE98853}"/>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895548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472F1C-0F60-5B2D-4CF7-EE9C860E705C}"/>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3" name="Marcador de pie de página 2">
            <a:extLst>
              <a:ext uri="{FF2B5EF4-FFF2-40B4-BE49-F238E27FC236}">
                <a16:creationId xmlns:a16="http://schemas.microsoft.com/office/drawing/2014/main" id="{5E3447F4-72E6-A892-AF56-EC924D3A1B9B}"/>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F03AD45C-E31F-F13C-D58E-0C1107E2FE84}"/>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16132418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61D55-270D-B6F7-EB0D-3273E0329FB5}"/>
              </a:ext>
            </a:extLst>
          </p:cNvPr>
          <p:cNvSpPr>
            <a:spLocks noGrp="1"/>
          </p:cNvSpPr>
          <p:nvPr>
            <p:ph type="title"/>
          </p:nvPr>
        </p:nvSpPr>
        <p:spPr>
          <a:xfrm>
            <a:off x="629841" y="342900"/>
            <a:ext cx="2949179" cy="120015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A29FB551-8614-3293-255B-1A023D1F0837}"/>
              </a:ext>
            </a:extLst>
          </p:cNvPr>
          <p:cNvSpPr>
            <a:spLocks noGrp="1"/>
          </p:cNvSpPr>
          <p:nvPr>
            <p:ph idx="1"/>
          </p:nvPr>
        </p:nvSpPr>
        <p:spPr>
          <a:xfrm>
            <a:off x="3887393" y="740573"/>
            <a:ext cx="4629151"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180905E0-CE6E-878E-847F-5160B40C64B4}"/>
              </a:ext>
            </a:extLst>
          </p:cNvPr>
          <p:cNvSpPr>
            <a:spLocks noGrp="1"/>
          </p:cNvSpPr>
          <p:nvPr>
            <p:ph type="body" sz="half" idx="2"/>
          </p:nvPr>
        </p:nvSpPr>
        <p:spPr>
          <a:xfrm>
            <a:off x="629841" y="1543054"/>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02C199-4545-EE74-CBB1-E5C84FCEC136}"/>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6" name="Marcador de pie de página 5">
            <a:extLst>
              <a:ext uri="{FF2B5EF4-FFF2-40B4-BE49-F238E27FC236}">
                <a16:creationId xmlns:a16="http://schemas.microsoft.com/office/drawing/2014/main" id="{B667068F-42A6-2DBD-4DFC-5D8F5D672AC5}"/>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AE6E37F-369E-A8EF-8061-053AFCED79BC}"/>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32877821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37550-13B0-6898-6868-209624324FDB}"/>
              </a:ext>
            </a:extLst>
          </p:cNvPr>
          <p:cNvSpPr>
            <a:spLocks noGrp="1"/>
          </p:cNvSpPr>
          <p:nvPr>
            <p:ph type="title"/>
          </p:nvPr>
        </p:nvSpPr>
        <p:spPr>
          <a:xfrm>
            <a:off x="629841" y="342900"/>
            <a:ext cx="2949179" cy="120015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FBBCAE0C-838D-53BC-48D3-B06DC585520C}"/>
              </a:ext>
            </a:extLst>
          </p:cNvPr>
          <p:cNvSpPr>
            <a:spLocks noGrp="1"/>
          </p:cNvSpPr>
          <p:nvPr>
            <p:ph type="pic" idx="1"/>
          </p:nvPr>
        </p:nvSpPr>
        <p:spPr>
          <a:xfrm>
            <a:off x="3887393" y="740573"/>
            <a:ext cx="4629151" cy="3655219"/>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endParaRPr lang="es-EC"/>
          </a:p>
        </p:txBody>
      </p:sp>
      <p:sp>
        <p:nvSpPr>
          <p:cNvPr id="4" name="Marcador de texto 3">
            <a:extLst>
              <a:ext uri="{FF2B5EF4-FFF2-40B4-BE49-F238E27FC236}">
                <a16:creationId xmlns:a16="http://schemas.microsoft.com/office/drawing/2014/main" id="{D9A1CF9C-8AA9-EF4F-BFA7-24DC69797741}"/>
              </a:ext>
            </a:extLst>
          </p:cNvPr>
          <p:cNvSpPr>
            <a:spLocks noGrp="1"/>
          </p:cNvSpPr>
          <p:nvPr>
            <p:ph type="body" sz="half" idx="2"/>
          </p:nvPr>
        </p:nvSpPr>
        <p:spPr>
          <a:xfrm>
            <a:off x="629841" y="1543054"/>
            <a:ext cx="2949179" cy="2858691"/>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602E5B0-DF49-972D-03A0-8B867F628A12}"/>
              </a:ext>
            </a:extLst>
          </p:cNvPr>
          <p:cNvSpPr>
            <a:spLocks noGrp="1"/>
          </p:cNvSpPr>
          <p:nvPr>
            <p:ph type="dt" sz="half" idx="10"/>
          </p:nvPr>
        </p:nvSpPr>
        <p:spPr/>
        <p:txBody>
          <a:bodyPr/>
          <a:lstStyle/>
          <a:p>
            <a:fld id="{34159B59-78E0-4544-A00D-A139A1B2FB5F}" type="datetimeFigureOut">
              <a:rPr lang="es-EC" smtClean="0"/>
              <a:t>8/11/2023</a:t>
            </a:fld>
            <a:endParaRPr lang="es-EC"/>
          </a:p>
        </p:txBody>
      </p:sp>
      <p:sp>
        <p:nvSpPr>
          <p:cNvPr id="6" name="Marcador de pie de página 5">
            <a:extLst>
              <a:ext uri="{FF2B5EF4-FFF2-40B4-BE49-F238E27FC236}">
                <a16:creationId xmlns:a16="http://schemas.microsoft.com/office/drawing/2014/main" id="{53B00297-F9F5-B4A4-FACC-A95A8CB7031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5E1B60C-F9CC-B567-5DB7-17B6BC3F5DFD}"/>
              </a:ext>
            </a:extLst>
          </p:cNvPr>
          <p:cNvSpPr>
            <a:spLocks noGrp="1"/>
          </p:cNvSpPr>
          <p:nvPr>
            <p:ph type="sldNum" sz="quarter" idx="12"/>
          </p:nvPr>
        </p:nvSpPr>
        <p:spPr/>
        <p:txBody>
          <a:bodyPr/>
          <a:lstStyle/>
          <a:p>
            <a:fld id="{08CE65BB-32C4-49A3-8A94-1E8F2174DEC9}" type="slidenum">
              <a:rPr lang="es-EC" smtClean="0"/>
              <a:t>‹Nº›</a:t>
            </a:fld>
            <a:endParaRPr lang="es-EC"/>
          </a:p>
        </p:txBody>
      </p:sp>
    </p:spTree>
    <p:extLst>
      <p:ext uri="{BB962C8B-B14F-4D97-AF65-F5344CB8AC3E}">
        <p14:creationId xmlns:p14="http://schemas.microsoft.com/office/powerpoint/2010/main" val="29170012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62AC62-35B0-44B1-EC7D-1EADA9AA12FE}"/>
              </a:ext>
            </a:extLst>
          </p:cNvPr>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493CAC4-FDCE-C1F8-42CC-AD162DA2407E}"/>
              </a:ext>
            </a:extLst>
          </p:cNvPr>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09AE0C3-F935-5BB9-D3BA-CBA46E0404AF}"/>
              </a:ext>
            </a:extLst>
          </p:cNvPr>
          <p:cNvSpPr>
            <a:spLocks noGrp="1"/>
          </p:cNvSpPr>
          <p:nvPr>
            <p:ph type="dt" sz="half" idx="2"/>
          </p:nvPr>
        </p:nvSpPr>
        <p:spPr>
          <a:xfrm>
            <a:off x="628651"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4159B59-78E0-4544-A00D-A139A1B2FB5F}" type="datetimeFigureOut">
              <a:rPr lang="es-EC" smtClean="0"/>
              <a:t>8/11/2023</a:t>
            </a:fld>
            <a:endParaRPr lang="es-EC"/>
          </a:p>
        </p:txBody>
      </p:sp>
      <p:sp>
        <p:nvSpPr>
          <p:cNvPr id="5" name="Marcador de pie de página 4">
            <a:extLst>
              <a:ext uri="{FF2B5EF4-FFF2-40B4-BE49-F238E27FC236}">
                <a16:creationId xmlns:a16="http://schemas.microsoft.com/office/drawing/2014/main" id="{401DCA93-7800-F30D-F7BD-C9CD90C490B4}"/>
              </a:ext>
            </a:extLst>
          </p:cNvPr>
          <p:cNvSpPr>
            <a:spLocks noGrp="1"/>
          </p:cNvSpPr>
          <p:nvPr>
            <p:ph type="ftr" sz="quarter" idx="3"/>
          </p:nvPr>
        </p:nvSpPr>
        <p:spPr>
          <a:xfrm>
            <a:off x="3028951"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57868D89-02C8-80A1-6E0B-E5010D565ECF}"/>
              </a:ext>
            </a:extLst>
          </p:cNvPr>
          <p:cNvSpPr>
            <a:spLocks noGrp="1"/>
          </p:cNvSpPr>
          <p:nvPr>
            <p:ph type="sldNum" sz="quarter" idx="4"/>
          </p:nvPr>
        </p:nvSpPr>
        <p:spPr>
          <a:xfrm>
            <a:off x="6457951"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8CE65BB-32C4-49A3-8A94-1E8F2174DEC9}" type="slidenum">
              <a:rPr lang="es-EC" smtClean="0"/>
              <a:t>‹Nº›</a:t>
            </a:fld>
            <a:endParaRPr lang="es-EC"/>
          </a:p>
        </p:txBody>
      </p:sp>
    </p:spTree>
    <p:extLst>
      <p:ext uri="{BB962C8B-B14F-4D97-AF65-F5344CB8AC3E}">
        <p14:creationId xmlns:p14="http://schemas.microsoft.com/office/powerpoint/2010/main" val="27023414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7" r:id="rId13"/>
    <p:sldLayoutId id="2147483689" r:id="rId14"/>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s-EC"/>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6"/>
          <p:cNvSpPr txBox="1">
            <a:spLocks noGrp="1"/>
          </p:cNvSpPr>
          <p:nvPr>
            <p:ph type="ctrTitle"/>
          </p:nvPr>
        </p:nvSpPr>
        <p:spPr>
          <a:xfrm>
            <a:off x="1143000" y="405044"/>
            <a:ext cx="6858000" cy="1790700"/>
          </a:xfrm>
          <a:prstGeom prst="rect">
            <a:avLst/>
          </a:prstGeom>
        </p:spPr>
        <p:txBody>
          <a:bodyPr spcFirstLastPara="1" vert="horz" wrap="square" lIns="91425" tIns="91425" rIns="91425" bIns="91425" rtlCol="0" anchor="ctr" anchorCtr="0">
            <a:noAutofit/>
          </a:bodyPr>
          <a:lstStyle/>
          <a:p>
            <a:r>
              <a:rPr lang="es-ES" sz="1400" b="1" dirty="0">
                <a:effectLst/>
                <a:latin typeface="Times New Roman" panose="02020603050405020304" pitchFamily="18" charset="0"/>
                <a:ea typeface="Times New Roman" panose="02020603050405020304" pitchFamily="18" charset="0"/>
              </a:rPr>
              <a:t>LA RESPONSABILIDAD SOCIAL EMPRESARIAL EN LA SEGURIDAD Y SALUD EN EL TRABAJO. LA APLICACIÓN DEL CONCEPTO DE RESPONSABILIDAD SOCIAL AL INTERIOR DE LAS ORGANIZACIONES PÚBLICAS Y PRIVADAS QUE PARTICIPAN EN LA CONSTRUCCIÓN DE PUENTES Y VÍAS DE ACCESO EN LAS GRANDES CIUDADES EN EL ECUADOR.</a:t>
            </a:r>
            <a:br>
              <a:rPr lang="es-EC" sz="1400" dirty="0">
                <a:effectLst/>
                <a:latin typeface="Times New Roman" panose="02020603050405020304" pitchFamily="18" charset="0"/>
                <a:ea typeface="Times New Roman" panose="02020603050405020304" pitchFamily="18" charset="0"/>
              </a:rPr>
            </a:br>
            <a:br>
              <a:rPr lang="es-419" sz="1200" dirty="0">
                <a:latin typeface="Times New Roman" panose="02020603050405020304" pitchFamily="18" charset="0"/>
                <a:ea typeface="Times New Roman" panose="02020603050405020304" pitchFamily="18" charset="0"/>
              </a:rPr>
            </a:br>
            <a:endParaRPr lang="es-419" sz="1200" dirty="0">
              <a:latin typeface="Times New Roman" panose="02020603050405020304" pitchFamily="18" charset="0"/>
              <a:ea typeface="Times New Roman" panose="02020603050405020304" pitchFamily="18" charset="0"/>
            </a:endParaRPr>
          </a:p>
        </p:txBody>
      </p:sp>
      <p:sp>
        <p:nvSpPr>
          <p:cNvPr id="2" name="Google Shape;156;p26">
            <a:extLst>
              <a:ext uri="{FF2B5EF4-FFF2-40B4-BE49-F238E27FC236}">
                <a16:creationId xmlns:a16="http://schemas.microsoft.com/office/drawing/2014/main" id="{60FE2A10-D4FF-99F0-B1BC-6AEF22D08E1D}"/>
              </a:ext>
            </a:extLst>
          </p:cNvPr>
          <p:cNvSpPr txBox="1">
            <a:spLocks/>
          </p:cNvSpPr>
          <p:nvPr/>
        </p:nvSpPr>
        <p:spPr>
          <a:xfrm>
            <a:off x="422550" y="1710027"/>
            <a:ext cx="8298900" cy="17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ubik"/>
              <a:buNone/>
              <a:defRPr sz="5200" b="0" i="0" u="none" strike="noStrike" cap="none">
                <a:solidFill>
                  <a:schemeClr val="dk1"/>
                </a:solidFill>
                <a:latin typeface="Rubik ExtraBold"/>
                <a:ea typeface="Rubik ExtraBold"/>
                <a:cs typeface="Rubik ExtraBold"/>
                <a:sym typeface="Rubik ExtraBold"/>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s-ES" sz="1600" b="1" dirty="0">
                <a:latin typeface="Times New Roman" panose="02020603050405020304" pitchFamily="18" charset="0"/>
                <a:ea typeface="Times New Roman" panose="02020603050405020304" pitchFamily="18" charset="0"/>
              </a:rPr>
              <a:t>PROPUESTA DE INVESTIGACIÓN DOCTORAL EN INGENIERÍA ÉNFASIS EN INDUSTRIAL</a:t>
            </a:r>
            <a:br>
              <a:rPr lang="es-419" sz="1800" dirty="0">
                <a:latin typeface="Times New Roman" panose="02020603050405020304" pitchFamily="18" charset="0"/>
                <a:ea typeface="Times New Roman" panose="02020603050405020304" pitchFamily="18" charset="0"/>
              </a:rPr>
            </a:br>
            <a:endParaRPr lang="es-419" sz="1800" dirty="0">
              <a:latin typeface="Times New Roman" panose="02020603050405020304" pitchFamily="18" charset="0"/>
              <a:ea typeface="Times New Roman" panose="02020603050405020304" pitchFamily="18" charset="0"/>
            </a:endParaRPr>
          </a:p>
        </p:txBody>
      </p:sp>
      <p:sp>
        <p:nvSpPr>
          <p:cNvPr id="3" name="Google Shape;156;p26">
            <a:extLst>
              <a:ext uri="{FF2B5EF4-FFF2-40B4-BE49-F238E27FC236}">
                <a16:creationId xmlns:a16="http://schemas.microsoft.com/office/drawing/2014/main" id="{D5037F2C-C7AD-1FAF-25B4-88D724DD34E8}"/>
              </a:ext>
            </a:extLst>
          </p:cNvPr>
          <p:cNvSpPr txBox="1">
            <a:spLocks/>
          </p:cNvSpPr>
          <p:nvPr/>
        </p:nvSpPr>
        <p:spPr>
          <a:xfrm>
            <a:off x="422551" y="3563751"/>
            <a:ext cx="8298900" cy="177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Rubik"/>
              <a:buNone/>
              <a:defRPr sz="5200" b="0" i="0" u="none" strike="noStrike" cap="none">
                <a:solidFill>
                  <a:schemeClr val="dk1"/>
                </a:solidFill>
                <a:latin typeface="Rubik ExtraBold"/>
                <a:ea typeface="Rubik ExtraBold"/>
                <a:cs typeface="Rubik ExtraBold"/>
                <a:sym typeface="Rubik ExtraBold"/>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s-ES" sz="1800" b="1" dirty="0">
                <a:latin typeface="Times New Roman" panose="02020603050405020304" pitchFamily="18" charset="0"/>
                <a:ea typeface="Times New Roman" panose="02020603050405020304" pitchFamily="18" charset="0"/>
              </a:rPr>
              <a:t>Autor: Edison Patricio Salazar Cueva</a:t>
            </a:r>
          </a:p>
          <a:p>
            <a:r>
              <a:rPr lang="es-ES" sz="1800" b="1" dirty="0">
                <a:latin typeface="Times New Roman" panose="02020603050405020304" pitchFamily="18" charset="0"/>
                <a:ea typeface="Times New Roman" panose="02020603050405020304" pitchFamily="18" charset="0"/>
              </a:rPr>
              <a:t>Directora: Martha Lucía Quintero Garzón, PhD.</a:t>
            </a:r>
            <a:br>
              <a:rPr lang="es-419" sz="1800" dirty="0">
                <a:latin typeface="Times New Roman" panose="02020603050405020304" pitchFamily="18" charset="0"/>
                <a:ea typeface="Times New Roman" panose="02020603050405020304" pitchFamily="18" charset="0"/>
              </a:rPr>
            </a:br>
            <a:endParaRPr lang="es-419" sz="1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3008-4ACA-8F97-D972-595846C90601}"/>
              </a:ext>
            </a:extLst>
          </p:cNvPr>
          <p:cNvSpPr>
            <a:spLocks noGrp="1"/>
          </p:cNvSpPr>
          <p:nvPr>
            <p:ph type="title"/>
          </p:nvPr>
        </p:nvSpPr>
        <p:spPr>
          <a:xfrm>
            <a:off x="2773136" y="627017"/>
            <a:ext cx="4089218" cy="28852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s-EC" altLang="es-EC" sz="13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ENCUESTA REALIZADA A EMPRESAS CONSTRUCTORAS</a:t>
            </a:r>
            <a:br>
              <a:rPr kumimoji="0" lang="es-EC" altLang="es-EC" sz="1300" b="0" i="0" u="none" strike="noStrike" cap="none" normalizeH="0" baseline="0" dirty="0">
                <a:ln>
                  <a:noFill/>
                </a:ln>
                <a:solidFill>
                  <a:schemeClr val="tx1"/>
                </a:solidFill>
                <a:effectLst/>
              </a:rPr>
            </a:br>
            <a:br>
              <a:rPr kumimoji="0" lang="es-EC" altLang="es-EC" sz="3600" b="0" i="0" u="none" strike="noStrike" cap="none" normalizeH="0" baseline="0" dirty="0">
                <a:ln>
                  <a:noFill/>
                </a:ln>
                <a:solidFill>
                  <a:schemeClr val="tx1"/>
                </a:solidFill>
                <a:effectLst/>
              </a:rPr>
            </a:br>
            <a:endParaRPr lang="es-EC" dirty="0"/>
          </a:p>
        </p:txBody>
      </p:sp>
      <p:pic>
        <p:nvPicPr>
          <p:cNvPr id="3" name="Imagen 2">
            <a:extLst>
              <a:ext uri="{FF2B5EF4-FFF2-40B4-BE49-F238E27FC236}">
                <a16:creationId xmlns:a16="http://schemas.microsoft.com/office/drawing/2014/main" id="{4C770937-03FC-36A0-76F8-7079E5701A53}"/>
              </a:ext>
            </a:extLst>
          </p:cNvPr>
          <p:cNvPicPr>
            <a:picLocks noChangeAspect="1"/>
          </p:cNvPicPr>
          <p:nvPr/>
        </p:nvPicPr>
        <p:blipFill>
          <a:blip r:embed="rId2"/>
          <a:stretch>
            <a:fillRect/>
          </a:stretch>
        </p:blipFill>
        <p:spPr>
          <a:xfrm>
            <a:off x="902607" y="915539"/>
            <a:ext cx="4008302" cy="2170063"/>
          </a:xfrm>
          <a:prstGeom prst="rect">
            <a:avLst/>
          </a:prstGeom>
        </p:spPr>
      </p:pic>
      <p:pic>
        <p:nvPicPr>
          <p:cNvPr id="4" name="Imagen 3">
            <a:extLst>
              <a:ext uri="{FF2B5EF4-FFF2-40B4-BE49-F238E27FC236}">
                <a16:creationId xmlns:a16="http://schemas.microsoft.com/office/drawing/2014/main" id="{C8C16B67-B87F-20C8-62E7-78AC189F7ECF}"/>
              </a:ext>
            </a:extLst>
          </p:cNvPr>
          <p:cNvPicPr>
            <a:picLocks noChangeAspect="1"/>
          </p:cNvPicPr>
          <p:nvPr/>
        </p:nvPicPr>
        <p:blipFill>
          <a:blip r:embed="rId3"/>
          <a:stretch>
            <a:fillRect/>
          </a:stretch>
        </p:blipFill>
        <p:spPr>
          <a:xfrm>
            <a:off x="5184866" y="915540"/>
            <a:ext cx="3330484" cy="2170063"/>
          </a:xfrm>
          <a:prstGeom prst="rect">
            <a:avLst/>
          </a:prstGeom>
        </p:spPr>
      </p:pic>
      <p:sp>
        <p:nvSpPr>
          <p:cNvPr id="5" name="Título 1">
            <a:extLst>
              <a:ext uri="{FF2B5EF4-FFF2-40B4-BE49-F238E27FC236}">
                <a16:creationId xmlns:a16="http://schemas.microsoft.com/office/drawing/2014/main" id="{D081A649-1D91-65E1-EA99-073FD4063D73}"/>
              </a:ext>
            </a:extLst>
          </p:cNvPr>
          <p:cNvSpPr txBox="1">
            <a:spLocks/>
          </p:cNvSpPr>
          <p:nvPr/>
        </p:nvSpPr>
        <p:spPr>
          <a:xfrm>
            <a:off x="628650" y="555350"/>
            <a:ext cx="7886700" cy="431160"/>
          </a:xfrm>
          <a:prstGeom prst="rect">
            <a:avLst/>
          </a:prstGeom>
        </p:spPr>
        <p:txBody>
          <a:bodyPr vert="horz" lIns="91440" tIns="45720" rIns="91440" bIns="45720" rtlCol="0" anchor="ctr">
            <a:normAutofit fontScale="75000" lnSpcReduction="20000"/>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pPr defTabSz="914400" eaLnBrk="0" fontAlgn="base" hangingPunct="0">
              <a:lnSpc>
                <a:spcPct val="100000"/>
              </a:lnSpc>
              <a:spcAft>
                <a:spcPct val="0"/>
              </a:spcAft>
            </a:pPr>
            <a:r>
              <a:rPr lang="es-EC" altLang="es-EC" sz="1200" dirty="0">
                <a:latin typeface="Calibri" panose="020F0502020204030204" pitchFamily="34" charset="0"/>
                <a:ea typeface="Calibri" panose="020F0502020204030204" pitchFamily="34" charset="0"/>
                <a:cs typeface="Times New Roman" panose="02020603050405020304" pitchFamily="18" charset="0"/>
              </a:rPr>
              <a:t>TOTAL EMPRESAS AFILIADAS A COLEGIO PROVINCIAL: 90</a:t>
            </a:r>
            <a:br>
              <a:rPr lang="es-EC" altLang="es-EC" sz="1200" dirty="0">
                <a:latin typeface="Calibri" panose="020F0502020204030204" pitchFamily="34" charset="0"/>
                <a:ea typeface="Calibri" panose="020F0502020204030204" pitchFamily="34" charset="0"/>
                <a:cs typeface="Times New Roman" panose="02020603050405020304" pitchFamily="18" charset="0"/>
              </a:rPr>
            </a:br>
            <a:r>
              <a:rPr lang="es-EC" altLang="es-EC" sz="1200" dirty="0">
                <a:latin typeface="Calibri" panose="020F0502020204030204" pitchFamily="34" charset="0"/>
                <a:cs typeface="Times New Roman" panose="02020603050405020304" pitchFamily="18" charset="0"/>
              </a:rPr>
              <a:t>FUENTE: Super Intendencia de Compañías Ecuador 2022-2023</a:t>
            </a:r>
          </a:p>
          <a:p>
            <a:pPr defTabSz="914400" eaLnBrk="0" fontAlgn="base" hangingPunct="0">
              <a:lnSpc>
                <a:spcPct val="100000"/>
              </a:lnSpc>
              <a:spcAft>
                <a:spcPct val="0"/>
              </a:spcAft>
            </a:pPr>
            <a:r>
              <a:rPr lang="es-EC" altLang="es-EC" sz="1200" dirty="0">
                <a:latin typeface="Calibri" panose="020F0502020204030204" pitchFamily="34" charset="0"/>
                <a:cs typeface="Times New Roman" panose="02020603050405020304" pitchFamily="18" charset="0"/>
              </a:rPr>
              <a:t>                CICXT Colegio de Ingenieros Civiles de Cotopaxi 2022-2023</a:t>
            </a:r>
            <a:endParaRPr lang="es-EC" sz="1200" dirty="0"/>
          </a:p>
        </p:txBody>
      </p:sp>
      <p:sp>
        <p:nvSpPr>
          <p:cNvPr id="6" name="Título 1">
            <a:extLst>
              <a:ext uri="{FF2B5EF4-FFF2-40B4-BE49-F238E27FC236}">
                <a16:creationId xmlns:a16="http://schemas.microsoft.com/office/drawing/2014/main" id="{D06ABBC4-90AD-8E6C-3625-C801F29E30A3}"/>
              </a:ext>
            </a:extLst>
          </p:cNvPr>
          <p:cNvSpPr txBox="1">
            <a:spLocks/>
          </p:cNvSpPr>
          <p:nvPr/>
        </p:nvSpPr>
        <p:spPr>
          <a:xfrm>
            <a:off x="323850" y="3230212"/>
            <a:ext cx="8496299" cy="994172"/>
          </a:xfrm>
          <a:prstGeom prst="rect">
            <a:avLst/>
          </a:prstGeom>
        </p:spPr>
        <p:txBody>
          <a:bodyPr vert="horz" lIns="91440" tIns="45720" rIns="91440" bIns="45720" rtlCol="0" anchor="ctr">
            <a:noAutofit/>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pPr algn="just"/>
            <a:r>
              <a:rPr lang="es-EC" sz="1200" dirty="0">
                <a:latin typeface="+mn-lt"/>
              </a:rPr>
              <a:t>De la encuesta enviada se recibió respuesta del presidente del Colegio de Ingenieros de Cotopaxi para lo cual de las 90 empresas constructoras responden 34 equivalente al 37,78%, se realiza el análisis de resultados de la encuesta con un margen de error del 13% para un nivel de tolerancia del 95% </a:t>
            </a:r>
            <a:r>
              <a:rPr lang="es-MX" sz="1200" b="0" i="0" dirty="0">
                <a:effectLst/>
                <a:latin typeface="+mn-lt"/>
              </a:rPr>
              <a:t> siendo el nivel de confianza más efectivo según</a:t>
            </a:r>
            <a:r>
              <a:rPr lang="es-EC" sz="1200" dirty="0">
                <a:latin typeface="+mn-lt"/>
              </a:rPr>
              <a:t> </a:t>
            </a:r>
            <a:r>
              <a:rPr lang="es-EC" sz="1200" kern="0" dirty="0">
                <a:effectLst/>
                <a:latin typeface="+mn-lt"/>
                <a:ea typeface="Times New Roman" panose="02020603050405020304" pitchFamily="18" charset="0"/>
              </a:rPr>
              <a:t>(</a:t>
            </a:r>
            <a:r>
              <a:rPr lang="es-EC" sz="1200" kern="0" dirty="0" err="1">
                <a:effectLst/>
                <a:latin typeface="+mn-lt"/>
                <a:ea typeface="Times New Roman" panose="02020603050405020304" pitchFamily="18" charset="0"/>
              </a:rPr>
              <a:t>Rodriguez</a:t>
            </a:r>
            <a:r>
              <a:rPr lang="es-EC" sz="1200" kern="0" dirty="0">
                <a:effectLst/>
                <a:latin typeface="+mn-lt"/>
                <a:ea typeface="Times New Roman" panose="02020603050405020304" pitchFamily="18" charset="0"/>
              </a:rPr>
              <a:t>-Ojeda, 2007).</a:t>
            </a:r>
            <a:endParaRPr lang="es-EC" sz="1200" dirty="0">
              <a:latin typeface="+mn-lt"/>
            </a:endParaRPr>
          </a:p>
        </p:txBody>
      </p:sp>
    </p:spTree>
    <p:extLst>
      <p:ext uri="{BB962C8B-B14F-4D97-AF65-F5344CB8AC3E}">
        <p14:creationId xmlns:p14="http://schemas.microsoft.com/office/powerpoint/2010/main" val="366477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697F9-4A98-C96E-1039-456D89FC444F}"/>
              </a:ext>
            </a:extLst>
          </p:cNvPr>
          <p:cNvSpPr>
            <a:spLocks noGrp="1"/>
          </p:cNvSpPr>
          <p:nvPr>
            <p:ph type="title"/>
          </p:nvPr>
        </p:nvSpPr>
        <p:spPr>
          <a:xfrm>
            <a:off x="2829261" y="0"/>
            <a:ext cx="4399877" cy="340407"/>
          </a:xfrm>
        </p:spPr>
        <p:txBody>
          <a:bodyPr>
            <a:normAutofit/>
          </a:bodyPr>
          <a:lstStyle/>
          <a:p>
            <a:r>
              <a:rPr lang="es-MX" sz="1400" b="1" dirty="0"/>
              <a:t>Análisis Comparativo por </a:t>
            </a:r>
            <a:r>
              <a:rPr lang="es-MX" sz="1400" b="1" dirty="0" err="1"/>
              <a:t>Articulos</a:t>
            </a:r>
            <a:r>
              <a:rPr lang="es-MX" sz="1400" b="1" dirty="0"/>
              <a:t> de autores</a:t>
            </a:r>
            <a:endParaRPr lang="es-419" sz="1400" b="1" dirty="0"/>
          </a:p>
        </p:txBody>
      </p:sp>
      <p:graphicFrame>
        <p:nvGraphicFramePr>
          <p:cNvPr id="6" name="Tabla 5">
            <a:extLst>
              <a:ext uri="{FF2B5EF4-FFF2-40B4-BE49-F238E27FC236}">
                <a16:creationId xmlns:a16="http://schemas.microsoft.com/office/drawing/2014/main" id="{D8091AAC-E067-19EC-566B-319C560E1FF0}"/>
              </a:ext>
            </a:extLst>
          </p:cNvPr>
          <p:cNvGraphicFramePr>
            <a:graphicFrameLocks noGrp="1"/>
          </p:cNvGraphicFramePr>
          <p:nvPr>
            <p:extLst>
              <p:ext uri="{D42A27DB-BD31-4B8C-83A1-F6EECF244321}">
                <p14:modId xmlns:p14="http://schemas.microsoft.com/office/powerpoint/2010/main" val="333465930"/>
              </p:ext>
            </p:extLst>
          </p:nvPr>
        </p:nvGraphicFramePr>
        <p:xfrm>
          <a:off x="220832" y="574286"/>
          <a:ext cx="8702336" cy="4034963"/>
        </p:xfrm>
        <a:graphic>
          <a:graphicData uri="http://schemas.openxmlformats.org/drawingml/2006/table">
            <a:tbl>
              <a:tblPr>
                <a:tableStyleId>{CB26AE7F-A737-4FAE-9F7B-F8862CC0DDF3}</a:tableStyleId>
              </a:tblPr>
              <a:tblGrid>
                <a:gridCol w="478415">
                  <a:extLst>
                    <a:ext uri="{9D8B030D-6E8A-4147-A177-3AD203B41FA5}">
                      <a16:colId xmlns:a16="http://schemas.microsoft.com/office/drawing/2014/main" val="1334129149"/>
                    </a:ext>
                  </a:extLst>
                </a:gridCol>
                <a:gridCol w="319928">
                  <a:extLst>
                    <a:ext uri="{9D8B030D-6E8A-4147-A177-3AD203B41FA5}">
                      <a16:colId xmlns:a16="http://schemas.microsoft.com/office/drawing/2014/main" val="3632035052"/>
                    </a:ext>
                  </a:extLst>
                </a:gridCol>
                <a:gridCol w="1143112">
                  <a:extLst>
                    <a:ext uri="{9D8B030D-6E8A-4147-A177-3AD203B41FA5}">
                      <a16:colId xmlns:a16="http://schemas.microsoft.com/office/drawing/2014/main" val="3634771436"/>
                    </a:ext>
                  </a:extLst>
                </a:gridCol>
                <a:gridCol w="3675914">
                  <a:extLst>
                    <a:ext uri="{9D8B030D-6E8A-4147-A177-3AD203B41FA5}">
                      <a16:colId xmlns:a16="http://schemas.microsoft.com/office/drawing/2014/main" val="2204081275"/>
                    </a:ext>
                  </a:extLst>
                </a:gridCol>
                <a:gridCol w="3084967">
                  <a:extLst>
                    <a:ext uri="{9D8B030D-6E8A-4147-A177-3AD203B41FA5}">
                      <a16:colId xmlns:a16="http://schemas.microsoft.com/office/drawing/2014/main" val="1909611451"/>
                    </a:ext>
                  </a:extLst>
                </a:gridCol>
              </a:tblGrid>
              <a:tr h="106616">
                <a:tc>
                  <a:txBody>
                    <a:bodyPr/>
                    <a:lstStyle/>
                    <a:p>
                      <a:pPr algn="ctr" fontAlgn="ctr"/>
                      <a:r>
                        <a:rPr lang="es-EC" sz="600" u="none" strike="noStrike">
                          <a:effectLst/>
                        </a:rPr>
                        <a:t>Autor</a:t>
                      </a:r>
                      <a:endParaRPr lang="es-EC" sz="600" b="1" i="0" u="none" strike="noStrike">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Año</a:t>
                      </a:r>
                      <a:endParaRPr lang="es-EC" sz="600" b="1" i="0" u="none" strike="noStrike">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Tema</a:t>
                      </a:r>
                      <a:endParaRPr lang="es-EC" sz="600" b="1" i="0" u="none" strike="noStrike">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Resumen</a:t>
                      </a:r>
                      <a:endParaRPr lang="es-EC" sz="600" b="1" i="0" u="none" strike="noStrike">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Analisis</a:t>
                      </a:r>
                      <a:endParaRPr lang="es-EC" sz="600" b="1" i="0" u="none" strike="noStrike">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3300967700"/>
                  </a:ext>
                </a:extLst>
              </a:tr>
              <a:tr h="696077">
                <a:tc>
                  <a:txBody>
                    <a:bodyPr/>
                    <a:lstStyle/>
                    <a:p>
                      <a:pPr algn="l" fontAlgn="ctr"/>
                      <a:r>
                        <a:rPr lang="es-EC" sz="600" u="none" strike="noStrike" dirty="0">
                          <a:effectLst/>
                        </a:rPr>
                        <a:t>   </a:t>
                      </a:r>
                      <a:r>
                        <a:rPr lang="es-EC" sz="600" u="none" strike="noStrike" dirty="0" err="1">
                          <a:effectLst/>
                        </a:rPr>
                        <a:t>Elias</a:t>
                      </a:r>
                      <a:r>
                        <a:rPr lang="es-EC" sz="600" u="none" strike="noStrike" dirty="0">
                          <a:effectLst/>
                        </a:rPr>
                        <a:t> A.     </a:t>
                      </a:r>
                    </a:p>
                    <a:p>
                      <a:pPr algn="l" fontAlgn="ctr"/>
                      <a:r>
                        <a:rPr lang="es-EC" sz="600" u="none" strike="noStrike" dirty="0">
                          <a:effectLst/>
                        </a:rPr>
                        <a:t>   Bedoya</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dirty="0">
                          <a:effectLst/>
                        </a:rPr>
                        <a:t>2016</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Accidentalidad Laboral en el Sector de la Construcción: el Caso del Distrito de Cartagena de Indias.</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Se realizó un análisis de accidentalidad laboral identificando los riesgos asociados al proceso de pilotaje, excavaciones y fundición de placas utilizado en 118 trabajadores accidentado, sin fatalidades, de seis empresas del sector de la construcción de la ciudad de Cartagena de indias, en Colombia. </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No se aplica una adecuada planificación ni un modelos de responsabilidad social </a:t>
                      </a:r>
                      <a:r>
                        <a:rPr lang="es-MX" sz="600" u="none" strike="noStrike" dirty="0" err="1">
                          <a:effectLst/>
                        </a:rPr>
                        <a:t>enlasado</a:t>
                      </a:r>
                      <a:r>
                        <a:rPr lang="es-MX" sz="600" u="none" strike="noStrike" dirty="0">
                          <a:effectLst/>
                        </a:rPr>
                        <a:t> a la seguridad </a:t>
                      </a:r>
                      <a:r>
                        <a:rPr lang="es-MX" sz="600" u="none" strike="noStrike" dirty="0" err="1">
                          <a:effectLst/>
                        </a:rPr>
                        <a:t>laborla</a:t>
                      </a:r>
                      <a:r>
                        <a:rPr lang="es-MX" sz="600" u="none" strike="noStrike" dirty="0">
                          <a:effectLst/>
                        </a:rPr>
                        <a:t> y </a:t>
                      </a:r>
                      <a:r>
                        <a:rPr lang="es-MX" sz="600" u="none" strike="noStrike" dirty="0" err="1">
                          <a:effectLst/>
                        </a:rPr>
                        <a:t>asu</a:t>
                      </a:r>
                      <a:r>
                        <a:rPr lang="es-MX" sz="600" u="none" strike="noStrike" dirty="0">
                          <a:effectLst/>
                        </a:rPr>
                        <a:t> vez  coincide en la afirmación de Chan et al. (2008) al indicar que los accidentes de trabajo en la industria de la construcción son frecuentes, provocados por el uso de andamios y escaleras para tareas de construcción en altura que son </a:t>
                      </a:r>
                      <a:r>
                        <a:rPr lang="es-MX" sz="600" u="none" strike="noStrike" dirty="0" err="1">
                          <a:effectLst/>
                        </a:rPr>
                        <a:t>comunmente</a:t>
                      </a:r>
                      <a:r>
                        <a:rPr lang="es-MX" sz="600" u="none" strike="noStrike" dirty="0">
                          <a:effectLst/>
                        </a:rPr>
                        <a:t> utilizados en la </a:t>
                      </a:r>
                      <a:r>
                        <a:rPr lang="es-MX" sz="600" u="none" strike="noStrike" dirty="0" err="1">
                          <a:effectLst/>
                        </a:rPr>
                        <a:t>cosntruccion</a:t>
                      </a:r>
                      <a:r>
                        <a:rPr lang="es-MX" sz="600" u="none" strike="noStrike" dirty="0">
                          <a:effectLst/>
                        </a:rPr>
                        <a:t> de puentes.</a:t>
                      </a:r>
                      <a:endParaRPr lang="es-MX" sz="600" b="0" i="0" u="none" strike="noStrike" dirty="0">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2255162238"/>
                  </a:ext>
                </a:extLst>
              </a:tr>
              <a:tr h="814318">
                <a:tc>
                  <a:txBody>
                    <a:bodyPr/>
                    <a:lstStyle/>
                    <a:p>
                      <a:pPr algn="l" fontAlgn="ctr"/>
                      <a:r>
                        <a:rPr lang="es-EC" sz="600" u="none" strike="noStrike" dirty="0">
                          <a:effectLst/>
                        </a:rPr>
                        <a:t>  </a:t>
                      </a:r>
                      <a:r>
                        <a:rPr lang="es-EC" sz="600" u="none" strike="noStrike" dirty="0" err="1">
                          <a:effectLst/>
                        </a:rPr>
                        <a:t>R.Solis</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dirty="0">
                          <a:effectLst/>
                        </a:rPr>
                        <a:t>2017</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Cien meses de accidentes en la construcción en el sureste de México</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Actualmente, los trabajos de construcción están considerados como una de las actividades más peligrosas, con una tasa de fatalidad, en los EEUU, de 15,6 por cada 100.000: Construcción en concreto y mampostería - Causó 19% de los accidentes, con un 22% de fallecimientos y el 49% de la cantidad total de los trabajadores afectados. Es importante señalar que este riesgo causó casi la mitad de número total de los trabajadores afectados; debido principalmente al hecho de que en 13 de los accidentes estudiados (13%) los techos colapsaron, ya sea mientras se vertía el concreto o en los días siguientes.</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a:effectLst/>
                        </a:rPr>
                        <a:t>De acuerdo con el alto porcentaje de accidentes que demuestra en la preente envestigación  significa que no solo se debe considerar una deficiencia en la gestión de la prevención de riesgos sino que también una deficiencia en las técnicas o metodologia de planificación dando como resultado un número significativo de accidentes y de trabajadores afectados especificamente en la construccion en concreto, pero es una de las razones que es necesario un modelo de responsabilidad social apegado con seguridad laboral especifico en la constricción.. </a:t>
                      </a:r>
                      <a:endParaRPr lang="es-MX" sz="600" b="0" i="0" u="none" strike="noStrike">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3640987462"/>
                  </a:ext>
                </a:extLst>
              </a:tr>
              <a:tr h="680220">
                <a:tc>
                  <a:txBody>
                    <a:bodyPr/>
                    <a:lstStyle/>
                    <a:p>
                      <a:pPr algn="l" fontAlgn="ctr"/>
                      <a:r>
                        <a:rPr lang="es-MX" sz="600" u="none" strike="noStrike" dirty="0">
                          <a:effectLst/>
                        </a:rPr>
                        <a:t>  Mamani, W.  </a:t>
                      </a:r>
                    </a:p>
                    <a:p>
                      <a:pPr algn="l" fontAlgn="ctr"/>
                      <a:r>
                        <a:rPr lang="es-MX" sz="600" u="none" strike="noStrike" dirty="0">
                          <a:effectLst/>
                        </a:rPr>
                        <a:t>  y </a:t>
                      </a:r>
                      <a:r>
                        <a:rPr lang="es-MX" sz="600" u="none" strike="noStrike" dirty="0" err="1">
                          <a:effectLst/>
                        </a:rPr>
                        <a:t>Larico</a:t>
                      </a:r>
                      <a:r>
                        <a:rPr lang="es-MX" sz="600" u="none" strike="noStrike" dirty="0">
                          <a:effectLst/>
                        </a:rPr>
                        <a:t>, E.</a:t>
                      </a:r>
                      <a:br>
                        <a:rPr lang="es-MX" sz="600" u="none" strike="noStrike" dirty="0">
                          <a:effectLst/>
                        </a:rPr>
                      </a:b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dirty="0">
                          <a:effectLst/>
                        </a:rPr>
                        <a:t>2022</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MX" sz="600" u="none" strike="noStrike" dirty="0">
                          <a:effectLst/>
                        </a:rPr>
                        <a:t>El grado de peligrosidad en el sistema de seguridad y salud de los trabajadores de construcción civil de la ciudad de Juliaca es tolerable.</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Visto el grado de peligrosidad de la variable, las empresas no necesitan mejorar acciones de prevención de riesgos, más bien, deben de continuar con la aplicación de las normas de seguridad.</a:t>
                      </a:r>
                      <a:br>
                        <a:rPr lang="es-MX" sz="600" u="none" strike="noStrike" dirty="0">
                          <a:effectLst/>
                        </a:rPr>
                      </a:br>
                      <a:r>
                        <a:rPr lang="es-MX" sz="600" u="none" strike="noStrike" dirty="0">
                          <a:effectLst/>
                        </a:rPr>
                        <a:t>En algunos indicadores también se observa peligros con grado de peligrosidad de clasificación importante como la caída de objetos por desplome, contacto eléctrico, y exposición al </a:t>
                      </a:r>
                      <a:r>
                        <a:rPr lang="es-MX" sz="600" u="none" strike="noStrike" dirty="0" err="1">
                          <a:effectLst/>
                        </a:rPr>
                        <a:t>Covid</a:t>
                      </a:r>
                      <a:r>
                        <a:rPr lang="es-MX" sz="600" u="none" strike="noStrike" dirty="0">
                          <a:effectLst/>
                        </a:rPr>
                        <a:t> 19, la cual son peligros mortales que pueden ser prevenidos, pero hay que tomar en consideración por la gravedad de sus consecuencias.</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MX" sz="600" u="none" strike="noStrike">
                          <a:effectLst/>
                        </a:rPr>
                        <a:t>Visto el grado de la presente investigación, las empresas no necesitan mejorar acciones de prevención pero si la aplicación de responsablidad social en la contrucción y la aplicación de normas de seguridad </a:t>
                      </a:r>
                      <a:endParaRPr lang="es-MX" sz="600" b="0" i="0" u="none" strike="noStrike">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1188447130"/>
                  </a:ext>
                </a:extLst>
              </a:tr>
              <a:tr h="511018">
                <a:tc>
                  <a:txBody>
                    <a:bodyPr/>
                    <a:lstStyle/>
                    <a:p>
                      <a:pPr algn="l" fontAlgn="ctr"/>
                      <a:r>
                        <a:rPr lang="es-EC" sz="600" u="none" strike="noStrike" dirty="0">
                          <a:effectLst/>
                        </a:rPr>
                        <a:t>  Cifuentes,   </a:t>
                      </a:r>
                    </a:p>
                    <a:p>
                      <a:pPr algn="l" fontAlgn="ctr"/>
                      <a:r>
                        <a:rPr lang="es-EC" sz="600" u="none" strike="noStrike" dirty="0">
                          <a:effectLst/>
                        </a:rPr>
                        <a:t>   M.</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2022</a:t>
                      </a:r>
                      <a:endParaRPr lang="es-EC"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La seguridad y salud en el trabajo en la formación del ingeniero civil; con acercamiento entre la academia y el sector de la construcción</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a:effectLst/>
                        </a:rPr>
                        <a:t>Es evidente la necesidad e interés de los ingenieros civiles por fortalecer sus conocimientos en materia de seguridad y salud en el trabajo, aspecto que se refleja en la búsqueda y profundización de conocimientos a través de la formación complementaria y el autoaprendizaje, considerando que durante la formación académica de pregrado en ingeniería civil no se incluyeron contenidos en el área. </a:t>
                      </a:r>
                      <a:endParaRPr lang="es-MX"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a:effectLst/>
                        </a:rPr>
                        <a:t>En conclusión, la formación  en seguridad  y  salud  en  el trabajo durante la formación del ingeniero civil se articula con las tendencias  mundiales  en  las necesidades de construcción en  la industria y la sociedad, y con las funciones y responsabilidades que  asume  esta disciplina  promoviendo la necesidad de aplicar un modelo que vaya de la mano la seguridad laboral y Responsabilidad Social. </a:t>
                      </a:r>
                      <a:endParaRPr lang="es-MX" sz="600" b="0" i="0" u="none" strike="noStrike">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3757876818"/>
                  </a:ext>
                </a:extLst>
              </a:tr>
              <a:tr h="614596">
                <a:tc>
                  <a:txBody>
                    <a:bodyPr/>
                    <a:lstStyle/>
                    <a:p>
                      <a:pPr algn="l" fontAlgn="ctr"/>
                      <a:r>
                        <a:rPr lang="es-EC" sz="600" u="none" strike="noStrike" dirty="0">
                          <a:effectLst/>
                        </a:rPr>
                        <a:t>  </a:t>
                      </a:r>
                      <a:r>
                        <a:rPr lang="es-EC" sz="600" u="none" strike="noStrike" dirty="0" err="1">
                          <a:effectLst/>
                        </a:rPr>
                        <a:t>Alarcon,J</a:t>
                      </a:r>
                      <a:r>
                        <a:rPr lang="es-EC" sz="600" u="none" strike="noStrike" dirty="0">
                          <a:effectLst/>
                        </a:rPr>
                        <a:t>.  </a:t>
                      </a:r>
                    </a:p>
                    <a:p>
                      <a:pPr algn="l" fontAlgn="ctr"/>
                      <a:r>
                        <a:rPr lang="es-EC" sz="600" u="none" strike="noStrike" dirty="0">
                          <a:effectLst/>
                        </a:rPr>
                        <a:t>  </a:t>
                      </a:r>
                      <a:r>
                        <a:rPr lang="es-EC" sz="600" u="none" strike="noStrike" dirty="0" err="1">
                          <a:effectLst/>
                        </a:rPr>
                        <a:t>Rodriguez</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2016</a:t>
                      </a:r>
                      <a:endParaRPr lang="es-EC"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Importancia de la Seguridad de los trabajadores en el cumplimiento de procesos, procedimientos y funciones</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a:effectLst/>
                        </a:rPr>
                        <a:t>Una población sana, es una población competitiva y, por tanto, genera mayor nivel de crecimiento económico para el pai­s donde se encuentre asentada. Por el contrario, una poblacipon enferma, da paso a problemas estructurales como, las crisis económicas, los conflictos sociales y ambiental lo que afecta de manera inconmensurable a la producción nacional y a la estabilidad econpomica del pai­s. </a:t>
                      </a:r>
                      <a:endParaRPr lang="es-MX"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a:effectLst/>
                        </a:rPr>
                        <a:t>El estado se preocupa aparentemente po todos los aspectos pero en el artículono se mensiona comotrabajar con algun modelo o programa que involucre a la seguridad laboral y Responsabilidad social.</a:t>
                      </a:r>
                      <a:endParaRPr lang="es-MX" sz="600" b="0" i="0" u="none" strike="noStrike">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4247810042"/>
                  </a:ext>
                </a:extLst>
              </a:tr>
              <a:tr h="612118">
                <a:tc>
                  <a:txBody>
                    <a:bodyPr/>
                    <a:lstStyle/>
                    <a:p>
                      <a:pPr algn="ctr" fontAlgn="ctr"/>
                      <a:r>
                        <a:rPr lang="es-EC" sz="600" u="none" strike="noStrike" dirty="0" err="1">
                          <a:effectLst/>
                        </a:rPr>
                        <a:t>Spina</a:t>
                      </a:r>
                      <a:r>
                        <a:rPr lang="es-EC" sz="600" u="none" strike="noStrike" dirty="0">
                          <a:effectLst/>
                        </a:rPr>
                        <a:t>, M Laura</a:t>
                      </a:r>
                      <a:endParaRPr lang="es-EC"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EC" sz="600" u="none" strike="noStrike">
                          <a:effectLst/>
                        </a:rPr>
                        <a:t>2017</a:t>
                      </a:r>
                      <a:endParaRPr lang="es-EC"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Aportes para la construcción de responsabilidad social</a:t>
                      </a:r>
                      <a:endParaRPr lang="es-MX" sz="600" b="0" i="0" u="none" strike="noStrike" dirty="0">
                        <a:solidFill>
                          <a:srgbClr val="0D0D0D"/>
                        </a:solidFill>
                        <a:effectLst/>
                        <a:latin typeface="Calibri" panose="020F0502020204030204" pitchFamily="34" charset="0"/>
                      </a:endParaRPr>
                    </a:p>
                  </a:txBody>
                  <a:tcPr marL="4988" marR="4988" marT="4988" marB="0" anchor="ctr"/>
                </a:tc>
                <a:tc>
                  <a:txBody>
                    <a:bodyPr/>
                    <a:lstStyle/>
                    <a:p>
                      <a:pPr algn="ctr" fontAlgn="ctr"/>
                      <a:r>
                        <a:rPr lang="es-MX" sz="600" u="none" strike="noStrike">
                          <a:effectLst/>
                        </a:rPr>
                        <a:t>quí la norma proporciona orientación sobre cómo poner en práctica la res-ponsabilidad social dentro de una organización, independientemente del gra-do de desarrollo de sus sistemas de gobernanza u otros aspectos relacionados. Para ello, indica que algunas se pueden apoyar en sistemas o políticas que ya tengan implementadas al respecto, pero quizás deban enfocarlas de manera di-ferente o más amplia para abarcar todas las cuestiones tratadas en la iso.</a:t>
                      </a:r>
                      <a:endParaRPr lang="es-MX" sz="600" b="0" i="0" u="none" strike="noStrike">
                        <a:solidFill>
                          <a:srgbClr val="0D0D0D"/>
                        </a:solidFill>
                        <a:effectLst/>
                        <a:latin typeface="Calibri" panose="020F0502020204030204" pitchFamily="34" charset="0"/>
                      </a:endParaRPr>
                    </a:p>
                  </a:txBody>
                  <a:tcPr marL="4988" marR="4988" marT="4988" marB="0" anchor="ctr"/>
                </a:tc>
                <a:tc>
                  <a:txBody>
                    <a:bodyPr/>
                    <a:lstStyle/>
                    <a:p>
                      <a:pPr algn="l" fontAlgn="ctr"/>
                      <a:r>
                        <a:rPr lang="es-MX" sz="600" u="none" strike="noStrike" dirty="0">
                          <a:effectLst/>
                        </a:rPr>
                        <a:t>El autor demuestra que las características claves de una organización y cómo se relacionan éstas con la responsabilidad social y demuestra la importancia de comprenderla y para ello, destaca que es fundamental para una organización tanto publica como privada la aplicación de modelos y/o guías que aporten a la RS con SL</a:t>
                      </a:r>
                      <a:br>
                        <a:rPr lang="es-MX" sz="600" u="none" strike="noStrike" dirty="0">
                          <a:effectLst/>
                        </a:rPr>
                      </a:br>
                      <a:endParaRPr lang="es-MX" sz="600" b="0" i="0" u="none" strike="noStrike" dirty="0">
                        <a:solidFill>
                          <a:srgbClr val="0D0D0D"/>
                        </a:solidFill>
                        <a:effectLst/>
                        <a:latin typeface="Calibri" panose="020F0502020204030204" pitchFamily="34" charset="0"/>
                      </a:endParaRPr>
                    </a:p>
                  </a:txBody>
                  <a:tcPr marL="4988" marR="4988" marT="4988" marB="0" anchor="ctr"/>
                </a:tc>
                <a:extLst>
                  <a:ext uri="{0D108BD9-81ED-4DB2-BD59-A6C34878D82A}">
                    <a16:rowId xmlns:a16="http://schemas.microsoft.com/office/drawing/2014/main" val="1448557004"/>
                  </a:ext>
                </a:extLst>
              </a:tr>
            </a:tbl>
          </a:graphicData>
        </a:graphic>
      </p:graphicFrame>
    </p:spTree>
    <p:extLst>
      <p:ext uri="{BB962C8B-B14F-4D97-AF65-F5344CB8AC3E}">
        <p14:creationId xmlns:p14="http://schemas.microsoft.com/office/powerpoint/2010/main" val="253507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C2977C6F-AF9F-E822-D056-8E9F5F954637}"/>
              </a:ext>
            </a:extLst>
          </p:cNvPr>
          <p:cNvGraphicFramePr>
            <a:graphicFrameLocks noGrp="1"/>
          </p:cNvGraphicFramePr>
          <p:nvPr>
            <p:extLst>
              <p:ext uri="{D42A27DB-BD31-4B8C-83A1-F6EECF244321}">
                <p14:modId xmlns:p14="http://schemas.microsoft.com/office/powerpoint/2010/main" val="2445783796"/>
              </p:ext>
            </p:extLst>
          </p:nvPr>
        </p:nvGraphicFramePr>
        <p:xfrm>
          <a:off x="333487" y="505609"/>
          <a:ext cx="8487784" cy="4359953"/>
        </p:xfrm>
        <a:graphic>
          <a:graphicData uri="http://schemas.openxmlformats.org/drawingml/2006/table">
            <a:tbl>
              <a:tblPr>
                <a:tableStyleId>{CB26AE7F-A737-4FAE-9F7B-F8862CC0DDF3}</a:tableStyleId>
              </a:tblPr>
              <a:tblGrid>
                <a:gridCol w="550410">
                  <a:extLst>
                    <a:ext uri="{9D8B030D-6E8A-4147-A177-3AD203B41FA5}">
                      <a16:colId xmlns:a16="http://schemas.microsoft.com/office/drawing/2014/main" val="663758951"/>
                    </a:ext>
                  </a:extLst>
                </a:gridCol>
                <a:gridCol w="550410">
                  <a:extLst>
                    <a:ext uri="{9D8B030D-6E8A-4147-A177-3AD203B41FA5}">
                      <a16:colId xmlns:a16="http://schemas.microsoft.com/office/drawing/2014/main" val="1065213755"/>
                    </a:ext>
                  </a:extLst>
                </a:gridCol>
                <a:gridCol w="1889806">
                  <a:extLst>
                    <a:ext uri="{9D8B030D-6E8A-4147-A177-3AD203B41FA5}">
                      <a16:colId xmlns:a16="http://schemas.microsoft.com/office/drawing/2014/main" val="3192061814"/>
                    </a:ext>
                  </a:extLst>
                </a:gridCol>
                <a:gridCol w="3313355">
                  <a:extLst>
                    <a:ext uri="{9D8B030D-6E8A-4147-A177-3AD203B41FA5}">
                      <a16:colId xmlns:a16="http://schemas.microsoft.com/office/drawing/2014/main" val="1737750851"/>
                    </a:ext>
                  </a:extLst>
                </a:gridCol>
                <a:gridCol w="2183803">
                  <a:extLst>
                    <a:ext uri="{9D8B030D-6E8A-4147-A177-3AD203B41FA5}">
                      <a16:colId xmlns:a16="http://schemas.microsoft.com/office/drawing/2014/main" val="689957113"/>
                    </a:ext>
                  </a:extLst>
                </a:gridCol>
              </a:tblGrid>
              <a:tr h="1099773">
                <a:tc>
                  <a:txBody>
                    <a:bodyPr/>
                    <a:lstStyle/>
                    <a:p>
                      <a:pPr algn="l" fontAlgn="ctr"/>
                      <a:r>
                        <a:rPr lang="es-EC" sz="600" u="none" strike="noStrike" dirty="0" err="1">
                          <a:effectLst/>
                        </a:rPr>
                        <a:t>Alarcon</a:t>
                      </a:r>
                      <a:r>
                        <a:rPr lang="es-EC" sz="600" u="none" strike="noStrike" dirty="0">
                          <a:effectLst/>
                        </a:rPr>
                        <a:t>, M J</a:t>
                      </a:r>
                      <a:endParaRPr lang="es-EC" sz="600" b="0" i="0" u="none" strike="noStrike" dirty="0">
                        <a:solidFill>
                          <a:srgbClr val="0D0D0D"/>
                        </a:solidFill>
                        <a:effectLst/>
                        <a:latin typeface="Calibri" panose="020F0502020204030204" pitchFamily="34" charset="0"/>
                      </a:endParaRPr>
                    </a:p>
                  </a:txBody>
                  <a:tcPr marL="4667" marR="4667" marT="4667" marB="0" anchor="ctr"/>
                </a:tc>
                <a:tc>
                  <a:txBody>
                    <a:bodyPr/>
                    <a:lstStyle/>
                    <a:p>
                      <a:pPr algn="ctr" fontAlgn="ctr"/>
                      <a:r>
                        <a:rPr lang="es-EC" sz="600" u="none" strike="noStrike" dirty="0">
                          <a:effectLst/>
                        </a:rPr>
                        <a:t>2016</a:t>
                      </a:r>
                      <a:endParaRPr lang="es-EC" sz="600" b="0" i="0" u="none" strike="noStrike" dirty="0">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dirty="0">
                          <a:effectLst/>
                        </a:rPr>
                        <a:t>Importancia de la seguridad de los trabajadores </a:t>
                      </a:r>
                      <a:br>
                        <a:rPr lang="es-MX" sz="600" u="none" strike="noStrike" dirty="0">
                          <a:effectLst/>
                        </a:rPr>
                      </a:br>
                      <a:r>
                        <a:rPr lang="es-MX" sz="600" u="none" strike="noStrike" dirty="0">
                          <a:effectLst/>
                        </a:rPr>
                        <a:t>en el cumplimiento de procesos, procedimientos y funciones</a:t>
                      </a:r>
                      <a:endParaRPr lang="es-MX" sz="600" b="0" i="0" u="none" strike="noStrike" dirty="0">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dirty="0">
                          <a:effectLst/>
                        </a:rPr>
                        <a:t>El trabajo es el medio por el cual el ser humano  hace una contribución productiva a nivel social; no obstante, algunas situaciones, condiciones y factores de riesgo, suponen que el trabajo, también sea el medio por el cual se desarrollan accidentes y enfermedades atentando contra el bienestar del ser humano; de allí la necesidad de potenciar la prevención en los ambientes laborales. En el presente artículo analiza la importancia de la seguridad de los trabajadores en el cumplimiento de procesos, procedimientos y funciones, y cómo a través de las disposiciones normativas se puede garantizar la seguridad en el ejercicio laboral. Para ello, el artículo parte de una metodología cualitativa de revisión documental, la cual brinda un estado de la cuestión que permite hacer una construcción crítica y reflexiva entorno a la seguridad y la salud con responsabilidad social.</a:t>
                      </a:r>
                      <a:br>
                        <a:rPr lang="es-MX" sz="600" u="none" strike="noStrike" dirty="0">
                          <a:effectLst/>
                        </a:rPr>
                      </a:br>
                      <a:endParaRPr lang="es-MX" sz="600" b="0" i="0" u="none" strike="noStrike" dirty="0">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dirty="0">
                          <a:effectLst/>
                        </a:rPr>
                        <a:t>El autor de acuerdo a su investigación concluye diciendo y demostrando que es importante la implementación y aplicación de modelos que involucren la seguridad laboral por eso es importante el modelo que se desarrollara en la cual enlace la RS y SL en las empresas publicas y privadas en la  construcción de puentes y vías.</a:t>
                      </a:r>
                      <a:br>
                        <a:rPr lang="es-MX" sz="600" u="none" strike="noStrike" dirty="0">
                          <a:effectLst/>
                        </a:rPr>
                      </a:br>
                      <a:endParaRPr lang="es-MX"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2255111981"/>
                  </a:ext>
                </a:extLst>
              </a:tr>
              <a:tr h="464349">
                <a:tc>
                  <a:txBody>
                    <a:bodyPr/>
                    <a:lstStyle/>
                    <a:p>
                      <a:pPr algn="l" fontAlgn="ctr"/>
                      <a:r>
                        <a:rPr lang="es-EC" sz="600" u="none" strike="noStrike">
                          <a:effectLst/>
                        </a:rPr>
                        <a:t>Ordoñez, Migiel, A</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ctr" fontAlgn="ctr"/>
                      <a:r>
                        <a:rPr lang="es-EC" sz="600" u="none" strike="noStrike">
                          <a:effectLst/>
                        </a:rPr>
                        <a:t>2017</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ctr" fontAlgn="ctr"/>
                      <a:r>
                        <a:rPr lang="es-MX" sz="600" u="none" strike="noStrike" dirty="0">
                          <a:effectLst/>
                        </a:rPr>
                        <a:t>Modelo cuantitativo de riesgos laborales para el sector de construcción en el Ecuador</a:t>
                      </a:r>
                      <a:endParaRPr lang="es-MX" sz="600" b="0" i="0" u="none" strike="noStrike" dirty="0">
                        <a:solidFill>
                          <a:srgbClr val="0D0D0D"/>
                        </a:solidFill>
                        <a:effectLst/>
                        <a:latin typeface="Calibri" panose="020F0502020204030204" pitchFamily="34" charset="0"/>
                      </a:endParaRPr>
                    </a:p>
                  </a:txBody>
                  <a:tcPr marL="4667" marR="4667" marT="4667" marB="0" anchor="ctr"/>
                </a:tc>
                <a:tc>
                  <a:txBody>
                    <a:bodyPr/>
                    <a:lstStyle/>
                    <a:p>
                      <a:pPr algn="ctr" fontAlgn="ctr"/>
                      <a:r>
                        <a:rPr lang="es-MX" sz="600" u="none" strike="noStrike">
                          <a:effectLst/>
                        </a:rPr>
                        <a:t>Se analizan datos estadísticos de la evolución de los accidentes laborales en la última década, enfatizando en el sector de la construcción y haciendo comparación con los accidentes laborales de otros sectores económicos como son la de servicios, agrícola e Industrial, determinado la incidencia y severidad de los accidentes pero siempre enfocado a la construcción. </a:t>
                      </a:r>
                      <a:endParaRPr lang="es-MX" sz="600" b="0" i="0" u="none" strike="noStrike">
                        <a:solidFill>
                          <a:srgbClr val="0D0D0D"/>
                        </a:solidFill>
                        <a:effectLst/>
                        <a:latin typeface="Calibri" panose="020F0502020204030204" pitchFamily="34" charset="0"/>
                      </a:endParaRPr>
                    </a:p>
                  </a:txBody>
                  <a:tcPr marL="4667" marR="4667" marT="4667" marB="0" anchor="ctr"/>
                </a:tc>
                <a:tc>
                  <a:txBody>
                    <a:bodyPr/>
                    <a:lstStyle/>
                    <a:p>
                      <a:pPr algn="ctr" fontAlgn="ctr"/>
                      <a:r>
                        <a:rPr lang="es-MX" sz="600" u="none" strike="noStrike">
                          <a:effectLst/>
                        </a:rPr>
                        <a:t>EL modelo trata de la parte económica aclarando que suele suceder la afectacuón económica por lo tanto es importante la aplicación de un modelo de responsabilidad empresaria con seguridad laboral en vista que po su falta de aplicación sufre perdidas economicas.</a:t>
                      </a:r>
                      <a:endParaRPr lang="es-MX" sz="600" b="0" i="0" u="none" strike="noStrike">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3733260492"/>
                  </a:ext>
                </a:extLst>
              </a:tr>
              <a:tr h="189406">
                <a:tc>
                  <a:txBody>
                    <a:bodyPr/>
                    <a:lstStyle/>
                    <a:p>
                      <a:pPr algn="l" fontAlgn="ctr"/>
                      <a:r>
                        <a:rPr lang="es-EC" sz="600" u="none" strike="noStrike">
                          <a:effectLst/>
                        </a:rPr>
                        <a:t>Domínguez Díaz, A. M.</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2020</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Empresas constructoras y responsabilidad social corporativa</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MX" sz="600" u="none" strike="noStrike" dirty="0">
                          <a:effectLst/>
                        </a:rPr>
                        <a:t>Empresas constructoras y responsabilidad social corporativa: ¿es posible? Trascender, contabilidad y gestión</a:t>
                      </a:r>
                      <a:endParaRPr lang="es-MX"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4199819957"/>
                  </a:ext>
                </a:extLst>
              </a:tr>
              <a:tr h="464349">
                <a:tc>
                  <a:txBody>
                    <a:bodyPr/>
                    <a:lstStyle/>
                    <a:p>
                      <a:pPr algn="l" fontAlgn="ctr"/>
                      <a:r>
                        <a:rPr lang="es-EC" sz="600" u="none" strike="noStrike">
                          <a:effectLst/>
                        </a:rPr>
                        <a:t>Gaitán Cardona, J. S</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2014</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Uso de la metodología BRIM (Bridge Information Modeling) como herramienta para la planificación de la construcción de un puente de concreto</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a:t>
                      </a:r>
                      <a:endParaRPr lang="es-EC"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La metodología es muy adecuada y se puede ser utilizada con el modelo que se realizara se Seguridad Laboral con Responsabilidad Social para la construcción</a:t>
                      </a:r>
                      <a:endParaRPr lang="es-EC"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2645547391"/>
                  </a:ext>
                </a:extLst>
              </a:tr>
              <a:tr h="372701">
                <a:tc>
                  <a:txBody>
                    <a:bodyPr/>
                    <a:lstStyle/>
                    <a:p>
                      <a:pPr algn="l" fontAlgn="ctr"/>
                      <a:r>
                        <a:rPr lang="es-EC" sz="600" u="none" strike="noStrike" dirty="0">
                          <a:effectLst/>
                        </a:rPr>
                        <a:t>Prieto Fernández, </a:t>
                      </a:r>
                      <a:endParaRPr lang="es-EC"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2012</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dirty="0">
                          <a:effectLst/>
                        </a:rPr>
                        <a:t>Beneficios de aplicar políticas de Responsabilidad Social Empresarial. Salud de los Trabajadores</a:t>
                      </a:r>
                      <a:endParaRPr lang="es-MX"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a:t>
                      </a:r>
                      <a:endParaRPr lang="es-EC"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a:t>
                      </a:r>
                      <a:r>
                        <a:rPr lang="es-MX" sz="600" b="0" i="0" kern="1200" dirty="0">
                          <a:solidFill>
                            <a:srgbClr val="000000"/>
                          </a:solidFill>
                          <a:effectLst/>
                          <a:latin typeface="Arial"/>
                          <a:ea typeface="Arial"/>
                          <a:cs typeface="Arial"/>
                        </a:rPr>
                        <a:t>Sin duda constituye una gran oportunidad de mejorar los beneficios y bondades de las empresas, ya sean publicas o privadas. Varios estudios demuestran que las empresas  que avanzan y progresan en las políticas de RSE obtienen mas productividad lo que repercute directamente en los resultados.</a:t>
                      </a:r>
                      <a:endParaRPr lang="es-EC"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1503647453"/>
                  </a:ext>
                </a:extLst>
              </a:tr>
              <a:tr h="281053">
                <a:tc>
                  <a:txBody>
                    <a:bodyPr/>
                    <a:lstStyle/>
                    <a:p>
                      <a:pPr algn="l" fontAlgn="ctr"/>
                      <a:r>
                        <a:rPr lang="es-EC" sz="600" u="none" strike="noStrike">
                          <a:effectLst/>
                        </a:rPr>
                        <a:t>Padilla, C. </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2017</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Responsabilidad Social Empresarial y Desempeño Financiero en la Industria del Plástico en Ecuador</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3067156585"/>
                  </a:ext>
                </a:extLst>
              </a:tr>
              <a:tr h="372701">
                <a:tc>
                  <a:txBody>
                    <a:bodyPr/>
                    <a:lstStyle/>
                    <a:p>
                      <a:pPr algn="l" fontAlgn="ctr"/>
                      <a:r>
                        <a:rPr lang="es-EC" sz="600" u="none" strike="noStrike">
                          <a:effectLst/>
                        </a:rPr>
                        <a:t>Granda Durán, K. </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2019</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Aplicaciones de la responsabilidad social a la nueva gestión pública</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MX" sz="600" u="none" strike="noStrike" dirty="0">
                          <a:effectLst/>
                        </a:rPr>
                        <a:t> Encuestas sobre responsabilidad social empresarial en Europa.</a:t>
                      </a:r>
                      <a:endParaRPr lang="es-MX"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Es muy importante la aplicación en la gestión publica y es por eso que será de ayuda a todos los constructora públicos y privados el diseño de un modelo para la responsabilidad en la construcción.</a:t>
                      </a:r>
                      <a:endParaRPr lang="es-EC"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2878057243"/>
                  </a:ext>
                </a:extLst>
              </a:tr>
              <a:tr h="372701">
                <a:tc>
                  <a:txBody>
                    <a:bodyPr/>
                    <a:lstStyle/>
                    <a:p>
                      <a:pPr algn="l" fontAlgn="ctr"/>
                      <a:r>
                        <a:rPr lang="es-EC" sz="600" u="none" strike="noStrike">
                          <a:effectLst/>
                        </a:rPr>
                        <a:t>Plasencia-Lozano, P</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2014</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Puentes, sociedad e ingeniería. Informes de la Construcción</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a:t>
                      </a:r>
                      <a:endParaRPr lang="es-EC"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1892337225"/>
                  </a:ext>
                </a:extLst>
              </a:tr>
              <a:tr h="281053">
                <a:tc>
                  <a:txBody>
                    <a:bodyPr/>
                    <a:lstStyle/>
                    <a:p>
                      <a:pPr algn="l" fontAlgn="ctr"/>
                      <a:r>
                        <a:rPr lang="es-EC" sz="600" u="none" strike="noStrike">
                          <a:effectLst/>
                        </a:rPr>
                        <a:t>Macea, M</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2016</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Un sistema de gestión de pavimentos basado en nuevas tecnologías para países en vía de desarrollo</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Investigación y tecnología</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2733400636"/>
                  </a:ext>
                </a:extLst>
              </a:tr>
              <a:tr h="372701">
                <a:tc>
                  <a:txBody>
                    <a:bodyPr/>
                    <a:lstStyle/>
                    <a:p>
                      <a:pPr algn="l" fontAlgn="ctr"/>
                      <a:r>
                        <a:rPr lang="es-EC" sz="600" u="none" strike="noStrike" dirty="0">
                          <a:effectLst/>
                        </a:rPr>
                        <a:t>Zapata-</a:t>
                      </a:r>
                      <a:r>
                        <a:rPr lang="es-EC" sz="600" u="none" strike="noStrike" dirty="0" err="1">
                          <a:effectLst/>
                        </a:rPr>
                        <a:t>Gomez</a:t>
                      </a:r>
                      <a:r>
                        <a:rPr lang="es-EC" sz="600" u="none" strike="noStrike" dirty="0">
                          <a:effectLst/>
                        </a:rPr>
                        <a:t>, A</a:t>
                      </a:r>
                      <a:endParaRPr lang="es-EC" sz="600" b="0" i="0" u="none" strike="noStrike" dirty="0">
                        <a:solidFill>
                          <a:srgbClr val="0D0D0D"/>
                        </a:solidFill>
                        <a:effectLst/>
                        <a:latin typeface="Arial" panose="020B0604020202020204" pitchFamily="34" charset="0"/>
                      </a:endParaRPr>
                    </a:p>
                  </a:txBody>
                  <a:tcPr marL="4667" marR="4667" marT="4667" marB="0" anchor="ctr"/>
                </a:tc>
                <a:tc>
                  <a:txBody>
                    <a:bodyPr/>
                    <a:lstStyle/>
                    <a:p>
                      <a:pPr algn="ctr" fontAlgn="ctr"/>
                      <a:r>
                        <a:rPr lang="es-EC" sz="600" u="none" strike="noStrike">
                          <a:effectLst/>
                        </a:rPr>
                        <a:t>2013</a:t>
                      </a:r>
                      <a:endParaRPr lang="es-EC" sz="600" b="0" i="0" u="none" strike="noStrike">
                        <a:solidFill>
                          <a:srgbClr val="0D0D0D"/>
                        </a:solidFill>
                        <a:effectLst/>
                        <a:latin typeface="Calibri" panose="020F0502020204030204" pitchFamily="34" charset="0"/>
                      </a:endParaRPr>
                    </a:p>
                  </a:txBody>
                  <a:tcPr marL="4667" marR="4667" marT="4667" marB="0" anchor="ctr"/>
                </a:tc>
                <a:tc>
                  <a:txBody>
                    <a:bodyPr/>
                    <a:lstStyle/>
                    <a:p>
                      <a:pPr algn="l" fontAlgn="ctr"/>
                      <a:r>
                        <a:rPr lang="es-MX" sz="600" u="none" strike="noStrike">
                          <a:effectLst/>
                        </a:rPr>
                        <a:t>Calidad y responsabilidad social empresarial: Un modelo de causalidad.</a:t>
                      </a:r>
                      <a:endParaRPr lang="es-MX"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a:effectLst/>
                        </a:rPr>
                        <a:t> </a:t>
                      </a:r>
                      <a:endParaRPr lang="es-EC" sz="600" b="0" i="0" u="none" strike="noStrike">
                        <a:solidFill>
                          <a:srgbClr val="0D0D0D"/>
                        </a:solidFill>
                        <a:effectLst/>
                        <a:latin typeface="Arial" panose="020B0604020202020204" pitchFamily="34" charset="0"/>
                      </a:endParaRPr>
                    </a:p>
                  </a:txBody>
                  <a:tcPr marL="4667" marR="4667" marT="4667" marB="0" anchor="ctr"/>
                </a:tc>
                <a:tc>
                  <a:txBody>
                    <a:bodyPr/>
                    <a:lstStyle/>
                    <a:p>
                      <a:pPr algn="l" fontAlgn="ctr"/>
                      <a:r>
                        <a:rPr lang="es-EC" sz="600" u="none" strike="noStrike" dirty="0">
                          <a:effectLst/>
                        </a:rPr>
                        <a:t> </a:t>
                      </a:r>
                      <a:endParaRPr lang="es-EC" sz="600" b="0" i="0" u="none" strike="noStrike" dirty="0">
                        <a:solidFill>
                          <a:srgbClr val="0D0D0D"/>
                        </a:solidFill>
                        <a:effectLst/>
                        <a:latin typeface="Calibri" panose="020F0502020204030204" pitchFamily="34" charset="0"/>
                      </a:endParaRPr>
                    </a:p>
                  </a:txBody>
                  <a:tcPr marL="4667" marR="4667" marT="4667" marB="0" anchor="ctr"/>
                </a:tc>
                <a:extLst>
                  <a:ext uri="{0D108BD9-81ED-4DB2-BD59-A6C34878D82A}">
                    <a16:rowId xmlns:a16="http://schemas.microsoft.com/office/drawing/2014/main" val="3243928463"/>
                  </a:ext>
                </a:extLst>
              </a:tr>
            </a:tbl>
          </a:graphicData>
        </a:graphic>
      </p:graphicFrame>
      <p:sp>
        <p:nvSpPr>
          <p:cNvPr id="6" name="Título 1">
            <a:extLst>
              <a:ext uri="{FF2B5EF4-FFF2-40B4-BE49-F238E27FC236}">
                <a16:creationId xmlns:a16="http://schemas.microsoft.com/office/drawing/2014/main" id="{B9869564-CB80-43DF-8D80-8CC01C8460F9}"/>
              </a:ext>
            </a:extLst>
          </p:cNvPr>
          <p:cNvSpPr>
            <a:spLocks noGrp="1"/>
          </p:cNvSpPr>
          <p:nvPr>
            <p:ph type="title"/>
          </p:nvPr>
        </p:nvSpPr>
        <p:spPr>
          <a:xfrm>
            <a:off x="2296085" y="210861"/>
            <a:ext cx="3470014" cy="134153"/>
          </a:xfrm>
        </p:spPr>
        <p:txBody>
          <a:bodyPr>
            <a:normAutofit fontScale="90000"/>
          </a:bodyPr>
          <a:lstStyle/>
          <a:p>
            <a:r>
              <a:rPr lang="es-MX" sz="1400" b="1" dirty="0"/>
              <a:t>Análisis Comparativo por </a:t>
            </a:r>
            <a:r>
              <a:rPr lang="es-MX" sz="1400" b="1" dirty="0" err="1"/>
              <a:t>Articulos</a:t>
            </a:r>
            <a:r>
              <a:rPr lang="es-MX" sz="1400" b="1" dirty="0"/>
              <a:t> de autores</a:t>
            </a:r>
            <a:endParaRPr lang="es-419" sz="1400" b="1" dirty="0"/>
          </a:p>
        </p:txBody>
      </p:sp>
    </p:spTree>
    <p:extLst>
      <p:ext uri="{BB962C8B-B14F-4D97-AF65-F5344CB8AC3E}">
        <p14:creationId xmlns:p14="http://schemas.microsoft.com/office/powerpoint/2010/main" val="409749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DC8ED88-7BEE-6D45-BEAB-6DB53A52343C}"/>
              </a:ext>
            </a:extLst>
          </p:cNvPr>
          <p:cNvSpPr txBox="1"/>
          <p:nvPr/>
        </p:nvSpPr>
        <p:spPr>
          <a:xfrm>
            <a:off x="276224" y="60453"/>
            <a:ext cx="8743951" cy="5022593"/>
          </a:xfrm>
          <a:prstGeom prst="rect">
            <a:avLst/>
          </a:prstGeom>
          <a:noFill/>
        </p:spPr>
        <p:txBody>
          <a:bodyPr wrap="square">
            <a:spAutoFit/>
          </a:bodyPr>
          <a:lstStyle/>
          <a:p>
            <a:pPr algn="just">
              <a:lnSpc>
                <a:spcPct val="107000"/>
              </a:lnSpc>
              <a:spcAft>
                <a:spcPts val="800"/>
              </a:spcAft>
            </a:pPr>
            <a:r>
              <a:rPr lang="es-ES" sz="1800" kern="0" dirty="0">
                <a:effectLst/>
                <a:latin typeface="Calibri" panose="020F0502020204030204" pitchFamily="34" charset="0"/>
                <a:ea typeface="Times New Roman" panose="02020603050405020304" pitchFamily="18" charset="0"/>
                <a:cs typeface="Calibri" panose="020F0502020204030204" pitchFamily="34" charset="0"/>
              </a:rPr>
              <a:t> </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Elias</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A. Bedoya. Habla en su investigación sobre la accidentalidad laboral en el Sector de la Construcción: Realiza un análisis de accidentalidad laboral identificando los riesgos asociados a los procesos de construcción. No se aplica una adecuada planificación ni un modelo de responsabilidad social enlazado a la seguridad laboral y a su vez coincide en la afirmación de Chan et al. (2008) al indicar que los accidentes de trabajo en la industria de la construcción son frecuentes. </a:t>
            </a: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R.Solis</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en su artículo Cien meses de accidentes en la construcción en el sureste de México Actualmente, los trabajos de construcción están considerados como una de las actividades más peligrosas.</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Mamani, W. En su investigación menciona que el grado de peligrosidad en el sistema de seguridad y salud de los trabajadores de construcción civil de la ciudad de Juliaca es tolerable.</a:t>
            </a:r>
            <a:r>
              <a:rPr lang="es-ES" sz="7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Pero visto el grado de la presente investigación, las empresas no necesitan mejorar acciones de prevención pero si la aplicación de responsabilidad social en la construcción y la aplicación de normas de seguridad.</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Cifuentes, M. Es evidente la necesidad e interés de los ingenieros civiles por fortalecer sus conocimientos en materia de seguridad y salud en el trabajo, aspecto que se refleja en la búsqueda y profundización de conocimientos a través de la formación complementaria y el autoaprendizaje, considerando que durante la formación académica de pregrado en ingeniería civil no se incluyeron contenidos en el área.</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Spina</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M Laura, Aquí la norma proporciona orientación sobre cómo poner en práctica la responsabilidad social dentro de una organización, independientemente del grado de desarrollo de sus sistemas de gobernanza u otros aspectos relacionados. Para ello, indica que algunas se pueden apoyar en sistemas o políticas que ya tengan implementadas al respecto, pero quizás deban enfocarlas de manera diferente o más amplia para abarcar todas las cuestiones tratadas en la </a:t>
            </a: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iso</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Alarcon</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M J. Dice que la importancia de la seguridad de los trabajadores </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en el cumplimiento de procesos,</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procedimientos y funciones el trabajo es el medio por el cual el ser humano  hace una contribución productiva a nivel social; no obstante, algunas situaciones, condiciones y factores de riesgo, suponen que el trabajo, también sea el medio por el cual se desarrollan accidentes y enfermedades atentando contra el bienestar del ser humano; de allí la necesidad de potenciar la prevención en los ambientes laborales. En el presente artículo analiza la importancia de la seguridad de los trabajadores en el cumplimiento de procesos, procedimientos y funciones, y cómo a través de las disposiciones normativas se puede garantizar la seguridad en el ejercicio laboral. Para ello, el artículo parte de una metodología cualitativa de revisión documental, la cual brinda un estado de la cuestión que permite hacer una construcción crítica y reflexiva entorno a la seguridad y la salud con responsabilidad social.</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Ordoñez, Miguel. Plantea un modelo cuantitativo de riesgos laborales para el sector de construcción en el Ecuador viendo la importancia de un modelo de responsabilidad empresarial con seguridad laboral en vista que por su falta de aplicación sufre perdidas económicas.</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Domínguez Díaz, A. M.</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Empresas constructoras y responsabilidad social corporativa: ¿es posible? Trascender, contabilidad y gestión.</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Gaitán Cardona, J. S, Uso de la metodología BRIM (Bridge </a:t>
            </a: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Information</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a:t>
            </a: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Modeling</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como herramienta para la planificación de la construcción de un puente de concreto.</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Prieto Fernández, explica sobre los beneficios de aplicar políticas de Responsabilidad Social Empresarial.</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Granda Durán, K.</a:t>
            </a:r>
            <a:r>
              <a:rPr lang="es-ES" sz="7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Aplicaciones de la responsabilidad social a la nueva gestión pública</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 Plasencia-Lozano, P. Puentes, sociedad e ingeniería. Informes de la Construcción</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Macea, M. Un sistema de gestión de pavimentos basado en nuevas tecnologías para países en vía de desarrollo</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700" kern="0" dirty="0">
                <a:effectLst/>
                <a:latin typeface="Calibri" panose="020F0502020204030204" pitchFamily="34" charset="0"/>
                <a:ea typeface="Times New Roman" panose="02020603050405020304" pitchFamily="18" charset="0"/>
                <a:cs typeface="Calibri" panose="020F0502020204030204" pitchFamily="34" charset="0"/>
              </a:rPr>
              <a:t>Zapata-</a:t>
            </a:r>
            <a:r>
              <a:rPr lang="es-ES" sz="700" kern="0" dirty="0" err="1">
                <a:effectLst/>
                <a:latin typeface="Calibri" panose="020F0502020204030204" pitchFamily="34" charset="0"/>
                <a:ea typeface="Times New Roman" panose="02020603050405020304" pitchFamily="18" charset="0"/>
                <a:cs typeface="Calibri" panose="020F0502020204030204" pitchFamily="34" charset="0"/>
              </a:rPr>
              <a:t>Gomez</a:t>
            </a:r>
            <a:r>
              <a:rPr lang="es-ES" sz="700" kern="0" dirty="0">
                <a:effectLst/>
                <a:latin typeface="Calibri" panose="020F0502020204030204" pitchFamily="34" charset="0"/>
                <a:ea typeface="Times New Roman" panose="02020603050405020304" pitchFamily="18" charset="0"/>
                <a:cs typeface="Calibri" panose="020F0502020204030204" pitchFamily="34" charset="0"/>
              </a:rPr>
              <a:t>, A. Calidad y responsabilidad social empresarial: Un modelo de causalidad.</a:t>
            </a:r>
            <a:endParaRPr lang="es-EC" sz="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542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1335C-A4F2-AF2E-45DD-165A4B799813}"/>
              </a:ext>
            </a:extLst>
          </p:cNvPr>
          <p:cNvSpPr>
            <a:spLocks noGrp="1"/>
          </p:cNvSpPr>
          <p:nvPr>
            <p:ph type="title"/>
          </p:nvPr>
        </p:nvSpPr>
        <p:spPr>
          <a:xfrm>
            <a:off x="609600" y="333374"/>
            <a:ext cx="8115298" cy="401241"/>
          </a:xfrm>
        </p:spPr>
        <p:txBody>
          <a:bodyPr>
            <a:normAutofit/>
          </a:bodyPr>
          <a:lstStyle/>
          <a:p>
            <a:r>
              <a:rPr lang="es-EC" sz="1400" b="1" dirty="0"/>
              <a:t>ANÁLISIS Comparativo DE ENTIDADES PÚBLICAS ENTRE PAISES Nicaragua-Ecuador-Republica Dominicana</a:t>
            </a:r>
          </a:p>
        </p:txBody>
      </p:sp>
      <p:graphicFrame>
        <p:nvGraphicFramePr>
          <p:cNvPr id="3" name="Tabla 2">
            <a:extLst>
              <a:ext uri="{FF2B5EF4-FFF2-40B4-BE49-F238E27FC236}">
                <a16:creationId xmlns:a16="http://schemas.microsoft.com/office/drawing/2014/main" id="{38B21195-90B3-3D34-7F44-04FABF9791EF}"/>
              </a:ext>
            </a:extLst>
          </p:cNvPr>
          <p:cNvGraphicFramePr>
            <a:graphicFrameLocks noGrp="1"/>
          </p:cNvGraphicFramePr>
          <p:nvPr>
            <p:extLst>
              <p:ext uri="{D42A27DB-BD31-4B8C-83A1-F6EECF244321}">
                <p14:modId xmlns:p14="http://schemas.microsoft.com/office/powerpoint/2010/main" val="3194497296"/>
              </p:ext>
            </p:extLst>
          </p:nvPr>
        </p:nvGraphicFramePr>
        <p:xfrm>
          <a:off x="466725" y="813386"/>
          <a:ext cx="8115298" cy="3516727"/>
        </p:xfrm>
        <a:graphic>
          <a:graphicData uri="http://schemas.openxmlformats.org/drawingml/2006/table">
            <a:tbl>
              <a:tblPr>
                <a:tableStyleId>{CB26AE7F-A737-4FAE-9F7B-F8862CC0DDF3}</a:tableStyleId>
              </a:tblPr>
              <a:tblGrid>
                <a:gridCol w="1288269">
                  <a:extLst>
                    <a:ext uri="{9D8B030D-6E8A-4147-A177-3AD203B41FA5}">
                      <a16:colId xmlns:a16="http://schemas.microsoft.com/office/drawing/2014/main" val="1761736315"/>
                    </a:ext>
                  </a:extLst>
                </a:gridCol>
                <a:gridCol w="2210733">
                  <a:extLst>
                    <a:ext uri="{9D8B030D-6E8A-4147-A177-3AD203B41FA5}">
                      <a16:colId xmlns:a16="http://schemas.microsoft.com/office/drawing/2014/main" val="132174549"/>
                    </a:ext>
                  </a:extLst>
                </a:gridCol>
                <a:gridCol w="4616296">
                  <a:extLst>
                    <a:ext uri="{9D8B030D-6E8A-4147-A177-3AD203B41FA5}">
                      <a16:colId xmlns:a16="http://schemas.microsoft.com/office/drawing/2014/main" val="3701578091"/>
                    </a:ext>
                  </a:extLst>
                </a:gridCol>
              </a:tblGrid>
              <a:tr h="95336">
                <a:tc>
                  <a:txBody>
                    <a:bodyPr/>
                    <a:lstStyle/>
                    <a:p>
                      <a:pPr algn="ctr" fontAlgn="ctr"/>
                      <a:r>
                        <a:rPr lang="es-EC" sz="600" u="none" strike="noStrike">
                          <a:effectLst/>
                        </a:rPr>
                        <a:t>Entidad</a:t>
                      </a:r>
                      <a:endParaRPr lang="es-EC" sz="600" b="1"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EC" sz="600" u="none" strike="noStrike">
                          <a:effectLst/>
                        </a:rPr>
                        <a:t>Tema</a:t>
                      </a:r>
                      <a:endParaRPr lang="es-EC" sz="600" b="1"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EC" sz="600" u="none" strike="noStrike">
                          <a:effectLst/>
                        </a:rPr>
                        <a:t>Resumen</a:t>
                      </a:r>
                      <a:endParaRPr lang="es-EC" sz="600" b="1" i="0" u="none" strike="noStrike">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4088011140"/>
                  </a:ext>
                </a:extLst>
              </a:tr>
              <a:tr h="190673">
                <a:tc>
                  <a:txBody>
                    <a:bodyPr/>
                    <a:lstStyle/>
                    <a:p>
                      <a:pPr algn="ctr" fontAlgn="ctr"/>
                      <a:r>
                        <a:rPr lang="es-EC" sz="600" u="none" strike="noStrike">
                          <a:effectLst/>
                        </a:rPr>
                        <a:t>Superintendencia de compañias Chile </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EC" sz="600" u="none" strike="noStrike">
                          <a:effectLst/>
                        </a:rPr>
                        <a:t>Estadísticas de Accidentabilidad 2019</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l" fontAlgn="ctr"/>
                      <a:r>
                        <a:rPr lang="es-MX" sz="600" u="none" strike="noStrike">
                          <a:effectLst/>
                        </a:rPr>
                        <a:t>Es importante la información por que permite tener datos reales de accidentesnocurridos en chile en el area de la construcción.</a:t>
                      </a:r>
                      <a:endParaRPr lang="es-MX" sz="600" b="0" i="0" u="none" strike="noStrike">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3170519992"/>
                  </a:ext>
                </a:extLst>
              </a:tr>
              <a:tr h="273297">
                <a:tc>
                  <a:txBody>
                    <a:bodyPr/>
                    <a:lstStyle/>
                    <a:p>
                      <a:pPr algn="ctr" fontAlgn="ctr"/>
                      <a:r>
                        <a:rPr lang="es-EC" sz="600" u="none" strike="noStrike">
                          <a:effectLst/>
                        </a:rPr>
                        <a:t>Superintendencia de compañias Ecuador </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EC" sz="600" u="none" strike="noStrike">
                          <a:effectLst/>
                        </a:rPr>
                        <a:t>Estadísticas de emoresas constructoras  2020</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l" fontAlgn="ctr"/>
                      <a:r>
                        <a:rPr lang="es-MX" sz="600" u="none" strike="noStrike">
                          <a:effectLst/>
                        </a:rPr>
                        <a:t>Es importante la información por que permite tener una vision clara de todas las empresas contructoras del Ecuadror y de esta manera obtener datos reales.</a:t>
                      </a:r>
                      <a:endParaRPr lang="es-MX" sz="600" b="0" i="0" u="none" strike="noStrike">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2403591220"/>
                  </a:ext>
                </a:extLst>
              </a:tr>
              <a:tr h="1239369">
                <a:tc>
                  <a:txBody>
                    <a:bodyPr/>
                    <a:lstStyle/>
                    <a:p>
                      <a:pPr algn="ctr" fontAlgn="ctr"/>
                      <a:r>
                        <a:rPr lang="es-EC" sz="600" u="none" strike="noStrike">
                          <a:effectLst/>
                        </a:rPr>
                        <a:t>Ministerio de transporte de infraestructura (MTI) Nicaragua</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a:effectLst/>
                        </a:rPr>
                        <a:t>Estudio  preparatorio para el proyecto de construcción de puentes sobre la carretera nacional entre Río Blanco y Siuna 2016</a:t>
                      </a:r>
                      <a:endParaRPr lang="es-MX"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a:effectLst/>
                        </a:rPr>
                        <a:t>En el documento mencionan que en cuanto a las tierras necesarias a adquirir para convertirlas en vías en el proyecto de construcción de los puentes, las tierras a adquirir y los edificios y estructuras a retirar se considerarán como pérdidas ocasionadas por el proyecto y el gobierno de Nicaragua esto a su vez compensará a futuro dichas pérdidas con otro tipo de obras. Las tierras.  En principio, es necesario realizar la compensación de pérdidas de acuerdo con las directrices gubernamentales y básicamente Nicaragua debe esforzarse para que los residentes obligados a trasladarse mejoren o por lo menos recuperen el nivel de vida y de ingresos que tenían antes del traslado. Finalmente se pagará el monto que equivale al costo de reposición. Coordinando con un mutuo acuerdo el pago a las personas con derecho a compensación como propietarios legales de las tierras, edificios, etc. objeto antes del inicio de las obras.</a:t>
                      </a:r>
                      <a:endParaRPr lang="es-MX" sz="600" b="0" i="0" u="none" strike="noStrike">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3677444169"/>
                  </a:ext>
                </a:extLst>
              </a:tr>
              <a:tr h="1239369">
                <a:tc>
                  <a:txBody>
                    <a:bodyPr/>
                    <a:lstStyle/>
                    <a:p>
                      <a:pPr algn="ctr" fontAlgn="ctr"/>
                      <a:r>
                        <a:rPr lang="es-EC" sz="600" u="none" strike="noStrike">
                          <a:effectLst/>
                        </a:rPr>
                        <a:t>Ministerio de transporte y obras publicas Ecuador (Subsecretaria Zona 2)</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a:effectLst/>
                        </a:rPr>
                        <a:t>Se realiza Tala de arboles par la utilizacion de madera tomando encuenta que se justifica con la odalidad de sus pobladores, La sostenibilidad social está determinada en este proyecto debido a que la población objetivo va a recibir los beneficios de disponer el puente en condiciones adecuadas de servicio ya que se mejorarán sustancialmente las condiciones de vialidad en este tramo de vía El Coca – Dayuma. </a:t>
                      </a:r>
                      <a:endParaRPr lang="es-MX"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a:effectLst/>
                        </a:rPr>
                        <a:t>Pero no se plantea en ninguna partedel proyecto un plan programa o modelo que involucre la responsabilidad social con la seguridad laboral como tal es po esta razon la necesidad que las empresas publicas privadas cumplan con este rol en la construccion d epuentes y vias.</a:t>
                      </a:r>
                      <a:endParaRPr lang="es-MX" sz="600" b="0" i="0" u="none" strike="noStrike">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814430613"/>
                  </a:ext>
                </a:extLst>
              </a:tr>
              <a:tr h="476680">
                <a:tc>
                  <a:txBody>
                    <a:bodyPr/>
                    <a:lstStyle/>
                    <a:p>
                      <a:pPr algn="ctr" fontAlgn="ctr"/>
                      <a:r>
                        <a:rPr lang="es-EC" sz="600" u="none" strike="noStrike">
                          <a:effectLst/>
                        </a:rPr>
                        <a:t>Ministerio de obras publicas y comunicaciones Republica Dominicana</a:t>
                      </a:r>
                      <a:endParaRPr lang="es-EC"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a:effectLst/>
                        </a:rPr>
                        <a:t>Reglamento de construcción de puentes</a:t>
                      </a:r>
                      <a:endParaRPr lang="es-MX" sz="600" b="0" i="0" u="none" strike="noStrike">
                        <a:solidFill>
                          <a:srgbClr val="000000"/>
                        </a:solidFill>
                        <a:effectLst/>
                        <a:latin typeface="Calibri" panose="020F0502020204030204" pitchFamily="34" charset="0"/>
                      </a:endParaRPr>
                    </a:p>
                  </a:txBody>
                  <a:tcPr marL="5899" marR="5899" marT="5899" marB="0" anchor="ctr"/>
                </a:tc>
                <a:tc>
                  <a:txBody>
                    <a:bodyPr/>
                    <a:lstStyle/>
                    <a:p>
                      <a:pPr algn="ctr" fontAlgn="ctr"/>
                      <a:r>
                        <a:rPr lang="es-MX" sz="600" u="none" strike="noStrike" dirty="0">
                          <a:effectLst/>
                        </a:rPr>
                        <a:t>Este Reglamento Técnico establece los criterios mínimos que se deberán cumplir en la Construcción de Puentes, con la finalidad de fomentar estructuras seguras y eficaces para el bienestar de los usuarios y de la sociedad en general. </a:t>
                      </a:r>
                      <a:endParaRPr lang="es-MX" sz="600" b="0" i="0" u="none" strike="noStrike" dirty="0">
                        <a:solidFill>
                          <a:srgbClr val="000000"/>
                        </a:solidFill>
                        <a:effectLst/>
                        <a:latin typeface="Calibri" panose="020F0502020204030204" pitchFamily="34" charset="0"/>
                      </a:endParaRPr>
                    </a:p>
                  </a:txBody>
                  <a:tcPr marL="5899" marR="5899" marT="5899" marB="0" anchor="ctr"/>
                </a:tc>
                <a:extLst>
                  <a:ext uri="{0D108BD9-81ED-4DB2-BD59-A6C34878D82A}">
                    <a16:rowId xmlns:a16="http://schemas.microsoft.com/office/drawing/2014/main" val="2710817272"/>
                  </a:ext>
                </a:extLst>
              </a:tr>
            </a:tbl>
          </a:graphicData>
        </a:graphic>
      </p:graphicFrame>
    </p:spTree>
    <p:extLst>
      <p:ext uri="{BB962C8B-B14F-4D97-AF65-F5344CB8AC3E}">
        <p14:creationId xmlns:p14="http://schemas.microsoft.com/office/powerpoint/2010/main" val="32589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a:extLst>
              <a:ext uri="{FF2B5EF4-FFF2-40B4-BE49-F238E27FC236}">
                <a16:creationId xmlns:a16="http://schemas.microsoft.com/office/drawing/2014/main" id="{F22E5050-F1BA-26AD-1142-35B5A8416AF6}"/>
              </a:ext>
            </a:extLst>
          </p:cNvPr>
          <p:cNvGraphicFramePr>
            <a:graphicFrameLocks noGrp="1"/>
          </p:cNvGraphicFramePr>
          <p:nvPr>
            <p:extLst>
              <p:ext uri="{D42A27DB-BD31-4B8C-83A1-F6EECF244321}">
                <p14:modId xmlns:p14="http://schemas.microsoft.com/office/powerpoint/2010/main" val="2505776431"/>
              </p:ext>
            </p:extLst>
          </p:nvPr>
        </p:nvGraphicFramePr>
        <p:xfrm>
          <a:off x="133351" y="266701"/>
          <a:ext cx="8772524" cy="4203834"/>
        </p:xfrm>
        <a:graphic>
          <a:graphicData uri="http://schemas.openxmlformats.org/drawingml/2006/table">
            <a:tbl>
              <a:tblPr>
                <a:tableStyleId>{CB26AE7F-A737-4FAE-9F7B-F8862CC0DDF3}</a:tableStyleId>
              </a:tblPr>
              <a:tblGrid>
                <a:gridCol w="2800349">
                  <a:extLst>
                    <a:ext uri="{9D8B030D-6E8A-4147-A177-3AD203B41FA5}">
                      <a16:colId xmlns:a16="http://schemas.microsoft.com/office/drawing/2014/main" val="401416654"/>
                    </a:ext>
                  </a:extLst>
                </a:gridCol>
                <a:gridCol w="1666875">
                  <a:extLst>
                    <a:ext uri="{9D8B030D-6E8A-4147-A177-3AD203B41FA5}">
                      <a16:colId xmlns:a16="http://schemas.microsoft.com/office/drawing/2014/main" val="2194189485"/>
                    </a:ext>
                  </a:extLst>
                </a:gridCol>
                <a:gridCol w="4305300">
                  <a:extLst>
                    <a:ext uri="{9D8B030D-6E8A-4147-A177-3AD203B41FA5}">
                      <a16:colId xmlns:a16="http://schemas.microsoft.com/office/drawing/2014/main" val="2013343620"/>
                    </a:ext>
                  </a:extLst>
                </a:gridCol>
              </a:tblGrid>
              <a:tr h="342899">
                <a:tc gridSpan="3">
                  <a:txBody>
                    <a:bodyPr/>
                    <a:lstStyle/>
                    <a:p>
                      <a:pPr algn="ctr" fontAlgn="ctr"/>
                      <a:r>
                        <a:rPr lang="es-MX" sz="1000" b="1" u="none" strike="noStrike" dirty="0">
                          <a:effectLst/>
                        </a:rPr>
                        <a:t>CUADRO COMPARATIVO DE LAS NORMAS EN SEGURIDAD Y SALUD OCUPACIONAL EN ECUADOR, COLOMBIA Y MÉXICO </a:t>
                      </a:r>
                      <a:endParaRPr lang="es-MX" sz="1000" b="1" i="0" u="none" strike="noStrike" dirty="0">
                        <a:solidFill>
                          <a:srgbClr val="000000"/>
                        </a:solidFill>
                        <a:effectLst/>
                        <a:latin typeface="Calibri" panose="020F0502020204030204" pitchFamily="34" charset="0"/>
                      </a:endParaRPr>
                    </a:p>
                  </a:txBody>
                  <a:tcPr marL="3584" marR="3584" marT="3584" marB="0" anchor="ct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1695114678"/>
                  </a:ext>
                </a:extLst>
              </a:tr>
              <a:tr h="131600">
                <a:tc gridSpan="3">
                  <a:txBody>
                    <a:bodyPr/>
                    <a:lstStyle/>
                    <a:p>
                      <a:pPr algn="ctr" rtl="0" fontAlgn="ctr"/>
                      <a:r>
                        <a:rPr lang="es-MX" sz="700" u="none" strike="noStrike" dirty="0">
                          <a:effectLst/>
                        </a:rPr>
                        <a:t>CUADRO COMPARATIVO DE LAS NORMAS EN SEGURIDAD Y SALUD OCUPACIONAL EN ECUADOR, COLOMBIA Y MÉXICO </a:t>
                      </a:r>
                      <a:endParaRPr lang="es-MX" sz="700" b="0" i="0" u="none" strike="noStrike" dirty="0">
                        <a:solidFill>
                          <a:srgbClr val="000000"/>
                        </a:solidFill>
                        <a:effectLst/>
                        <a:latin typeface="Arial" panose="020B0604020202020204" pitchFamily="34" charset="0"/>
                      </a:endParaRPr>
                    </a:p>
                  </a:txBody>
                  <a:tcPr marL="3584" marR="3584" marT="3584" marB="0" anchor="ctr"/>
                </a:tc>
                <a:tc hMerge="1">
                  <a:txBody>
                    <a:bodyPr/>
                    <a:lstStyle/>
                    <a:p>
                      <a:endParaRPr lang="es-EC"/>
                    </a:p>
                  </a:txBody>
                  <a:tcPr/>
                </a:tc>
                <a:tc hMerge="1">
                  <a:txBody>
                    <a:bodyPr/>
                    <a:lstStyle/>
                    <a:p>
                      <a:endParaRPr lang="es-EC"/>
                    </a:p>
                  </a:txBody>
                  <a:tcPr/>
                </a:tc>
                <a:extLst>
                  <a:ext uri="{0D108BD9-81ED-4DB2-BD59-A6C34878D82A}">
                    <a16:rowId xmlns:a16="http://schemas.microsoft.com/office/drawing/2014/main" val="932349651"/>
                  </a:ext>
                </a:extLst>
              </a:tr>
              <a:tr h="110403">
                <a:tc>
                  <a:txBody>
                    <a:bodyPr/>
                    <a:lstStyle/>
                    <a:p>
                      <a:pPr algn="ctr" rtl="0" fontAlgn="ctr"/>
                      <a:r>
                        <a:rPr lang="es-EC" sz="700" u="none" strike="noStrike">
                          <a:effectLst/>
                        </a:rPr>
                        <a:t>ECUADOR</a:t>
                      </a:r>
                      <a:endParaRPr lang="es-EC" sz="700" b="0" i="0" u="none" strike="noStrike">
                        <a:solidFill>
                          <a:srgbClr val="000000"/>
                        </a:solidFill>
                        <a:effectLst/>
                        <a:latin typeface="Arial" panose="020B0604020202020204" pitchFamily="34" charset="0"/>
                      </a:endParaRPr>
                    </a:p>
                  </a:txBody>
                  <a:tcPr marL="3584" marR="3584" marT="3584" marB="0" anchor="ctr"/>
                </a:tc>
                <a:tc>
                  <a:txBody>
                    <a:bodyPr/>
                    <a:lstStyle/>
                    <a:p>
                      <a:pPr algn="ctr" rtl="0" fontAlgn="ctr"/>
                      <a:r>
                        <a:rPr lang="es-EC" sz="700" u="none" strike="noStrike">
                          <a:effectLst/>
                        </a:rPr>
                        <a:t>MEXICO</a:t>
                      </a:r>
                      <a:endParaRPr lang="es-EC" sz="700" b="0" i="0" u="none" strike="noStrike">
                        <a:solidFill>
                          <a:srgbClr val="000000"/>
                        </a:solidFill>
                        <a:effectLst/>
                        <a:latin typeface="Arial" panose="020B0604020202020204" pitchFamily="34" charset="0"/>
                      </a:endParaRPr>
                    </a:p>
                  </a:txBody>
                  <a:tcPr marL="3584" marR="3584" marT="3584" marB="0" anchor="ctr"/>
                </a:tc>
                <a:tc>
                  <a:txBody>
                    <a:bodyPr/>
                    <a:lstStyle/>
                    <a:p>
                      <a:pPr algn="ctr" rtl="0" fontAlgn="ctr"/>
                      <a:r>
                        <a:rPr lang="es-EC" sz="700" u="none" strike="noStrike">
                          <a:effectLst/>
                        </a:rPr>
                        <a:t>COLOMBIA</a:t>
                      </a:r>
                      <a:endParaRPr lang="es-EC"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4271168393"/>
                  </a:ext>
                </a:extLst>
              </a:tr>
              <a:tr h="141315">
                <a:tc>
                  <a:txBody>
                    <a:bodyPr/>
                    <a:lstStyle/>
                    <a:p>
                      <a:pPr algn="l" rtl="0" fontAlgn="ctr"/>
                      <a:r>
                        <a:rPr lang="es-EC" sz="700" u="none" strike="noStrike">
                          <a:effectLst/>
                        </a:rPr>
                        <a:t>Decreto Ejecutivo 2393</a:t>
                      </a:r>
                      <a:endParaRPr lang="es-EC" sz="700" b="0" i="0" u="none" strike="noStrike">
                        <a:solidFill>
                          <a:srgbClr val="000000"/>
                        </a:solidFill>
                        <a:effectLst/>
                        <a:latin typeface="Arial" panose="020B0604020202020204" pitchFamily="34" charset="0"/>
                      </a:endParaRPr>
                    </a:p>
                  </a:txBody>
                  <a:tcPr marL="3584" marR="3584" marT="3584" marB="0" anchor="ctr"/>
                </a:tc>
                <a:tc rowSpan="2">
                  <a:txBody>
                    <a:bodyPr/>
                    <a:lstStyle/>
                    <a:p>
                      <a:pPr algn="l" rtl="0" fontAlgn="ctr"/>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ctr"/>
                </a:tc>
                <a:tc rowSpan="2">
                  <a:txBody>
                    <a:bodyPr/>
                    <a:lstStyle/>
                    <a:p>
                      <a:pPr algn="l" rtl="0" fontAlgn="ctr"/>
                      <a:r>
                        <a:rPr lang="es-MX" sz="700" u="none" strike="noStrike">
                          <a:effectLst/>
                        </a:rPr>
                        <a:t>Ley 776 de 2002. Normas sobre la organización, administración y prestaciones del Sistema General de Riesgos Profesionales</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3252119088"/>
                  </a:ext>
                </a:extLst>
              </a:tr>
              <a:tr h="181061">
                <a:tc>
                  <a:txBody>
                    <a:bodyPr/>
                    <a:lstStyle/>
                    <a:p>
                      <a:pPr algn="l" rtl="0" fontAlgn="ctr"/>
                      <a:r>
                        <a:rPr lang="es-MX" sz="700" u="none" strike="noStrike">
                          <a:effectLst/>
                        </a:rPr>
                        <a:t>CD 315. Reglamento de Seguro General de Riesgos del Trabajo </a:t>
                      </a:r>
                      <a:endParaRPr lang="es-MX" sz="700" b="0" i="0" u="none" strike="noStrike">
                        <a:solidFill>
                          <a:srgbClr val="000000"/>
                        </a:solidFill>
                        <a:effectLst/>
                        <a:latin typeface="Arial" panose="020B0604020202020204" pitchFamily="34" charset="0"/>
                      </a:endParaRPr>
                    </a:p>
                  </a:txBody>
                  <a:tcPr marL="3584" marR="3584" marT="3584" marB="0" anchor="ctr"/>
                </a:tc>
                <a:tc vMerge="1">
                  <a:txBody>
                    <a:bodyPr/>
                    <a:lstStyle/>
                    <a:p>
                      <a:endParaRPr lang="es-EC"/>
                    </a:p>
                  </a:txBody>
                  <a:tcPr/>
                </a:tc>
                <a:tc vMerge="1">
                  <a:txBody>
                    <a:bodyPr/>
                    <a:lstStyle/>
                    <a:p>
                      <a:endParaRPr lang="es-EC"/>
                    </a:p>
                  </a:txBody>
                  <a:tcPr/>
                </a:tc>
                <a:extLst>
                  <a:ext uri="{0D108BD9-81ED-4DB2-BD59-A6C34878D82A}">
                    <a16:rowId xmlns:a16="http://schemas.microsoft.com/office/drawing/2014/main" val="3191817821"/>
                  </a:ext>
                </a:extLst>
              </a:tr>
              <a:tr h="547599">
                <a:tc>
                  <a:txBody>
                    <a:bodyPr/>
                    <a:lstStyle/>
                    <a:p>
                      <a:pPr algn="l" rtl="0" fontAlgn="ctr"/>
                      <a:r>
                        <a:rPr lang="es-MX" sz="700" u="none" strike="noStrike">
                          <a:effectLst/>
                        </a:rPr>
                        <a:t> LOSEP: Aborda las relaciones laborales en el sector público, incluyendo aspectos relacionados con la seguridad y salud en el trabajo.</a:t>
                      </a:r>
                      <a:endParaRPr lang="es-MX" sz="700" b="0" i="0" u="none" strike="noStrike">
                        <a:solidFill>
                          <a:srgbClr val="000000"/>
                        </a:solidFill>
                        <a:effectLst/>
                        <a:latin typeface="Arial" panose="020B0604020202020204" pitchFamily="34" charset="0"/>
                      </a:endParaRPr>
                    </a:p>
                  </a:txBody>
                  <a:tcPr marL="3584" marR="3584" marT="3584" marB="0" anchor="ctr"/>
                </a:tc>
                <a:tc rowSpan="2">
                  <a:txBody>
                    <a:bodyPr/>
                    <a:lstStyle/>
                    <a:p>
                      <a:pPr algn="l" fontAlgn="b"/>
                      <a:r>
                        <a:rPr lang="es-EC" sz="700" u="none" strike="noStrike" dirty="0">
                          <a:effectLst/>
                        </a:rPr>
                        <a:t> </a:t>
                      </a:r>
                      <a:endParaRPr lang="es-EC" sz="700" b="0" i="0" u="none" strike="noStrike" dirty="0">
                        <a:solidFill>
                          <a:srgbClr val="000000"/>
                        </a:solidFill>
                        <a:effectLst/>
                        <a:latin typeface="Arial" panose="020B0604020202020204" pitchFamily="34" charset="0"/>
                      </a:endParaRPr>
                    </a:p>
                  </a:txBody>
                  <a:tcPr marL="3584" marR="3584" marT="3584" marB="0" anchor="b"/>
                </a:tc>
                <a:tc>
                  <a:txBody>
                    <a:bodyPr/>
                    <a:lstStyle/>
                    <a:p>
                      <a:pPr algn="l" rtl="0" fontAlgn="ctr"/>
                      <a:r>
                        <a:rPr lang="es-EC" sz="700" u="none" strike="noStrike">
                          <a:effectLst/>
                        </a:rPr>
                        <a:t>Ley 1562 de 2012.</a:t>
                      </a:r>
                      <a:endParaRPr lang="es-EC"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1358380130"/>
                  </a:ext>
                </a:extLst>
              </a:tr>
              <a:tr h="706578">
                <a:tc>
                  <a:txBody>
                    <a:bodyPr/>
                    <a:lstStyle/>
                    <a:p>
                      <a:pPr algn="l" rtl="0" fontAlgn="ctr"/>
                      <a:r>
                        <a:rPr lang="es-MX" sz="700" u="none" strike="noStrike">
                          <a:effectLst/>
                        </a:rPr>
                        <a:t>Acuerdo Ministerial N° 220: Contiene regulaciones específicas para la seguridad y salud en el trabajo. Pero no lo toma en cuenta a la responsabilidad Social.</a:t>
                      </a:r>
                      <a:endParaRPr lang="es-MX" sz="700" b="0" i="0" u="none" strike="noStrike">
                        <a:solidFill>
                          <a:srgbClr val="FF0000"/>
                        </a:solidFill>
                        <a:effectLst/>
                        <a:latin typeface="Arial" panose="020B0604020202020204" pitchFamily="34" charset="0"/>
                      </a:endParaRPr>
                    </a:p>
                  </a:txBody>
                  <a:tcPr marL="3584" marR="3584" marT="3584" marB="0" anchor="ctr"/>
                </a:tc>
                <a:tc vMerge="1">
                  <a:txBody>
                    <a:bodyPr/>
                    <a:lstStyle/>
                    <a:p>
                      <a:endParaRPr lang="es-EC"/>
                    </a:p>
                  </a:txBody>
                  <a:tcPr/>
                </a:tc>
                <a:tc>
                  <a:txBody>
                    <a:bodyPr/>
                    <a:lstStyle/>
                    <a:p>
                      <a:pPr algn="l" rtl="0" fontAlgn="ctr"/>
                      <a:r>
                        <a:rPr lang="es-MX" sz="700" u="none" strike="noStrike">
                          <a:effectLst/>
                        </a:rPr>
                        <a:t>Enfoque: Moderniza el Sistema General de Riesgos Laborales, reconociendo y definiendo derechos y responsabilidades en relación con la seguridad y salud en el trabajo.</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2740811466"/>
                  </a:ext>
                </a:extLst>
              </a:tr>
              <a:tr h="322376">
                <a:tc>
                  <a:txBody>
                    <a:bodyPr/>
                    <a:lstStyle/>
                    <a:p>
                      <a:pPr algn="l" rtl="0" fontAlgn="b"/>
                      <a:r>
                        <a:rPr lang="es-MX" sz="700" u="none" strike="noStrike">
                          <a:effectLst/>
                        </a:rPr>
                        <a:t>Código del trabajo : Establece derechos y obligaciones laborales en general, incluyendo disposiciones en materia de seguridad y salud en el trabajo</a:t>
                      </a:r>
                      <a:endParaRPr lang="es-MX"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ctr"/>
                      <a:r>
                        <a:rPr lang="es-MX" sz="700" u="none" strike="noStrike">
                          <a:effectLst/>
                        </a:rPr>
                        <a:t>Se aprueba un convenio número 170 y la recomendación número 177 sobre la seguridad en la utilización de los productos químicos en el trabajo OIT 1990</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272122188"/>
                  </a:ext>
                </a:extLst>
              </a:tr>
              <a:tr h="158980">
                <a:tc rowSpan="2">
                  <a:txBody>
                    <a:bodyPr/>
                    <a:lstStyle/>
                    <a:p>
                      <a:pPr algn="l" rtl="0" fontAlgn="ctr"/>
                      <a:r>
                        <a:rPr lang="es-EC" sz="700" u="none" strike="noStrike" dirty="0">
                          <a:effectLst/>
                        </a:rPr>
                        <a:t>Decreto ejecutivo 2393,  (Delgado, 2008-R.O No.249)</a:t>
                      </a:r>
                      <a:endParaRPr lang="es-EC" sz="700" b="0" i="0" u="none" strike="noStrike" dirty="0">
                        <a:solidFill>
                          <a:srgbClr val="000000"/>
                        </a:solidFill>
                        <a:effectLst/>
                        <a:latin typeface="Arial" panose="020B0604020202020204" pitchFamily="34" charset="0"/>
                      </a:endParaRPr>
                    </a:p>
                  </a:txBody>
                  <a:tcPr marL="3584" marR="3584" marT="3584" marB="0" anchor="ctr"/>
                </a:tc>
                <a:tc rowSpan="2">
                  <a:txBody>
                    <a:bodyPr/>
                    <a:lstStyle/>
                    <a:p>
                      <a:pPr algn="l" rtl="0" fontAlgn="ctr"/>
                      <a:r>
                        <a:rPr lang="es-MX" sz="700" u="none" strike="noStrike">
                          <a:effectLst/>
                        </a:rPr>
                        <a:t>NOM-001-STPS-2008: “Edificios, locales, instalaciones y áreas en los centros de trabajo-condiciones de seguridad. </a:t>
                      </a:r>
                      <a:endParaRPr lang="es-MX" sz="700" b="0" i="0" u="none" strike="noStrike">
                        <a:solidFill>
                          <a:srgbClr val="000000"/>
                        </a:solidFill>
                        <a:effectLst/>
                        <a:latin typeface="Arial" panose="020B0604020202020204" pitchFamily="34" charset="0"/>
                      </a:endParaRPr>
                    </a:p>
                  </a:txBody>
                  <a:tcPr marL="3584" marR="3584" marT="3584" marB="0" anchor="ctr"/>
                </a:tc>
                <a:tc>
                  <a:txBody>
                    <a:bodyPr/>
                    <a:lstStyle/>
                    <a:p>
                      <a:pPr algn="l" rtl="0" fontAlgn="ctr"/>
                      <a:r>
                        <a:rPr lang="es-EC" sz="700" u="none" strike="noStrike">
                          <a:effectLst/>
                        </a:rPr>
                        <a:t>Ley 9 de 1979</a:t>
                      </a:r>
                      <a:endParaRPr lang="es-EC"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1051591572"/>
                  </a:ext>
                </a:extLst>
              </a:tr>
              <a:tr h="481357">
                <a:tc vMerge="1">
                  <a:txBody>
                    <a:bodyPr/>
                    <a:lstStyle/>
                    <a:p>
                      <a:endParaRPr lang="es-EC"/>
                    </a:p>
                  </a:txBody>
                  <a:tcPr/>
                </a:tc>
                <a:tc vMerge="1">
                  <a:txBody>
                    <a:bodyPr/>
                    <a:lstStyle/>
                    <a:p>
                      <a:endParaRPr lang="es-EC"/>
                    </a:p>
                  </a:txBody>
                  <a:tcPr/>
                </a:tc>
                <a:tc>
                  <a:txBody>
                    <a:bodyPr/>
                    <a:lstStyle/>
                    <a:p>
                      <a:pPr algn="l" rtl="0" fontAlgn="ctr"/>
                      <a:r>
                        <a:rPr lang="es-MX" sz="700" u="none" strike="noStrike">
                          <a:effectLst/>
                        </a:rPr>
                        <a:t>Protección del medio ambiente y Medidas sanitarias </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317136671"/>
                  </a:ext>
                </a:extLst>
              </a:tr>
              <a:tr h="282632">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ctr"/>
                      <a:r>
                        <a:rPr lang="es-MX" sz="700" u="none" strike="noStrike">
                          <a:effectLst/>
                        </a:rPr>
                        <a:t>Ley 1221 de 2008. Se establecen normas para promover y regular el telégrafo y se dictan otras disposiciones,</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3975195515"/>
                  </a:ext>
                </a:extLst>
              </a:tr>
              <a:tr h="282632">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ctr"/>
                      <a:r>
                        <a:rPr lang="es-MX" sz="700" u="none" strike="noStrike">
                          <a:effectLst/>
                        </a:rPr>
                        <a:t>Ley 1503 de 2011 Se promueve la formación de hábitos, comportamientos y conductas seguros en la vía</a:t>
                      </a:r>
                      <a:endParaRPr lang="es-MX" sz="700" b="0" i="0" u="none" strike="noStrike">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2748099682"/>
                  </a:ext>
                </a:extLst>
              </a:tr>
              <a:tr h="513154">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b"/>
                      <a:r>
                        <a:rPr lang="es-EC" sz="700" u="none" strike="noStrike">
                          <a:effectLst/>
                        </a:rPr>
                        <a:t> </a:t>
                      </a:r>
                      <a:endParaRPr lang="es-EC" sz="700" b="0" i="0" u="none" strike="noStrike">
                        <a:solidFill>
                          <a:srgbClr val="000000"/>
                        </a:solidFill>
                        <a:effectLst/>
                        <a:latin typeface="Arial" panose="020B0604020202020204" pitchFamily="34" charset="0"/>
                      </a:endParaRPr>
                    </a:p>
                  </a:txBody>
                  <a:tcPr marL="3584" marR="3584" marT="3584" marB="0" anchor="b"/>
                </a:tc>
                <a:tc>
                  <a:txBody>
                    <a:bodyPr/>
                    <a:lstStyle/>
                    <a:p>
                      <a:pPr algn="l" rtl="0" fontAlgn="ctr"/>
                      <a:r>
                        <a:rPr lang="es-MX" sz="700" u="none" strike="noStrike" dirty="0">
                          <a:effectLst/>
                        </a:rPr>
                        <a:t> Ley 100 de 1993, en el sistema general de seguridad social, es regular el servicio público esencial en salud. Desde su expedición, la Ley 100 de 1993, se encargará de garantizar a la población el amparo en la vejez, la invalidez, entre otras.</a:t>
                      </a:r>
                      <a:endParaRPr lang="es-MX" sz="700" b="0" i="0" u="none" strike="noStrike" dirty="0">
                        <a:solidFill>
                          <a:srgbClr val="000000"/>
                        </a:solidFill>
                        <a:effectLst/>
                        <a:latin typeface="Arial" panose="020B0604020202020204" pitchFamily="34" charset="0"/>
                      </a:endParaRPr>
                    </a:p>
                  </a:txBody>
                  <a:tcPr marL="3584" marR="3584" marT="3584" marB="0" anchor="ctr"/>
                </a:tc>
                <a:extLst>
                  <a:ext uri="{0D108BD9-81ED-4DB2-BD59-A6C34878D82A}">
                    <a16:rowId xmlns:a16="http://schemas.microsoft.com/office/drawing/2014/main" val="2050895721"/>
                  </a:ext>
                </a:extLst>
              </a:tr>
            </a:tbl>
          </a:graphicData>
        </a:graphic>
      </p:graphicFrame>
    </p:spTree>
    <p:extLst>
      <p:ext uri="{BB962C8B-B14F-4D97-AF65-F5344CB8AC3E}">
        <p14:creationId xmlns:p14="http://schemas.microsoft.com/office/powerpoint/2010/main" val="274733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a:extLst>
              <a:ext uri="{FF2B5EF4-FFF2-40B4-BE49-F238E27FC236}">
                <a16:creationId xmlns:a16="http://schemas.microsoft.com/office/drawing/2014/main" id="{4B97E969-4312-8440-1524-98366BEBB3AE}"/>
              </a:ext>
            </a:extLst>
          </p:cNvPr>
          <p:cNvGraphicFramePr>
            <a:graphicFrameLocks noGrp="1"/>
          </p:cNvGraphicFramePr>
          <p:nvPr>
            <p:extLst>
              <p:ext uri="{D42A27DB-BD31-4B8C-83A1-F6EECF244321}">
                <p14:modId xmlns:p14="http://schemas.microsoft.com/office/powerpoint/2010/main" val="3329047876"/>
              </p:ext>
            </p:extLst>
          </p:nvPr>
        </p:nvGraphicFramePr>
        <p:xfrm>
          <a:off x="421419" y="1728256"/>
          <a:ext cx="8180714" cy="2538798"/>
        </p:xfrm>
        <a:graphic>
          <a:graphicData uri="http://schemas.openxmlformats.org/drawingml/2006/table">
            <a:tbl>
              <a:tblPr firstRow="1" firstCol="1" bandRow="1">
                <a:tableStyleId>{CB26AE7F-A737-4FAE-9F7B-F8862CC0DDF3}</a:tableStyleId>
              </a:tblPr>
              <a:tblGrid>
                <a:gridCol w="8180714">
                  <a:extLst>
                    <a:ext uri="{9D8B030D-6E8A-4147-A177-3AD203B41FA5}">
                      <a16:colId xmlns:a16="http://schemas.microsoft.com/office/drawing/2014/main" val="2185204445"/>
                    </a:ext>
                  </a:extLst>
                </a:gridCol>
              </a:tblGrid>
              <a:tr h="675895">
                <a:tc>
                  <a:txBody>
                    <a:bodyPr/>
                    <a:lstStyle/>
                    <a:p>
                      <a:pPr>
                        <a:lnSpc>
                          <a:spcPct val="107000"/>
                        </a:lnSpc>
                        <a:spcAft>
                          <a:spcPts val="800"/>
                        </a:spcAft>
                      </a:pPr>
                      <a:r>
                        <a:rPr lang="es-EC" sz="1000" b="1" kern="100" dirty="0">
                          <a:solidFill>
                            <a:schemeClr val="tx1"/>
                          </a:solidFill>
                          <a:effectLst/>
                        </a:rPr>
                        <a:t>Especificidad: </a:t>
                      </a:r>
                      <a:r>
                        <a:rPr lang="es-EC" sz="1000" kern="100" dirty="0">
                          <a:solidFill>
                            <a:schemeClr val="tx1"/>
                          </a:solidFill>
                          <a:effectLst/>
                        </a:rPr>
                        <a:t>Los tres países presentan leyes que abordan aspectos laborales en general</a:t>
                      </a:r>
                      <a:r>
                        <a:rPr lang="es-EC" sz="1000" b="1" kern="100" dirty="0">
                          <a:solidFill>
                            <a:schemeClr val="tx1"/>
                          </a:solidFill>
                          <a:effectLst/>
                        </a:rPr>
                        <a:t> </a:t>
                      </a:r>
                      <a:r>
                        <a:rPr lang="es-EC" sz="1000" kern="100" dirty="0">
                          <a:solidFill>
                            <a:schemeClr val="tx1"/>
                          </a:solidFill>
                          <a:effectLst/>
                        </a:rPr>
                        <a:t>(con partes dedicadas a seguridad y salud laboral), aun que México tiene una ley específicamente diseñada </a:t>
                      </a:r>
                      <a:r>
                        <a:rPr lang="es-MX" sz="1000" u="none" strike="noStrike" dirty="0">
                          <a:solidFill>
                            <a:schemeClr val="tx1"/>
                          </a:solidFill>
                          <a:effectLst/>
                        </a:rPr>
                        <a:t>Edificios, locales, instalaciones y áreas en los centros de trabajo-condiciones de seguridad. Pero si le rige de igual manera a todas las empresas.</a:t>
                      </a:r>
                      <a:endParaRPr lang="es-419" sz="1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3745964"/>
                  </a:ext>
                </a:extLst>
              </a:tr>
              <a:tr h="170371">
                <a:tc>
                  <a:txBody>
                    <a:bodyPr/>
                    <a:lstStyle/>
                    <a:p>
                      <a:pPr>
                        <a:lnSpc>
                          <a:spcPct val="107000"/>
                        </a:lnSpc>
                        <a:spcAft>
                          <a:spcPts val="800"/>
                        </a:spcAft>
                      </a:pPr>
                      <a:r>
                        <a:rPr lang="es-EC" sz="1000" kern="100" dirty="0">
                          <a:solidFill>
                            <a:schemeClr val="tx1"/>
                          </a:solidFill>
                          <a:effectLst/>
                        </a:rPr>
                        <a:t> </a:t>
                      </a:r>
                      <a:endParaRPr lang="es-419"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0055394"/>
                  </a:ext>
                </a:extLst>
              </a:tr>
              <a:tr h="675895">
                <a:tc>
                  <a:txBody>
                    <a:bodyPr/>
                    <a:lstStyle/>
                    <a:p>
                      <a:pPr>
                        <a:lnSpc>
                          <a:spcPct val="107000"/>
                        </a:lnSpc>
                        <a:spcAft>
                          <a:spcPts val="800"/>
                        </a:spcAft>
                      </a:pPr>
                      <a:r>
                        <a:rPr lang="es-EC" sz="1000" b="1" i="0" u="none" strike="noStrike" kern="100" cap="none" dirty="0">
                          <a:solidFill>
                            <a:schemeClr val="tx1"/>
                          </a:solidFill>
                          <a:effectLst/>
                          <a:latin typeface="Arial"/>
                          <a:cs typeface="Arial"/>
                          <a:sym typeface="Arial"/>
                        </a:rPr>
                        <a:t>Regulaciones Secundarias: </a:t>
                      </a:r>
                      <a:r>
                        <a:rPr lang="es-EC" sz="1000" kern="100" dirty="0">
                          <a:solidFill>
                            <a:schemeClr val="tx1"/>
                          </a:solidFill>
                          <a:effectLst/>
                        </a:rPr>
                        <a:t>Los tres países cuentan con regulaciones o decretos que desarrollan y complementan sus leyes principales en materia de seguridad laboral. No obstante, Ecuador y Colombia poseen reglamentos más detallados directamente asociados a sus leyes principales de seguridad laboral.</a:t>
                      </a:r>
                      <a:endParaRPr lang="es-419"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739448"/>
                  </a:ext>
                </a:extLst>
              </a:tr>
              <a:tr h="170371">
                <a:tc>
                  <a:txBody>
                    <a:bodyPr/>
                    <a:lstStyle/>
                    <a:p>
                      <a:pPr>
                        <a:lnSpc>
                          <a:spcPct val="107000"/>
                        </a:lnSpc>
                        <a:spcAft>
                          <a:spcPts val="800"/>
                        </a:spcAft>
                      </a:pPr>
                      <a:r>
                        <a:rPr lang="es-EC" sz="1000" kern="100" dirty="0">
                          <a:solidFill>
                            <a:schemeClr val="tx1"/>
                          </a:solidFill>
                          <a:effectLst/>
                        </a:rPr>
                        <a:t> </a:t>
                      </a:r>
                      <a:endParaRPr lang="es-419"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9308270"/>
                  </a:ext>
                </a:extLst>
              </a:tr>
              <a:tr h="675895">
                <a:tc>
                  <a:txBody>
                    <a:bodyPr/>
                    <a:lstStyle/>
                    <a:p>
                      <a:pPr>
                        <a:lnSpc>
                          <a:spcPct val="107000"/>
                        </a:lnSpc>
                        <a:spcAft>
                          <a:spcPts val="800"/>
                        </a:spcAft>
                      </a:pPr>
                      <a:r>
                        <a:rPr lang="es-EC" sz="1000" b="1" i="0" u="none" strike="noStrike" kern="100" cap="none" dirty="0">
                          <a:solidFill>
                            <a:schemeClr val="tx1"/>
                          </a:solidFill>
                          <a:effectLst/>
                          <a:latin typeface="Arial"/>
                          <a:cs typeface="Arial"/>
                          <a:sym typeface="Arial"/>
                        </a:rPr>
                        <a:t>Enfoque en Sector Público: </a:t>
                      </a:r>
                      <a:r>
                        <a:rPr lang="es-EC" sz="1000" kern="100" dirty="0">
                          <a:solidFill>
                            <a:schemeClr val="tx1"/>
                          </a:solidFill>
                          <a:effectLst/>
                        </a:rPr>
                        <a:t>Ecuador es un país que tiene una regulación (LOSEP) “Ley Orgánica del servidor público” enfocada en las relaciones laborales y la seguridad y salud laboral específicamente para el sector público  Pero no rige la Responsabilidad Social.</a:t>
                      </a:r>
                      <a:endParaRPr lang="es-419"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998012"/>
                  </a:ext>
                </a:extLst>
              </a:tr>
              <a:tr h="170371">
                <a:tc>
                  <a:txBody>
                    <a:bodyPr/>
                    <a:lstStyle/>
                    <a:p>
                      <a:pPr>
                        <a:lnSpc>
                          <a:spcPct val="107000"/>
                        </a:lnSpc>
                        <a:spcAft>
                          <a:spcPts val="800"/>
                        </a:spcAft>
                      </a:pPr>
                      <a:r>
                        <a:rPr lang="es-EC" sz="1000" kern="100" dirty="0">
                          <a:solidFill>
                            <a:schemeClr val="tx1"/>
                          </a:solidFill>
                          <a:effectLst/>
                        </a:rPr>
                        <a:t> </a:t>
                      </a:r>
                      <a:endParaRPr lang="es-419"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198096"/>
                  </a:ext>
                </a:extLst>
              </a:tr>
            </a:tbl>
          </a:graphicData>
        </a:graphic>
      </p:graphicFrame>
      <p:sp>
        <p:nvSpPr>
          <p:cNvPr id="7" name="CuadroTexto 6">
            <a:extLst>
              <a:ext uri="{FF2B5EF4-FFF2-40B4-BE49-F238E27FC236}">
                <a16:creationId xmlns:a16="http://schemas.microsoft.com/office/drawing/2014/main" id="{F9BCC449-9323-F14E-9313-2F874329635C}"/>
              </a:ext>
            </a:extLst>
          </p:cNvPr>
          <p:cNvSpPr txBox="1"/>
          <p:nvPr/>
        </p:nvSpPr>
        <p:spPr>
          <a:xfrm>
            <a:off x="453328" y="371203"/>
            <a:ext cx="8148804" cy="369332"/>
          </a:xfrm>
          <a:prstGeom prst="rect">
            <a:avLst/>
          </a:prstGeom>
          <a:noFill/>
        </p:spPr>
        <p:txBody>
          <a:bodyPr wrap="square">
            <a:spAutoFit/>
          </a:bodyPr>
          <a:lstStyle/>
          <a:p>
            <a:pPr algn="ctr"/>
            <a:r>
              <a:rPr lang="es-MX" b="1" dirty="0"/>
              <a:t>COMPARACIÓN LEYES Y REGULACIONES EN ECUADOR- MÉXICO Y COLOMBIA </a:t>
            </a:r>
            <a:endParaRPr lang="es-419" b="1" dirty="0"/>
          </a:p>
        </p:txBody>
      </p:sp>
    </p:spTree>
    <p:extLst>
      <p:ext uri="{BB962C8B-B14F-4D97-AF65-F5344CB8AC3E}">
        <p14:creationId xmlns:p14="http://schemas.microsoft.com/office/powerpoint/2010/main" val="2990594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49960-84F5-7DF0-93B2-701655B2FA52}"/>
              </a:ext>
            </a:extLst>
          </p:cNvPr>
          <p:cNvSpPr>
            <a:spLocks noGrp="1"/>
          </p:cNvSpPr>
          <p:nvPr>
            <p:ph type="title"/>
          </p:nvPr>
        </p:nvSpPr>
        <p:spPr/>
        <p:txBody>
          <a:bodyPr>
            <a:normAutofit fontScale="90000"/>
          </a:bodyPr>
          <a:lstStyle/>
          <a:p>
            <a:r>
              <a:rPr lang="es-MX" dirty="0"/>
              <a:t>AGENDA DE PRESENTACIÓN</a:t>
            </a:r>
            <a:br>
              <a:rPr lang="es-MX" dirty="0"/>
            </a:br>
            <a:endParaRPr lang="es-419" dirty="0"/>
          </a:p>
        </p:txBody>
      </p:sp>
      <p:graphicFrame>
        <p:nvGraphicFramePr>
          <p:cNvPr id="3" name="Diagrama 2">
            <a:extLst>
              <a:ext uri="{FF2B5EF4-FFF2-40B4-BE49-F238E27FC236}">
                <a16:creationId xmlns:a16="http://schemas.microsoft.com/office/drawing/2014/main" id="{9C411AC4-1B7B-2EC7-8B04-88CEB262C5E2}"/>
              </a:ext>
            </a:extLst>
          </p:cNvPr>
          <p:cNvGraphicFramePr/>
          <p:nvPr/>
        </p:nvGraphicFramePr>
        <p:xfrm>
          <a:off x="1756348" y="1581463"/>
          <a:ext cx="6096000" cy="2580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10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6ED75-E8B6-91E8-BE8A-AC9F10C0D702}"/>
              </a:ext>
            </a:extLst>
          </p:cNvPr>
          <p:cNvSpPr>
            <a:spLocks noGrp="1"/>
          </p:cNvSpPr>
          <p:nvPr>
            <p:ph type="title"/>
          </p:nvPr>
        </p:nvSpPr>
        <p:spPr/>
        <p:txBody>
          <a:bodyPr/>
          <a:lstStyle/>
          <a:p>
            <a:pPr algn="ctr"/>
            <a:r>
              <a:rPr lang="es-MX" sz="2000" dirty="0"/>
              <a:t>ORGANISMOS INTERNACIONALES  para delimitar las normativas del objeto de estudio </a:t>
            </a:r>
            <a:endParaRPr lang="es-419" sz="2000" dirty="0"/>
          </a:p>
        </p:txBody>
      </p:sp>
      <p:sp>
        <p:nvSpPr>
          <p:cNvPr id="4" name="CuadroTexto 3">
            <a:extLst>
              <a:ext uri="{FF2B5EF4-FFF2-40B4-BE49-F238E27FC236}">
                <a16:creationId xmlns:a16="http://schemas.microsoft.com/office/drawing/2014/main" id="{8EA39ECA-1E21-1F13-D165-A325AD7A57E6}"/>
              </a:ext>
            </a:extLst>
          </p:cNvPr>
          <p:cNvSpPr txBox="1"/>
          <p:nvPr/>
        </p:nvSpPr>
        <p:spPr>
          <a:xfrm>
            <a:off x="1303972" y="1365945"/>
            <a:ext cx="6536055" cy="3231654"/>
          </a:xfrm>
          <a:prstGeom prst="rect">
            <a:avLst/>
          </a:prstGeom>
          <a:noFill/>
        </p:spPr>
        <p:txBody>
          <a:bodyPr wrap="square">
            <a:spAutoFit/>
          </a:bodyPr>
          <a:lstStyle/>
          <a:p>
            <a:pPr algn="just">
              <a:buFont typeface="+mj-lt"/>
              <a:buAutoNum type="arabicPeriod"/>
            </a:pPr>
            <a:r>
              <a:rPr lang="es-MX" sz="1200" b="1" dirty="0">
                <a:solidFill>
                  <a:srgbClr val="374151"/>
                </a:solidFill>
                <a:latin typeface="Söhne"/>
              </a:rPr>
              <a:t>Organización Mundial de la Salud (OMS):</a:t>
            </a:r>
            <a:endParaRPr lang="es-MX" sz="1200" dirty="0">
              <a:solidFill>
                <a:srgbClr val="374151"/>
              </a:solidFill>
              <a:latin typeface="Söhne"/>
            </a:endParaRPr>
          </a:p>
          <a:p>
            <a:pPr marL="742932" lvl="1" indent="-285744" algn="just">
              <a:buFont typeface="+mj-lt"/>
              <a:buAutoNum type="arabicPeriod"/>
            </a:pPr>
            <a:r>
              <a:rPr lang="es-MX" sz="1200" b="1" dirty="0">
                <a:solidFill>
                  <a:srgbClr val="374151"/>
                </a:solidFill>
                <a:latin typeface="Söhne"/>
              </a:rPr>
              <a:t>Campo de acción:</a:t>
            </a:r>
            <a:r>
              <a:rPr lang="es-MX" sz="1200" dirty="0">
                <a:solidFill>
                  <a:srgbClr val="374151"/>
                </a:solidFill>
                <a:latin typeface="Söhne"/>
              </a:rPr>
              <a:t> Establece directrices y normas en salud, incluyendo salud ocupacional.</a:t>
            </a:r>
          </a:p>
          <a:p>
            <a:pPr marL="742932" lvl="1" indent="-285744" algn="just">
              <a:buFont typeface="+mj-lt"/>
              <a:buAutoNum type="arabicPeriod"/>
            </a:pPr>
            <a:r>
              <a:rPr lang="es-MX" sz="1200" b="1" dirty="0">
                <a:solidFill>
                  <a:srgbClr val="374151"/>
                </a:solidFill>
                <a:latin typeface="Söhne"/>
              </a:rPr>
              <a:t>Documentos relevantes:</a:t>
            </a:r>
            <a:r>
              <a:rPr lang="es-MX" sz="1200" dirty="0">
                <a:solidFill>
                  <a:srgbClr val="374151"/>
                </a:solidFill>
                <a:latin typeface="Söhne"/>
              </a:rPr>
              <a:t> Estrategia Global en Salud Ocupacional.</a:t>
            </a:r>
          </a:p>
          <a:p>
            <a:pPr marL="457188" lvl="1" algn="just"/>
            <a:endParaRPr lang="es-MX" sz="1200" dirty="0">
              <a:solidFill>
                <a:srgbClr val="374151"/>
              </a:solidFill>
              <a:latin typeface="Söhne"/>
            </a:endParaRPr>
          </a:p>
          <a:p>
            <a:pPr algn="just">
              <a:buFont typeface="+mj-lt"/>
              <a:buAutoNum type="arabicPeriod"/>
            </a:pPr>
            <a:r>
              <a:rPr lang="es-MX" sz="1200" b="1" dirty="0">
                <a:solidFill>
                  <a:srgbClr val="374151"/>
                </a:solidFill>
                <a:latin typeface="Söhne"/>
              </a:rPr>
              <a:t>Global </a:t>
            </a:r>
            <a:r>
              <a:rPr lang="es-MX" sz="1200" b="1" dirty="0" err="1">
                <a:solidFill>
                  <a:srgbClr val="374151"/>
                </a:solidFill>
                <a:latin typeface="Söhne"/>
              </a:rPr>
              <a:t>Reporting</a:t>
            </a:r>
            <a:r>
              <a:rPr lang="es-MX" sz="1200" b="1" dirty="0">
                <a:solidFill>
                  <a:srgbClr val="374151"/>
                </a:solidFill>
                <a:latin typeface="Söhne"/>
              </a:rPr>
              <a:t> </a:t>
            </a:r>
            <a:r>
              <a:rPr lang="es-MX" sz="1200" b="1" dirty="0" err="1">
                <a:solidFill>
                  <a:srgbClr val="374151"/>
                </a:solidFill>
                <a:latin typeface="Söhne"/>
              </a:rPr>
              <a:t>Initiative</a:t>
            </a:r>
            <a:r>
              <a:rPr lang="es-MX" sz="1200" b="1" dirty="0">
                <a:solidFill>
                  <a:srgbClr val="374151"/>
                </a:solidFill>
                <a:latin typeface="Söhne"/>
              </a:rPr>
              <a:t> (GRI):</a:t>
            </a:r>
            <a:endParaRPr lang="es-MX" sz="1200" dirty="0">
              <a:solidFill>
                <a:srgbClr val="374151"/>
              </a:solidFill>
              <a:latin typeface="Söhne"/>
            </a:endParaRPr>
          </a:p>
          <a:p>
            <a:pPr marL="742932" lvl="1" indent="-285744" algn="just">
              <a:buFont typeface="+mj-lt"/>
              <a:buAutoNum type="arabicPeriod"/>
            </a:pPr>
            <a:r>
              <a:rPr lang="es-MX" sz="1200" b="1" dirty="0">
                <a:solidFill>
                  <a:srgbClr val="374151"/>
                </a:solidFill>
                <a:latin typeface="Söhne"/>
              </a:rPr>
              <a:t>Campo de acción:</a:t>
            </a:r>
            <a:r>
              <a:rPr lang="es-MX" sz="1200" dirty="0">
                <a:solidFill>
                  <a:srgbClr val="374151"/>
                </a:solidFill>
                <a:latin typeface="Söhne"/>
              </a:rPr>
              <a:t> Establece estándares de sostenibilidad para que las empresas, gobiernos y otras organizaciones, comuniquen su impacto económico, ambiental y social.</a:t>
            </a:r>
          </a:p>
          <a:p>
            <a:pPr marL="457188" lvl="1" algn="just"/>
            <a:endParaRPr lang="es-MX" sz="1200" dirty="0">
              <a:solidFill>
                <a:srgbClr val="374151"/>
              </a:solidFill>
              <a:latin typeface="Söhne"/>
            </a:endParaRPr>
          </a:p>
          <a:p>
            <a:pPr algn="just">
              <a:buFont typeface="+mj-lt"/>
              <a:buAutoNum type="arabicPeriod"/>
            </a:pPr>
            <a:r>
              <a:rPr lang="es-MX" sz="1200" b="1" dirty="0">
                <a:solidFill>
                  <a:srgbClr val="374151"/>
                </a:solidFill>
                <a:latin typeface="Söhne"/>
              </a:rPr>
              <a:t>ISO (Organización Internacional de Normalización):</a:t>
            </a:r>
            <a:endParaRPr lang="es-MX" sz="1200" dirty="0">
              <a:solidFill>
                <a:srgbClr val="374151"/>
              </a:solidFill>
              <a:latin typeface="Söhne"/>
            </a:endParaRPr>
          </a:p>
          <a:p>
            <a:pPr marL="742932" lvl="1" indent="-285744" algn="just">
              <a:buFont typeface="+mj-lt"/>
              <a:buAutoNum type="arabicPeriod"/>
            </a:pPr>
            <a:r>
              <a:rPr lang="es-MX" sz="1200" b="1" dirty="0">
                <a:solidFill>
                  <a:srgbClr val="374151"/>
                </a:solidFill>
                <a:latin typeface="Söhne"/>
              </a:rPr>
              <a:t>Campo de acción:</a:t>
            </a:r>
            <a:r>
              <a:rPr lang="es-MX" sz="1200" dirty="0">
                <a:solidFill>
                  <a:srgbClr val="374151"/>
                </a:solidFill>
                <a:latin typeface="Söhne"/>
              </a:rPr>
              <a:t> Desarrolla y publica estándares internacionales.</a:t>
            </a:r>
          </a:p>
          <a:p>
            <a:pPr marL="742932" lvl="1" indent="-285744" algn="just">
              <a:buFont typeface="+mj-lt"/>
              <a:buAutoNum type="arabicPeriod"/>
            </a:pPr>
            <a:r>
              <a:rPr lang="es-MX" sz="1200" b="1" dirty="0">
                <a:solidFill>
                  <a:srgbClr val="374151"/>
                </a:solidFill>
                <a:latin typeface="Söhne"/>
              </a:rPr>
              <a:t>Documentos relevantes:</a:t>
            </a:r>
            <a:r>
              <a:rPr lang="es-MX" sz="1200" dirty="0">
                <a:solidFill>
                  <a:srgbClr val="374151"/>
                </a:solidFill>
                <a:latin typeface="Söhne"/>
              </a:rPr>
              <a:t> ISO 26000 (directrices sobre responsabilidad social) e ISO 45001 (sistemas de gestión de seguridad y salud en el trabajo).</a:t>
            </a:r>
          </a:p>
          <a:p>
            <a:pPr marL="457188" lvl="1" algn="just"/>
            <a:endParaRPr lang="es-MX" sz="1200" dirty="0">
              <a:solidFill>
                <a:srgbClr val="374151"/>
              </a:solidFill>
              <a:latin typeface="Söhne"/>
            </a:endParaRPr>
          </a:p>
          <a:p>
            <a:pPr algn="just">
              <a:buFont typeface="+mj-lt"/>
              <a:buAutoNum type="arabicPeriod"/>
            </a:pPr>
            <a:r>
              <a:rPr lang="es-MX" sz="1200" b="1" dirty="0">
                <a:solidFill>
                  <a:srgbClr val="374151"/>
                </a:solidFill>
                <a:latin typeface="Söhne"/>
              </a:rPr>
              <a:t>Principios para la Inversión Responsable (PRI) de las Naciones Unidas:</a:t>
            </a:r>
            <a:endParaRPr lang="es-MX" sz="1200" dirty="0">
              <a:solidFill>
                <a:srgbClr val="374151"/>
              </a:solidFill>
              <a:latin typeface="Söhne"/>
            </a:endParaRPr>
          </a:p>
          <a:p>
            <a:pPr marL="742932" lvl="1" indent="-285744" algn="just">
              <a:buFont typeface="+mj-lt"/>
              <a:buAutoNum type="arabicPeriod"/>
            </a:pPr>
            <a:r>
              <a:rPr lang="es-MX" sz="1200" b="1" dirty="0">
                <a:solidFill>
                  <a:srgbClr val="374151"/>
                </a:solidFill>
                <a:latin typeface="Söhne"/>
              </a:rPr>
              <a:t>Campo de acción:</a:t>
            </a:r>
            <a:r>
              <a:rPr lang="es-MX" sz="1200" dirty="0">
                <a:solidFill>
                  <a:srgbClr val="374151"/>
                </a:solidFill>
                <a:latin typeface="Söhne"/>
              </a:rPr>
              <a:t> Una iniciativa apoyada por la ONU que busca entender las implicaciones de la sostenibilidad para los inversores y respaldar signatarios para incorporar estos temas en sus decisiones de inversión.</a:t>
            </a:r>
          </a:p>
        </p:txBody>
      </p:sp>
    </p:spTree>
    <p:extLst>
      <p:ext uri="{BB962C8B-B14F-4D97-AF65-F5344CB8AC3E}">
        <p14:creationId xmlns:p14="http://schemas.microsoft.com/office/powerpoint/2010/main" val="4739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2D228-1C8C-A181-0167-5B624D36CCEC}"/>
              </a:ext>
            </a:extLst>
          </p:cNvPr>
          <p:cNvSpPr>
            <a:spLocks noGrp="1"/>
          </p:cNvSpPr>
          <p:nvPr>
            <p:ph type="title"/>
          </p:nvPr>
        </p:nvSpPr>
        <p:spPr/>
        <p:txBody>
          <a:bodyPr/>
          <a:lstStyle/>
          <a:p>
            <a:r>
              <a:rPr lang="es-MX" dirty="0"/>
              <a:t>Análisis Comparativo </a:t>
            </a:r>
            <a:endParaRPr lang="es-419" dirty="0"/>
          </a:p>
        </p:txBody>
      </p:sp>
      <p:sp>
        <p:nvSpPr>
          <p:cNvPr id="5" name="CuadroTexto 4">
            <a:extLst>
              <a:ext uri="{FF2B5EF4-FFF2-40B4-BE49-F238E27FC236}">
                <a16:creationId xmlns:a16="http://schemas.microsoft.com/office/drawing/2014/main" id="{4D833825-22C1-6F39-0997-089246AB08CC}"/>
              </a:ext>
            </a:extLst>
          </p:cNvPr>
          <p:cNvSpPr txBox="1"/>
          <p:nvPr/>
        </p:nvSpPr>
        <p:spPr>
          <a:xfrm>
            <a:off x="643889" y="1670002"/>
            <a:ext cx="8172451" cy="2246769"/>
          </a:xfrm>
          <a:prstGeom prst="rect">
            <a:avLst/>
          </a:prstGeom>
          <a:noFill/>
        </p:spPr>
        <p:txBody>
          <a:bodyPr wrap="square">
            <a:spAutoFit/>
          </a:bodyPr>
          <a:lstStyle/>
          <a:p>
            <a:pPr algn="just"/>
            <a:r>
              <a:rPr lang="es-MX" sz="1400" b="1" dirty="0">
                <a:solidFill>
                  <a:srgbClr val="374151"/>
                </a:solidFill>
                <a:latin typeface="Söhne"/>
              </a:rPr>
              <a:t>Análisis Comparativo:</a:t>
            </a:r>
          </a:p>
          <a:p>
            <a:pPr algn="just"/>
            <a:endParaRPr lang="es-MX" sz="1400" dirty="0">
              <a:solidFill>
                <a:srgbClr val="374151"/>
              </a:solidFill>
              <a:latin typeface="Söhne"/>
            </a:endParaRPr>
          </a:p>
          <a:p>
            <a:pPr algn="just">
              <a:buFont typeface="Arial" panose="020B0604020202020204" pitchFamily="34" charset="0"/>
              <a:buChar char="•"/>
            </a:pPr>
            <a:r>
              <a:rPr lang="es-MX" sz="1400" b="1" dirty="0">
                <a:solidFill>
                  <a:srgbClr val="374151"/>
                </a:solidFill>
                <a:latin typeface="Söhne"/>
              </a:rPr>
              <a:t>Ámbito de Acción:</a:t>
            </a:r>
            <a:r>
              <a:rPr lang="es-MX" sz="1400" dirty="0">
                <a:solidFill>
                  <a:srgbClr val="374151"/>
                </a:solidFill>
                <a:latin typeface="Söhne"/>
              </a:rPr>
              <a:t> Mientras que la </a:t>
            </a:r>
            <a:r>
              <a:rPr lang="es-MX" sz="1400" b="1" dirty="0">
                <a:solidFill>
                  <a:srgbClr val="374151"/>
                </a:solidFill>
                <a:latin typeface="Söhne"/>
              </a:rPr>
              <a:t>OIT</a:t>
            </a:r>
            <a:r>
              <a:rPr lang="es-MX" sz="1400" dirty="0">
                <a:solidFill>
                  <a:srgbClr val="374151"/>
                </a:solidFill>
                <a:latin typeface="Söhne"/>
              </a:rPr>
              <a:t> se centra específicamente en cuestiones laborales, la OMS tiene un enfoque más amplio en salud, y la </a:t>
            </a:r>
            <a:r>
              <a:rPr lang="es-MX" sz="1400" b="1" dirty="0">
                <a:solidFill>
                  <a:srgbClr val="374151"/>
                </a:solidFill>
                <a:latin typeface="Söhne"/>
              </a:rPr>
              <a:t>OCDE</a:t>
            </a:r>
            <a:r>
              <a:rPr lang="es-MX" sz="1400" dirty="0">
                <a:solidFill>
                  <a:srgbClr val="374151"/>
                </a:solidFill>
                <a:latin typeface="Söhne"/>
              </a:rPr>
              <a:t> se centra en el desarrollo económico y bienestar en general.</a:t>
            </a:r>
          </a:p>
          <a:p>
            <a:pPr algn="just"/>
            <a:endParaRPr lang="es-MX" sz="1400" dirty="0">
              <a:solidFill>
                <a:srgbClr val="374151"/>
              </a:solidFill>
              <a:latin typeface="Söhne"/>
            </a:endParaRPr>
          </a:p>
          <a:p>
            <a:pPr algn="just">
              <a:buFont typeface="Arial" panose="020B0604020202020204" pitchFamily="34" charset="0"/>
              <a:buChar char="•"/>
            </a:pPr>
            <a:r>
              <a:rPr lang="es-MX" sz="1400" b="1" dirty="0">
                <a:solidFill>
                  <a:srgbClr val="374151"/>
                </a:solidFill>
                <a:latin typeface="Söhne"/>
              </a:rPr>
              <a:t>Impacto Normativo:</a:t>
            </a:r>
            <a:r>
              <a:rPr lang="es-MX" sz="1400" dirty="0">
                <a:solidFill>
                  <a:srgbClr val="374151"/>
                </a:solidFill>
                <a:latin typeface="Söhne"/>
              </a:rPr>
              <a:t> La OIT es reconocida por establecer estándares internacionales laborales, incluyendo aquellos relacionados con seguridad y salud en el trabajo. Estos estándares son adoptados y adaptados por muchos países. Por otro lado, la </a:t>
            </a:r>
            <a:r>
              <a:rPr lang="es-MX" sz="1400" b="1" dirty="0">
                <a:solidFill>
                  <a:srgbClr val="374151"/>
                </a:solidFill>
                <a:latin typeface="Söhne"/>
              </a:rPr>
              <a:t>OMS y la OCDE “Organización para la Cooperación y el Desarrollo Económicos “ </a:t>
            </a:r>
            <a:r>
              <a:rPr lang="es-MX" sz="1400" dirty="0">
                <a:solidFill>
                  <a:srgbClr val="374151"/>
                </a:solidFill>
                <a:latin typeface="Söhne"/>
              </a:rPr>
              <a:t>ofrecen directrices y recomendaciones, pero no establecen estándares vinculantes en el mismo sentido que la OIT Y EN LA Responsabilidad Social.</a:t>
            </a:r>
          </a:p>
        </p:txBody>
      </p:sp>
    </p:spTree>
    <p:extLst>
      <p:ext uri="{BB962C8B-B14F-4D97-AF65-F5344CB8AC3E}">
        <p14:creationId xmlns:p14="http://schemas.microsoft.com/office/powerpoint/2010/main" val="3238244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B9ED5B33-22AA-2C8E-053E-8D074400B80B}"/>
              </a:ext>
            </a:extLst>
          </p:cNvPr>
          <p:cNvPicPr/>
          <p:nvPr/>
        </p:nvPicPr>
        <p:blipFill>
          <a:blip r:embed="rId2" cstate="print"/>
          <a:stretch>
            <a:fillRect/>
          </a:stretch>
        </p:blipFill>
        <p:spPr>
          <a:xfrm>
            <a:off x="177096" y="1203158"/>
            <a:ext cx="2181093" cy="1725781"/>
          </a:xfrm>
          <a:prstGeom prst="rect">
            <a:avLst/>
          </a:prstGeom>
        </p:spPr>
      </p:pic>
      <p:sp>
        <p:nvSpPr>
          <p:cNvPr id="3" name="Rectángulo: biselado 2">
            <a:extLst>
              <a:ext uri="{FF2B5EF4-FFF2-40B4-BE49-F238E27FC236}">
                <a16:creationId xmlns:a16="http://schemas.microsoft.com/office/drawing/2014/main" id="{5E6E425B-D2D8-9430-7D45-E25CEB153F1C}"/>
              </a:ext>
            </a:extLst>
          </p:cNvPr>
          <p:cNvSpPr/>
          <p:nvPr/>
        </p:nvSpPr>
        <p:spPr>
          <a:xfrm>
            <a:off x="1950247" y="3907634"/>
            <a:ext cx="5750719" cy="771525"/>
          </a:xfrm>
          <a:prstGeom prst="bevel">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bg2"/>
                </a:solidFill>
              </a:rPr>
              <a:t>PREGUNTAS DE INVESTIGACION </a:t>
            </a:r>
            <a:endParaRPr lang="es-419" dirty="0">
              <a:solidFill>
                <a:schemeClr val="bg2"/>
              </a:solidFill>
            </a:endParaRPr>
          </a:p>
        </p:txBody>
      </p:sp>
      <p:sp>
        <p:nvSpPr>
          <p:cNvPr id="4" name="object 6">
            <a:extLst>
              <a:ext uri="{FF2B5EF4-FFF2-40B4-BE49-F238E27FC236}">
                <a16:creationId xmlns:a16="http://schemas.microsoft.com/office/drawing/2014/main" id="{2A2B2CB2-1591-0C47-FCF0-D900A53F6CE0}"/>
              </a:ext>
            </a:extLst>
          </p:cNvPr>
          <p:cNvSpPr txBox="1"/>
          <p:nvPr/>
        </p:nvSpPr>
        <p:spPr>
          <a:xfrm>
            <a:off x="1607232" y="975802"/>
            <a:ext cx="603885" cy="1521570"/>
          </a:xfrm>
          <a:prstGeom prst="rect">
            <a:avLst/>
          </a:prstGeom>
        </p:spPr>
        <p:txBody>
          <a:bodyPr vert="horz" wrap="square" lIns="0" tIns="13335" rIns="0" bIns="0" rtlCol="0">
            <a:spAutoFit/>
          </a:bodyPr>
          <a:lstStyle/>
          <a:p>
            <a:pPr marL="12700">
              <a:spcBef>
                <a:spcPts val="105"/>
              </a:spcBef>
            </a:pPr>
            <a:r>
              <a:rPr sz="9800" dirty="0">
                <a:solidFill>
                  <a:srgbClr val="313131"/>
                </a:solidFill>
                <a:latin typeface="Microsoft YaHei UI Light"/>
                <a:cs typeface="Microsoft YaHei UI Light"/>
              </a:rPr>
              <a:t>?</a:t>
            </a:r>
            <a:endParaRPr sz="9800" dirty="0">
              <a:latin typeface="Microsoft YaHei UI Light"/>
              <a:cs typeface="Microsoft YaHei UI Light"/>
            </a:endParaRPr>
          </a:p>
        </p:txBody>
      </p:sp>
      <p:sp>
        <p:nvSpPr>
          <p:cNvPr id="6" name="CuadroTexto 5">
            <a:extLst>
              <a:ext uri="{FF2B5EF4-FFF2-40B4-BE49-F238E27FC236}">
                <a16:creationId xmlns:a16="http://schemas.microsoft.com/office/drawing/2014/main" id="{B98ED983-5FE6-1C62-535D-2DC7DE86F2DE}"/>
              </a:ext>
            </a:extLst>
          </p:cNvPr>
          <p:cNvSpPr txBox="1"/>
          <p:nvPr/>
        </p:nvSpPr>
        <p:spPr>
          <a:xfrm>
            <a:off x="2581275" y="651494"/>
            <a:ext cx="6134100" cy="2275110"/>
          </a:xfrm>
          <a:prstGeom prst="rect">
            <a:avLst/>
          </a:prstGeom>
          <a:noFill/>
        </p:spPr>
        <p:txBody>
          <a:bodyPr wrap="square">
            <a:spAutoFit/>
          </a:bodyPr>
          <a:lstStyle/>
          <a:p>
            <a:pPr algn="just">
              <a:lnSpc>
                <a:spcPct val="150000"/>
              </a:lnSpc>
            </a:pPr>
            <a:r>
              <a:rPr lang="es-ES" sz="1200" dirty="0">
                <a:effectLst/>
                <a:latin typeface="Times New Roman" panose="02020603050405020304" pitchFamily="18" charset="0"/>
                <a:ea typeface="Times New Roman" panose="02020603050405020304" pitchFamily="18" charset="0"/>
              </a:rPr>
              <a:t>¿Cuáles son los riesgos laborales presentes en el sector de la construcción de vías y puentes en Ecuador?</a:t>
            </a:r>
            <a:endParaRPr lang="es-EC" sz="1200" dirty="0">
              <a:effectLst/>
              <a:latin typeface="Times New Roman" panose="02020603050405020304" pitchFamily="18" charset="0"/>
              <a:ea typeface="Times New Roman" panose="02020603050405020304" pitchFamily="18" charset="0"/>
            </a:endParaRPr>
          </a:p>
          <a:p>
            <a:pPr algn="just">
              <a:lnSpc>
                <a:spcPct val="150000"/>
              </a:lnSpc>
            </a:pPr>
            <a:r>
              <a:rPr lang="es-ES" sz="1200" dirty="0">
                <a:effectLst/>
                <a:latin typeface="Times New Roman" panose="02020603050405020304" pitchFamily="18" charset="0"/>
                <a:ea typeface="Times New Roman" panose="02020603050405020304" pitchFamily="18" charset="0"/>
              </a:rPr>
              <a:t>¿Como se podría medir algunos de los indicadores que garantice el cumplimiento de los conceptos de la responsabilidad social en lo económico, ambiental y social en el ejercicio de la construcción de puentes y vías con la participación de empresas públicas y privadas. ?</a:t>
            </a:r>
            <a:endParaRPr lang="es-EC" sz="1200" dirty="0">
              <a:effectLst/>
              <a:latin typeface="Times New Roman" panose="02020603050405020304" pitchFamily="18" charset="0"/>
              <a:ea typeface="Times New Roman" panose="02020603050405020304" pitchFamily="18" charset="0"/>
            </a:endParaRPr>
          </a:p>
          <a:p>
            <a:pPr algn="just">
              <a:lnSpc>
                <a:spcPct val="150000"/>
              </a:lnSpc>
            </a:pPr>
            <a:r>
              <a:rPr lang="es-ES" sz="1200" dirty="0">
                <a:effectLst/>
                <a:latin typeface="Times New Roman" panose="02020603050405020304" pitchFamily="18" charset="0"/>
                <a:ea typeface="Times New Roman" panose="02020603050405020304" pitchFamily="18" charset="0"/>
              </a:rPr>
              <a:t>¿Qué modelo de gestión de prevención de riesgos laborales se puede generar que contribuya al mejoramiento de las condiciones de responsabilidad social de las organizaciones tanto públicas y privadas, que participan en la construcción de puentes y vías.</a:t>
            </a:r>
            <a:endParaRPr lang="es-EC"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7220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2D228-1C8C-A181-0167-5B624D36CCEC}"/>
              </a:ext>
            </a:extLst>
          </p:cNvPr>
          <p:cNvSpPr>
            <a:spLocks noGrp="1"/>
          </p:cNvSpPr>
          <p:nvPr>
            <p:ph type="title"/>
          </p:nvPr>
        </p:nvSpPr>
        <p:spPr/>
        <p:txBody>
          <a:bodyPr/>
          <a:lstStyle/>
          <a:p>
            <a:r>
              <a:rPr lang="es-MX" dirty="0"/>
              <a:t>ANALISIS COMPARATIVO </a:t>
            </a:r>
            <a:endParaRPr lang="es-419" dirty="0"/>
          </a:p>
        </p:txBody>
      </p:sp>
      <p:sp>
        <p:nvSpPr>
          <p:cNvPr id="4" name="CuadroTexto 3">
            <a:extLst>
              <a:ext uri="{FF2B5EF4-FFF2-40B4-BE49-F238E27FC236}">
                <a16:creationId xmlns:a16="http://schemas.microsoft.com/office/drawing/2014/main" id="{CEE96F5F-BD00-54EA-4850-C11082D7DE71}"/>
              </a:ext>
            </a:extLst>
          </p:cNvPr>
          <p:cNvSpPr txBox="1"/>
          <p:nvPr/>
        </p:nvSpPr>
        <p:spPr>
          <a:xfrm>
            <a:off x="144780" y="1425992"/>
            <a:ext cx="8854440" cy="1877437"/>
          </a:xfrm>
          <a:prstGeom prst="rect">
            <a:avLst/>
          </a:prstGeom>
          <a:noFill/>
        </p:spPr>
        <p:txBody>
          <a:bodyPr wrap="square">
            <a:spAutoFit/>
          </a:bodyPr>
          <a:lstStyle/>
          <a:p>
            <a:pPr algn="l">
              <a:buFont typeface="Arial" panose="020B0604020202020204" pitchFamily="34" charset="0"/>
              <a:buChar char="•"/>
            </a:pPr>
            <a:endParaRPr lang="es-MX" dirty="0">
              <a:solidFill>
                <a:srgbClr val="374151"/>
              </a:solidFill>
              <a:latin typeface="Söhne"/>
            </a:endParaRPr>
          </a:p>
          <a:p>
            <a:pPr algn="just">
              <a:buFont typeface="Arial" panose="020B0604020202020204" pitchFamily="34" charset="0"/>
              <a:buChar char="•"/>
            </a:pPr>
            <a:r>
              <a:rPr lang="es-MX" sz="1400" b="1" dirty="0">
                <a:solidFill>
                  <a:srgbClr val="374151"/>
                </a:solidFill>
                <a:latin typeface="Söhne"/>
              </a:rPr>
              <a:t>Alcance Geográfico:</a:t>
            </a:r>
            <a:r>
              <a:rPr lang="es-MX" sz="1400" dirty="0">
                <a:solidFill>
                  <a:srgbClr val="374151"/>
                </a:solidFill>
                <a:latin typeface="Söhne"/>
              </a:rPr>
              <a:t> La </a:t>
            </a:r>
            <a:r>
              <a:rPr lang="es-MX" sz="1400" b="1" dirty="0">
                <a:solidFill>
                  <a:srgbClr val="374151"/>
                </a:solidFill>
                <a:latin typeface="Söhne"/>
              </a:rPr>
              <a:t>OIT y la OMS </a:t>
            </a:r>
            <a:r>
              <a:rPr lang="es-MX" sz="1400" dirty="0">
                <a:solidFill>
                  <a:srgbClr val="374151"/>
                </a:solidFill>
                <a:latin typeface="Söhne"/>
              </a:rPr>
              <a:t>tienen una amplia membresía global que incluye a casi todos los países del mundo. La OCDE, por su parte, está compuesta principalmente por países desarrollados, aunque su influencia y colaboración se extienden más allá de sus miembros.</a:t>
            </a:r>
          </a:p>
          <a:p>
            <a:pPr algn="just">
              <a:buFont typeface="Arial" panose="020B0604020202020204" pitchFamily="34" charset="0"/>
              <a:buChar char="•"/>
            </a:pPr>
            <a:r>
              <a:rPr lang="es-MX" sz="1400" b="1" dirty="0">
                <a:solidFill>
                  <a:srgbClr val="374151"/>
                </a:solidFill>
                <a:latin typeface="Söhne"/>
              </a:rPr>
              <a:t>Intervenciones en Seguridad y Salud:</a:t>
            </a:r>
            <a:r>
              <a:rPr lang="es-MX" sz="1400" dirty="0">
                <a:solidFill>
                  <a:srgbClr val="374151"/>
                </a:solidFill>
                <a:latin typeface="Söhne"/>
              </a:rPr>
              <a:t> Todos estos organismos ofrecen investigaciones, estudios y recomendaciones en el ámbito de la seguridad y salud laboral. Sin embargo, la OIT tiene una intervención más directa y especializada en este ámbito, mientras que la </a:t>
            </a:r>
            <a:r>
              <a:rPr lang="es-MX" sz="1400" b="1" dirty="0">
                <a:solidFill>
                  <a:srgbClr val="374151"/>
                </a:solidFill>
                <a:effectLst>
                  <a:outerShdw blurRad="38100" dist="38100" dir="2700000" algn="tl">
                    <a:srgbClr val="000000">
                      <a:alpha val="43137"/>
                    </a:srgbClr>
                  </a:outerShdw>
                </a:effectLst>
                <a:latin typeface="Söhne"/>
              </a:rPr>
              <a:t>OMS y la OCDE </a:t>
            </a:r>
            <a:r>
              <a:rPr lang="es-MX" sz="1400" dirty="0">
                <a:solidFill>
                  <a:srgbClr val="374151"/>
                </a:solidFill>
                <a:latin typeface="Söhne"/>
              </a:rPr>
              <a:t>lo abordan como parte de sus objetivos más amplios de salud y bienestar, respectivamente.</a:t>
            </a:r>
          </a:p>
        </p:txBody>
      </p:sp>
    </p:spTree>
    <p:extLst>
      <p:ext uri="{BB962C8B-B14F-4D97-AF65-F5344CB8AC3E}">
        <p14:creationId xmlns:p14="http://schemas.microsoft.com/office/powerpoint/2010/main" val="117171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49960-84F5-7DF0-93B2-701655B2FA52}"/>
              </a:ext>
            </a:extLst>
          </p:cNvPr>
          <p:cNvSpPr>
            <a:spLocks noGrp="1"/>
          </p:cNvSpPr>
          <p:nvPr>
            <p:ph type="title"/>
          </p:nvPr>
        </p:nvSpPr>
        <p:spPr/>
        <p:txBody>
          <a:bodyPr>
            <a:normAutofit fontScale="90000"/>
          </a:bodyPr>
          <a:lstStyle/>
          <a:p>
            <a:r>
              <a:rPr lang="es-MX" dirty="0"/>
              <a:t>AGENDA DE PRESENTACIÓN</a:t>
            </a:r>
            <a:br>
              <a:rPr lang="es-MX" dirty="0"/>
            </a:br>
            <a:endParaRPr lang="es-419" dirty="0"/>
          </a:p>
        </p:txBody>
      </p:sp>
      <p:graphicFrame>
        <p:nvGraphicFramePr>
          <p:cNvPr id="3" name="Diagrama 2">
            <a:extLst>
              <a:ext uri="{FF2B5EF4-FFF2-40B4-BE49-F238E27FC236}">
                <a16:creationId xmlns:a16="http://schemas.microsoft.com/office/drawing/2014/main" id="{9C411AC4-1B7B-2EC7-8B04-88CEB262C5E2}"/>
              </a:ext>
            </a:extLst>
          </p:cNvPr>
          <p:cNvGraphicFramePr/>
          <p:nvPr>
            <p:extLst>
              <p:ext uri="{D42A27DB-BD31-4B8C-83A1-F6EECF244321}">
                <p14:modId xmlns:p14="http://schemas.microsoft.com/office/powerpoint/2010/main" val="3487515753"/>
              </p:ext>
            </p:extLst>
          </p:nvPr>
        </p:nvGraphicFramePr>
        <p:xfrm>
          <a:off x="1756348" y="1581463"/>
          <a:ext cx="6096000" cy="2580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51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49960-84F5-7DF0-93B2-701655B2FA52}"/>
              </a:ext>
            </a:extLst>
          </p:cNvPr>
          <p:cNvSpPr>
            <a:spLocks noGrp="1"/>
          </p:cNvSpPr>
          <p:nvPr>
            <p:ph type="title"/>
          </p:nvPr>
        </p:nvSpPr>
        <p:spPr>
          <a:xfrm>
            <a:off x="2953022" y="273843"/>
            <a:ext cx="3237955" cy="1119528"/>
          </a:xfrm>
        </p:spPr>
        <p:txBody>
          <a:bodyPr>
            <a:normAutofit/>
          </a:bodyPr>
          <a:lstStyle/>
          <a:p>
            <a:r>
              <a:rPr lang="es-MX" sz="2400" dirty="0"/>
              <a:t>Análisis por autores</a:t>
            </a:r>
            <a:br>
              <a:rPr lang="es-MX" dirty="0"/>
            </a:br>
            <a:endParaRPr lang="es-419" dirty="0"/>
          </a:p>
        </p:txBody>
      </p:sp>
      <p:graphicFrame>
        <p:nvGraphicFramePr>
          <p:cNvPr id="6" name="Tabla 5">
            <a:extLst>
              <a:ext uri="{FF2B5EF4-FFF2-40B4-BE49-F238E27FC236}">
                <a16:creationId xmlns:a16="http://schemas.microsoft.com/office/drawing/2014/main" id="{31C38298-0768-FFFB-84F4-C1C785455F84}"/>
              </a:ext>
            </a:extLst>
          </p:cNvPr>
          <p:cNvGraphicFramePr>
            <a:graphicFrameLocks noGrp="1"/>
          </p:cNvGraphicFramePr>
          <p:nvPr>
            <p:extLst>
              <p:ext uri="{D42A27DB-BD31-4B8C-83A1-F6EECF244321}">
                <p14:modId xmlns:p14="http://schemas.microsoft.com/office/powerpoint/2010/main" val="1024138173"/>
              </p:ext>
            </p:extLst>
          </p:nvPr>
        </p:nvGraphicFramePr>
        <p:xfrm>
          <a:off x="234357" y="1115570"/>
          <a:ext cx="8367383" cy="3372868"/>
        </p:xfrm>
        <a:graphic>
          <a:graphicData uri="http://schemas.openxmlformats.org/drawingml/2006/table">
            <a:tbl>
              <a:tblPr>
                <a:tableStyleId>{CB26AE7F-A737-4FAE-9F7B-F8862CC0DDF3}</a:tableStyleId>
              </a:tblPr>
              <a:tblGrid>
                <a:gridCol w="691044">
                  <a:extLst>
                    <a:ext uri="{9D8B030D-6E8A-4147-A177-3AD203B41FA5}">
                      <a16:colId xmlns:a16="http://schemas.microsoft.com/office/drawing/2014/main" val="1006020596"/>
                    </a:ext>
                  </a:extLst>
                </a:gridCol>
                <a:gridCol w="691044">
                  <a:extLst>
                    <a:ext uri="{9D8B030D-6E8A-4147-A177-3AD203B41FA5}">
                      <a16:colId xmlns:a16="http://schemas.microsoft.com/office/drawing/2014/main" val="3117959158"/>
                    </a:ext>
                  </a:extLst>
                </a:gridCol>
                <a:gridCol w="2548221">
                  <a:extLst>
                    <a:ext uri="{9D8B030D-6E8A-4147-A177-3AD203B41FA5}">
                      <a16:colId xmlns:a16="http://schemas.microsoft.com/office/drawing/2014/main" val="3208526164"/>
                    </a:ext>
                  </a:extLst>
                </a:gridCol>
                <a:gridCol w="2548221">
                  <a:extLst>
                    <a:ext uri="{9D8B030D-6E8A-4147-A177-3AD203B41FA5}">
                      <a16:colId xmlns:a16="http://schemas.microsoft.com/office/drawing/2014/main" val="4228908189"/>
                    </a:ext>
                  </a:extLst>
                </a:gridCol>
                <a:gridCol w="1888853">
                  <a:extLst>
                    <a:ext uri="{9D8B030D-6E8A-4147-A177-3AD203B41FA5}">
                      <a16:colId xmlns:a16="http://schemas.microsoft.com/office/drawing/2014/main" val="3314966228"/>
                    </a:ext>
                  </a:extLst>
                </a:gridCol>
              </a:tblGrid>
              <a:tr h="96142">
                <a:tc>
                  <a:txBody>
                    <a:bodyPr/>
                    <a:lstStyle/>
                    <a:p>
                      <a:pPr algn="ctr" fontAlgn="ctr"/>
                      <a:r>
                        <a:rPr lang="es-EC" sz="600" u="none" strike="noStrike">
                          <a:effectLst/>
                        </a:rPr>
                        <a:t>Autor</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a:effectLst/>
                        </a:rPr>
                        <a:t>Año</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a:effectLst/>
                        </a:rPr>
                        <a:t>Tema</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b"/>
                      <a:r>
                        <a:rPr lang="es-EC" sz="600" u="none" strike="noStrike">
                          <a:effectLst/>
                        </a:rPr>
                        <a:t>Resumen </a:t>
                      </a:r>
                      <a:endParaRPr lang="es-EC" sz="600" b="0" i="0" u="none" strike="noStrike">
                        <a:solidFill>
                          <a:srgbClr val="000000"/>
                        </a:solidFill>
                        <a:effectLst/>
                        <a:latin typeface="Calibri" panose="020F0502020204030204" pitchFamily="34" charset="0"/>
                      </a:endParaRPr>
                    </a:p>
                  </a:txBody>
                  <a:tcPr marL="6202" marR="6202" marT="6202" marB="0" anchor="b"/>
                </a:tc>
                <a:tc>
                  <a:txBody>
                    <a:bodyPr/>
                    <a:lstStyle/>
                    <a:p>
                      <a:pPr algn="ctr" fontAlgn="ctr"/>
                      <a:r>
                        <a:rPr lang="es-ES" sz="600" u="none" strike="noStrike">
                          <a:effectLst/>
                        </a:rPr>
                        <a:t>Análisis</a:t>
                      </a:r>
                      <a:endParaRPr lang="es-ES" sz="600" b="0" i="0" u="none" strike="noStrike">
                        <a:solidFill>
                          <a:srgbClr val="0D0D0D"/>
                        </a:solidFill>
                        <a:effectLst/>
                        <a:latin typeface="Calibri" panose="020F0502020204030204" pitchFamily="34" charset="0"/>
                      </a:endParaRPr>
                    </a:p>
                  </a:txBody>
                  <a:tcPr marL="6202" marR="6202" marT="6202" marB="0" anchor="ctr"/>
                </a:tc>
                <a:extLst>
                  <a:ext uri="{0D108BD9-81ED-4DB2-BD59-A6C34878D82A}">
                    <a16:rowId xmlns:a16="http://schemas.microsoft.com/office/drawing/2014/main" val="2025722907"/>
                  </a:ext>
                </a:extLst>
              </a:tr>
              <a:tr h="474298">
                <a:tc>
                  <a:txBody>
                    <a:bodyPr/>
                    <a:lstStyle/>
                    <a:p>
                      <a:pPr algn="ctr" fontAlgn="ctr"/>
                      <a:r>
                        <a:rPr lang="es-EC" sz="600" u="none" strike="noStrike" dirty="0" err="1">
                          <a:effectLst/>
                        </a:rPr>
                        <a:t>Tribillo</a:t>
                      </a:r>
                      <a:r>
                        <a:rPr lang="es-EC" sz="600" u="none" strike="noStrike" dirty="0">
                          <a:effectLst/>
                        </a:rPr>
                        <a:t> A</a:t>
                      </a:r>
                      <a:endParaRPr lang="es-EC"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a:effectLst/>
                        </a:rPr>
                        <a:t>2022</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MX" sz="600" u="none" strike="noStrike" dirty="0">
                          <a:effectLst/>
                        </a:rPr>
                        <a:t>Accidentabilidad en obras de </a:t>
                      </a:r>
                      <a:r>
                        <a:rPr lang="es-MX" sz="600" u="none" strike="noStrike" dirty="0" err="1">
                          <a:effectLst/>
                        </a:rPr>
                        <a:t>construccion</a:t>
                      </a:r>
                      <a:r>
                        <a:rPr lang="es-MX" sz="600" u="none" strike="noStrike" dirty="0">
                          <a:effectLst/>
                        </a:rPr>
                        <a:t>, </a:t>
                      </a:r>
                      <a:r>
                        <a:rPr lang="es-MX" sz="600" u="none" strike="noStrike" dirty="0" err="1">
                          <a:effectLst/>
                        </a:rPr>
                        <a:t>analisis</a:t>
                      </a:r>
                      <a:r>
                        <a:rPr lang="es-MX" sz="600" u="none" strike="noStrike" dirty="0">
                          <a:effectLst/>
                        </a:rPr>
                        <a:t> con enfoque en las fases de obra</a:t>
                      </a:r>
                      <a:endParaRPr lang="es-MX"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Percepcion de riesgos en la construccion y un analisis de las fases del proceso. </a:t>
                      </a:r>
                      <a:endParaRPr lang="es-MX" sz="600" b="0" i="0" u="none" strike="noStrike">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El autor analisa correctamente la accidentabilidad al final sin dar una solucion y sin tomar encuenta la importancia del enlace que debe existir entre la Seguridad laboral y la RS </a:t>
                      </a:r>
                      <a:endParaRPr lang="es-MX" sz="600" b="0" i="0" u="none" strike="noStrike">
                        <a:solidFill>
                          <a:srgbClr val="000000"/>
                        </a:solidFill>
                        <a:effectLst/>
                        <a:latin typeface="Calibri" panose="020F0502020204030204" pitchFamily="34" charset="0"/>
                      </a:endParaRPr>
                    </a:p>
                  </a:txBody>
                  <a:tcPr marL="6202" marR="6202" marT="6202" marB="0" anchor="ctr"/>
                </a:tc>
                <a:extLst>
                  <a:ext uri="{0D108BD9-81ED-4DB2-BD59-A6C34878D82A}">
                    <a16:rowId xmlns:a16="http://schemas.microsoft.com/office/drawing/2014/main" val="1520386659"/>
                  </a:ext>
                </a:extLst>
              </a:tr>
              <a:tr h="1166519">
                <a:tc>
                  <a:txBody>
                    <a:bodyPr/>
                    <a:lstStyle/>
                    <a:p>
                      <a:pPr algn="ctr" fontAlgn="ctr"/>
                      <a:r>
                        <a:rPr lang="es-EC" sz="600" u="none" strike="noStrike">
                          <a:effectLst/>
                        </a:rPr>
                        <a:t>García Sardiña, Mariano</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dirty="0">
                          <a:effectLst/>
                        </a:rPr>
                        <a:t>2019</a:t>
                      </a:r>
                      <a:endParaRPr lang="es-EC"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ctr" fontAlgn="ctr"/>
                      <a:r>
                        <a:rPr lang="es-MX" sz="600" u="none" strike="noStrike" dirty="0">
                          <a:effectLst/>
                        </a:rPr>
                        <a:t>La responsabilidad social empresarial: ¿una puerta de entrada a la ética empresarial? Estudio de caso cualitativo sobre el Pacto Mundial de Naciones Unidas en España. </a:t>
                      </a:r>
                      <a:endParaRPr lang="es-MX"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El Pacto Mundial de Naciones Unidas está considerado como la mayor iniciativa de responsabilidad social corporativa del mundo. Fue creado en el año 2000 y está dotado de una estructura organizativa poco burocratizada y aislada del complejo sistema de mayorías y vetos que dominan otros ámbitos del sistema de Naciones Unidas. De forma sorprendente, España es el país del mundo con mayor número de empresas adheridas a la iniciativa</a:t>
                      </a:r>
                      <a:endParaRPr lang="es-MX" sz="600" b="0" i="0" u="none" strike="noStrike">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Son identificados los motivos por los que las empresas españolas se convierten en firmantes del Pacto Mundial de Naciones Unidas, los procesos de gestión que supone la pertenencia a la iniciativa y si estos elementos tienen capacidad para iniciar a las empresas en el ámbito de la ética empresarial. Aplicando la metodología basada en el modelo teórico de estudio de caso único integrado con múltiples unidades de análisis de Robert K</a:t>
                      </a:r>
                      <a:endParaRPr lang="es-MX" sz="600" b="0" i="0" u="none" strike="noStrike">
                        <a:solidFill>
                          <a:srgbClr val="000000"/>
                        </a:solidFill>
                        <a:effectLst/>
                        <a:latin typeface="Calibri" panose="020F0502020204030204" pitchFamily="34" charset="0"/>
                      </a:endParaRPr>
                    </a:p>
                  </a:txBody>
                  <a:tcPr marL="6202" marR="6202" marT="6202" marB="0" anchor="ctr"/>
                </a:tc>
                <a:extLst>
                  <a:ext uri="{0D108BD9-81ED-4DB2-BD59-A6C34878D82A}">
                    <a16:rowId xmlns:a16="http://schemas.microsoft.com/office/drawing/2014/main" val="2118454475"/>
                  </a:ext>
                </a:extLst>
              </a:tr>
              <a:tr h="961417">
                <a:tc>
                  <a:txBody>
                    <a:bodyPr/>
                    <a:lstStyle/>
                    <a:p>
                      <a:pPr algn="ctr" fontAlgn="ctr"/>
                      <a:r>
                        <a:rPr lang="es-EC" sz="600" u="none" strike="noStrike">
                          <a:effectLst/>
                        </a:rPr>
                        <a:t>Romero Barriuso, Álvaro</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a:effectLst/>
                        </a:rPr>
                        <a:t>2019</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MX" sz="600" u="none" strike="noStrike" dirty="0">
                          <a:effectLst/>
                        </a:rPr>
                        <a:t>Carencia en la prosecución establecida por el binomio formación-prevención inherente a la Ley De Prevención De Riesgos Laborales En El Sector De La Construcción en España. </a:t>
                      </a:r>
                      <a:endParaRPr lang="es-MX"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Para ello, se realiza un estudio en profundidad del cumplimiento de la obligación empresarial del deber de formar e informar a los trabajadores en materia preventiva, de acuerdo con los postulados marcados por la Directiva 89/391/CEE, cuya transposición al Derecho Español queda recogida en la Ley 31/1995, de 8 de noviembre, de Prevención de Riesgos Laborales (LPRL). El estudio se ha contextualizado en el marco de influencia de la crisis económica y de una desaceleración de las actividades de construcción en España.</a:t>
                      </a:r>
                      <a:endParaRPr lang="es-MX" sz="600" b="0" i="0" u="none" strike="noStrike">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La formación preventiva en las Pequeñas y Medianas Empresas (PYMES) y la que reciben los trabajadores del Sector de la Construcción en España</a:t>
                      </a:r>
                      <a:endParaRPr lang="es-MX" sz="600" b="0" i="0" u="none" strike="noStrike">
                        <a:solidFill>
                          <a:srgbClr val="000000"/>
                        </a:solidFill>
                        <a:effectLst/>
                        <a:latin typeface="Calibri" panose="020F0502020204030204" pitchFamily="34" charset="0"/>
                      </a:endParaRPr>
                    </a:p>
                  </a:txBody>
                  <a:tcPr marL="6202" marR="6202" marT="6202" marB="0" anchor="ctr"/>
                </a:tc>
                <a:extLst>
                  <a:ext uri="{0D108BD9-81ED-4DB2-BD59-A6C34878D82A}">
                    <a16:rowId xmlns:a16="http://schemas.microsoft.com/office/drawing/2014/main" val="2034611740"/>
                  </a:ext>
                </a:extLst>
              </a:tr>
              <a:tr h="672992">
                <a:tc>
                  <a:txBody>
                    <a:bodyPr/>
                    <a:lstStyle/>
                    <a:p>
                      <a:pPr algn="ctr" fontAlgn="ctr"/>
                      <a:r>
                        <a:rPr lang="es-EC" sz="600" u="none" strike="noStrike">
                          <a:effectLst/>
                        </a:rPr>
                        <a:t>Arian, B</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EC" sz="600" u="none" strike="noStrike">
                          <a:effectLst/>
                        </a:rPr>
                        <a:t>2018</a:t>
                      </a:r>
                      <a:endParaRPr lang="es-EC" sz="600" b="0" i="0" u="none" strike="noStrike">
                        <a:solidFill>
                          <a:srgbClr val="000000"/>
                        </a:solidFill>
                        <a:effectLst/>
                        <a:latin typeface="Calibri" panose="020F0502020204030204" pitchFamily="34" charset="0"/>
                      </a:endParaRPr>
                    </a:p>
                  </a:txBody>
                  <a:tcPr marL="6202" marR="6202" marT="6202" marB="0" anchor="ctr"/>
                </a:tc>
                <a:tc>
                  <a:txBody>
                    <a:bodyPr/>
                    <a:lstStyle/>
                    <a:p>
                      <a:pPr algn="ctr" fontAlgn="ctr"/>
                      <a:r>
                        <a:rPr lang="es-MX" sz="600" u="none" strike="noStrike" dirty="0">
                          <a:effectLst/>
                        </a:rPr>
                        <a:t>Modelo de </a:t>
                      </a:r>
                      <a:r>
                        <a:rPr lang="es-MX" sz="600" u="none" strike="noStrike" dirty="0" err="1">
                          <a:effectLst/>
                        </a:rPr>
                        <a:t>responsabillidad</a:t>
                      </a:r>
                      <a:r>
                        <a:rPr lang="es-MX" sz="600" u="none" strike="noStrike" dirty="0">
                          <a:effectLst/>
                        </a:rPr>
                        <a:t> social empresarial en el sector de la construcción, enfocado a la mejora de la habilidad en la vivienda</a:t>
                      </a:r>
                      <a:endParaRPr lang="es-MX" sz="600" b="0" i="0" u="none" strike="noStrike" dirty="0">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a:effectLst/>
                        </a:rPr>
                        <a:t>Con este modelo de responsabilidad social propuesto se puede ir encaminando al sector de la construcción lograr un equilibrio entre la comunidad y las empresas constructoras.  </a:t>
                      </a:r>
                      <a:br>
                        <a:rPr lang="es-MX" sz="600" u="none" strike="noStrike">
                          <a:effectLst/>
                        </a:rPr>
                      </a:br>
                      <a:r>
                        <a:rPr lang="es-MX" sz="600" u="none" strike="noStrike">
                          <a:effectLst/>
                        </a:rPr>
                        <a:t>Al enfocar el proyecto en la comunidad,  el cual es sustentable porque crea una integración entre la comunidad y las empresas constructoras. </a:t>
                      </a:r>
                      <a:endParaRPr lang="es-MX" sz="600" b="0" i="0" u="none" strike="noStrike">
                        <a:solidFill>
                          <a:srgbClr val="000000"/>
                        </a:solidFill>
                        <a:effectLst/>
                        <a:latin typeface="Calibri" panose="020F0502020204030204" pitchFamily="34" charset="0"/>
                      </a:endParaRPr>
                    </a:p>
                  </a:txBody>
                  <a:tcPr marL="6202" marR="6202" marT="6202" marB="0" anchor="ctr"/>
                </a:tc>
                <a:tc>
                  <a:txBody>
                    <a:bodyPr/>
                    <a:lstStyle/>
                    <a:p>
                      <a:pPr algn="l" fontAlgn="ctr"/>
                      <a:r>
                        <a:rPr lang="es-MX" sz="600" u="none" strike="noStrike" dirty="0">
                          <a:effectLst/>
                        </a:rPr>
                        <a:t>Del presente modelo de tomara encuentra únicamente como guía por que se enfoca a las viviendas y el modelo que se propone es enfocado a la construcción de puentes y vías.</a:t>
                      </a:r>
                      <a:endParaRPr lang="es-MX" sz="600" b="0" i="0" u="none" strike="noStrike" dirty="0">
                        <a:solidFill>
                          <a:srgbClr val="000000"/>
                        </a:solidFill>
                        <a:effectLst/>
                        <a:latin typeface="Calibri" panose="020F0502020204030204" pitchFamily="34" charset="0"/>
                      </a:endParaRPr>
                    </a:p>
                  </a:txBody>
                  <a:tcPr marL="6202" marR="6202" marT="6202" marB="0" anchor="ctr"/>
                </a:tc>
                <a:extLst>
                  <a:ext uri="{0D108BD9-81ED-4DB2-BD59-A6C34878D82A}">
                    <a16:rowId xmlns:a16="http://schemas.microsoft.com/office/drawing/2014/main" val="497987420"/>
                  </a:ext>
                </a:extLst>
              </a:tr>
            </a:tbl>
          </a:graphicData>
        </a:graphic>
      </p:graphicFrame>
    </p:spTree>
    <p:extLst>
      <p:ext uri="{BB962C8B-B14F-4D97-AF65-F5344CB8AC3E}">
        <p14:creationId xmlns:p14="http://schemas.microsoft.com/office/powerpoint/2010/main" val="423678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49960-84F5-7DF0-93B2-701655B2FA52}"/>
              </a:ext>
            </a:extLst>
          </p:cNvPr>
          <p:cNvSpPr>
            <a:spLocks noGrp="1"/>
          </p:cNvSpPr>
          <p:nvPr>
            <p:ph type="title"/>
          </p:nvPr>
        </p:nvSpPr>
        <p:spPr>
          <a:xfrm>
            <a:off x="2953022" y="409303"/>
            <a:ext cx="3237955" cy="984068"/>
          </a:xfrm>
        </p:spPr>
        <p:txBody>
          <a:bodyPr>
            <a:normAutofit/>
          </a:bodyPr>
          <a:lstStyle/>
          <a:p>
            <a:r>
              <a:rPr lang="es-MX" sz="2400" dirty="0"/>
              <a:t>Análisis por autores</a:t>
            </a:r>
            <a:br>
              <a:rPr lang="es-MX" dirty="0"/>
            </a:br>
            <a:endParaRPr lang="es-419" dirty="0"/>
          </a:p>
        </p:txBody>
      </p:sp>
      <p:graphicFrame>
        <p:nvGraphicFramePr>
          <p:cNvPr id="4" name="Tabla 3">
            <a:extLst>
              <a:ext uri="{FF2B5EF4-FFF2-40B4-BE49-F238E27FC236}">
                <a16:creationId xmlns:a16="http://schemas.microsoft.com/office/drawing/2014/main" id="{4E56A2DD-3425-486E-4770-7808244344AB}"/>
              </a:ext>
            </a:extLst>
          </p:cNvPr>
          <p:cNvGraphicFramePr>
            <a:graphicFrameLocks noGrp="1"/>
          </p:cNvGraphicFramePr>
          <p:nvPr>
            <p:extLst>
              <p:ext uri="{D42A27DB-BD31-4B8C-83A1-F6EECF244321}">
                <p14:modId xmlns:p14="http://schemas.microsoft.com/office/powerpoint/2010/main" val="920618492"/>
              </p:ext>
            </p:extLst>
          </p:nvPr>
        </p:nvGraphicFramePr>
        <p:xfrm>
          <a:off x="113210" y="1254035"/>
          <a:ext cx="8917578" cy="2847702"/>
        </p:xfrm>
        <a:graphic>
          <a:graphicData uri="http://schemas.openxmlformats.org/drawingml/2006/table">
            <a:tbl>
              <a:tblPr>
                <a:tableStyleId>{CB26AE7F-A737-4FAE-9F7B-F8862CC0DDF3}</a:tableStyleId>
              </a:tblPr>
              <a:tblGrid>
                <a:gridCol w="736482">
                  <a:extLst>
                    <a:ext uri="{9D8B030D-6E8A-4147-A177-3AD203B41FA5}">
                      <a16:colId xmlns:a16="http://schemas.microsoft.com/office/drawing/2014/main" val="2146915088"/>
                    </a:ext>
                  </a:extLst>
                </a:gridCol>
                <a:gridCol w="736482">
                  <a:extLst>
                    <a:ext uri="{9D8B030D-6E8A-4147-A177-3AD203B41FA5}">
                      <a16:colId xmlns:a16="http://schemas.microsoft.com/office/drawing/2014/main" val="1967616073"/>
                    </a:ext>
                  </a:extLst>
                </a:gridCol>
                <a:gridCol w="2715780">
                  <a:extLst>
                    <a:ext uri="{9D8B030D-6E8A-4147-A177-3AD203B41FA5}">
                      <a16:colId xmlns:a16="http://schemas.microsoft.com/office/drawing/2014/main" val="2380496408"/>
                    </a:ext>
                  </a:extLst>
                </a:gridCol>
                <a:gridCol w="2715780">
                  <a:extLst>
                    <a:ext uri="{9D8B030D-6E8A-4147-A177-3AD203B41FA5}">
                      <a16:colId xmlns:a16="http://schemas.microsoft.com/office/drawing/2014/main" val="3651117895"/>
                    </a:ext>
                  </a:extLst>
                </a:gridCol>
                <a:gridCol w="2013054">
                  <a:extLst>
                    <a:ext uri="{9D8B030D-6E8A-4147-A177-3AD203B41FA5}">
                      <a16:colId xmlns:a16="http://schemas.microsoft.com/office/drawing/2014/main" val="2440649131"/>
                    </a:ext>
                  </a:extLst>
                </a:gridCol>
              </a:tblGrid>
              <a:tr h="126033">
                <a:tc>
                  <a:txBody>
                    <a:bodyPr/>
                    <a:lstStyle/>
                    <a:p>
                      <a:pPr algn="ctr" fontAlgn="ctr"/>
                      <a:r>
                        <a:rPr lang="es-EC" sz="600" u="none" strike="noStrike">
                          <a:effectLst/>
                        </a:rPr>
                        <a:t>Autor</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EC" sz="600" u="none" strike="noStrike">
                          <a:effectLst/>
                        </a:rPr>
                        <a:t>Año</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EC" sz="600" u="none" strike="noStrike" dirty="0">
                          <a:effectLst/>
                        </a:rPr>
                        <a:t>Tema</a:t>
                      </a:r>
                      <a:endParaRPr lang="es-EC"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ctr" fontAlgn="b"/>
                      <a:r>
                        <a:rPr lang="es-EC" sz="600" u="none" strike="noStrike">
                          <a:effectLst/>
                        </a:rPr>
                        <a:t>Resumen </a:t>
                      </a:r>
                      <a:endParaRPr lang="es-EC" sz="600" b="0" i="0" u="none" strike="noStrike">
                        <a:solidFill>
                          <a:srgbClr val="000000"/>
                        </a:solidFill>
                        <a:effectLst/>
                        <a:latin typeface="Calibri" panose="020F0502020204030204" pitchFamily="34" charset="0"/>
                      </a:endParaRPr>
                    </a:p>
                  </a:txBody>
                  <a:tcPr marL="3629" marR="3629" marT="3629" marB="0" anchor="b"/>
                </a:tc>
                <a:tc>
                  <a:txBody>
                    <a:bodyPr/>
                    <a:lstStyle/>
                    <a:p>
                      <a:pPr algn="ctr" fontAlgn="ctr"/>
                      <a:r>
                        <a:rPr lang="es-ES" sz="600" u="none" strike="noStrike">
                          <a:effectLst/>
                        </a:rPr>
                        <a:t>Análisis</a:t>
                      </a:r>
                      <a:endParaRPr lang="es-ES" sz="600" b="0" i="0" u="none" strike="noStrike">
                        <a:solidFill>
                          <a:srgbClr val="0D0D0D"/>
                        </a:solidFill>
                        <a:effectLst/>
                        <a:latin typeface="Calibri" panose="020F0502020204030204" pitchFamily="34" charset="0"/>
                      </a:endParaRPr>
                    </a:p>
                  </a:txBody>
                  <a:tcPr marL="3629" marR="3629" marT="3629" marB="0" anchor="ctr"/>
                </a:tc>
                <a:extLst>
                  <a:ext uri="{0D108BD9-81ED-4DB2-BD59-A6C34878D82A}">
                    <a16:rowId xmlns:a16="http://schemas.microsoft.com/office/drawing/2014/main" val="2928709789"/>
                  </a:ext>
                </a:extLst>
              </a:tr>
              <a:tr h="1580695">
                <a:tc>
                  <a:txBody>
                    <a:bodyPr/>
                    <a:lstStyle/>
                    <a:p>
                      <a:pPr algn="ctr" fontAlgn="ctr"/>
                      <a:r>
                        <a:rPr lang="es-EC" sz="600" u="none" strike="noStrike" dirty="0">
                          <a:effectLst/>
                        </a:rPr>
                        <a:t>Tapia Palma, Jessy Corina </a:t>
                      </a:r>
                      <a:endParaRPr lang="es-EC"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ctr" fontAlgn="ctr"/>
                      <a:r>
                        <a:rPr lang="es-EC" sz="600" u="none" strike="noStrike" dirty="0">
                          <a:effectLst/>
                        </a:rPr>
                        <a:t>2017</a:t>
                      </a:r>
                      <a:endParaRPr lang="es-EC"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ctr" fontAlgn="ctr"/>
                      <a:r>
                        <a:rPr lang="es-MX" sz="600" u="none" strike="noStrike" dirty="0">
                          <a:effectLst/>
                        </a:rPr>
                        <a:t>La Prevención De Riesgos Laborales y la Vigilancia De La Salud en España y Ecuador: Estudio Comparado. (Universidad: Universidad Pública de Navarra, Programa Oficial de Doctorado en Prevención de Riesgos Laborales.</a:t>
                      </a:r>
                      <a:endParaRPr lang="es-MX"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l" fontAlgn="ctr"/>
                      <a:r>
                        <a:rPr lang="es-MX" sz="600" u="none" strike="noStrike" dirty="0">
                          <a:effectLst/>
                        </a:rPr>
                        <a:t>Se abordan el tema en materia de Prevención de Riesgos Laborales pero aplicado al ámbito específico de la Vigilancia de la Salud de una manera comparativa entre el sistema español y ecuatoriano, con la finalidad de introducir mejoras en el sistema de vigilancia de salud ecuatoriano basados en el sistema español el cual tiene una amplia experiencia en normas y leyes relacionados a este tema.</a:t>
                      </a:r>
                      <a:endParaRPr lang="es-MX"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l" fontAlgn="ctr"/>
                      <a:r>
                        <a:rPr lang="es-MX" sz="600" u="none" strike="noStrike" dirty="0">
                          <a:effectLst/>
                        </a:rPr>
                        <a:t>Es necesario, por tanto, estudiar los instrumentos destinados a la prevención de riesgos laborales y realzar su eficacia en aras de la salud del trabajador. Para ello debe partirse de la misma idea de la salud laboral como objetivo a alcanzar en la actuación de esa vigilancia. Espero que este esfuerzo de alguna manera permita que los profesionales sanitarios prevencionistas de Ecuador cuenten con criterios unificados y basados en evidencia científica y en experiencias foráneas como es el caso de España que se puedan aplicar, a la vez que sea una herramienta útil en la evaluación y control de la salud de los trabajadores de acuerdo a las características del puesto de trabajo</a:t>
                      </a:r>
                      <a:endParaRPr lang="es-MX" sz="600" b="0" i="0" u="none" strike="noStrike" dirty="0">
                        <a:solidFill>
                          <a:srgbClr val="000000"/>
                        </a:solidFill>
                        <a:effectLst/>
                        <a:latin typeface="Calibri" panose="020F0502020204030204" pitchFamily="34" charset="0"/>
                      </a:endParaRPr>
                    </a:p>
                  </a:txBody>
                  <a:tcPr marL="3629" marR="3629" marT="3629" marB="0" anchor="ctr"/>
                </a:tc>
                <a:extLst>
                  <a:ext uri="{0D108BD9-81ED-4DB2-BD59-A6C34878D82A}">
                    <a16:rowId xmlns:a16="http://schemas.microsoft.com/office/drawing/2014/main" val="657696027"/>
                  </a:ext>
                </a:extLst>
              </a:tr>
              <a:tr h="732142">
                <a:tc>
                  <a:txBody>
                    <a:bodyPr/>
                    <a:lstStyle/>
                    <a:p>
                      <a:pPr algn="ctr" fontAlgn="ctr"/>
                      <a:r>
                        <a:rPr lang="es-EC" sz="600" u="none" strike="noStrike">
                          <a:effectLst/>
                        </a:rPr>
                        <a:t>Cañaveras Velasco, D. </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EC" sz="600" u="none" strike="noStrike">
                          <a:effectLst/>
                        </a:rPr>
                        <a:t>2017</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MX" sz="600" u="none" strike="noStrike" dirty="0">
                          <a:effectLst/>
                        </a:rPr>
                        <a:t>Modelos organizativos en materia de prevención de riesgos laborales en el sector educativo público español.</a:t>
                      </a:r>
                      <a:endParaRPr lang="es-MX"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l" fontAlgn="ctr"/>
                      <a:r>
                        <a:rPr lang="es-MX" sz="600" u="none" strike="noStrike">
                          <a:effectLst/>
                        </a:rPr>
                        <a:t>Este trabajo de investigación tiene como primer objetivo presentar un balance del desarrollo que ha tenido la Ley 31/1995, de Prevención de Riesgos Laborales, en las distintas partes del territorio español dentro del sector público educativo no universitario.</a:t>
                      </a:r>
                      <a:endParaRPr lang="es-MX" sz="600" b="0" i="0" u="none" strike="noStrike">
                        <a:solidFill>
                          <a:srgbClr val="000000"/>
                        </a:solidFill>
                        <a:effectLst/>
                        <a:latin typeface="Calibri" panose="020F0502020204030204" pitchFamily="34" charset="0"/>
                      </a:endParaRPr>
                    </a:p>
                  </a:txBody>
                  <a:tcPr marL="3629" marR="3629" marT="3629" marB="0" anchor="ctr"/>
                </a:tc>
                <a:tc>
                  <a:txBody>
                    <a:bodyPr/>
                    <a:lstStyle/>
                    <a:p>
                      <a:pPr algn="l" fontAlgn="ctr"/>
                      <a:r>
                        <a:rPr lang="es-MX" sz="600" u="none" strike="noStrike">
                          <a:effectLst/>
                        </a:rPr>
                        <a:t>Modelos organizativos de la prevención de riesgos laborales en el sector público educativo de las distintas comunidades autónomas de España, con competencia en Educación, a partir del modelo de organización general establecido en la Ley 31/1995 y su normativa de desarrollo</a:t>
                      </a:r>
                      <a:endParaRPr lang="es-MX" sz="600" b="0" i="0" u="none" strike="noStrike">
                        <a:solidFill>
                          <a:srgbClr val="000000"/>
                        </a:solidFill>
                        <a:effectLst/>
                        <a:latin typeface="Calibri" panose="020F0502020204030204" pitchFamily="34" charset="0"/>
                      </a:endParaRPr>
                    </a:p>
                  </a:txBody>
                  <a:tcPr marL="3629" marR="3629" marT="3629" marB="0" anchor="ctr"/>
                </a:tc>
                <a:extLst>
                  <a:ext uri="{0D108BD9-81ED-4DB2-BD59-A6C34878D82A}">
                    <a16:rowId xmlns:a16="http://schemas.microsoft.com/office/drawing/2014/main" val="2077412306"/>
                  </a:ext>
                </a:extLst>
              </a:tr>
              <a:tr h="408832">
                <a:tc>
                  <a:txBody>
                    <a:bodyPr/>
                    <a:lstStyle/>
                    <a:p>
                      <a:pPr algn="ctr" fontAlgn="ctr"/>
                      <a:r>
                        <a:rPr lang="es-EC" sz="600" u="none" strike="noStrike">
                          <a:effectLst/>
                        </a:rPr>
                        <a:t>Ferreira, R</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EC" sz="600" u="none" strike="noStrike">
                          <a:effectLst/>
                        </a:rPr>
                        <a:t>2015</a:t>
                      </a:r>
                      <a:endParaRPr lang="es-EC" sz="600" b="0" i="0" u="none" strike="noStrike">
                        <a:solidFill>
                          <a:srgbClr val="000000"/>
                        </a:solidFill>
                        <a:effectLst/>
                        <a:latin typeface="Calibri" panose="020F0502020204030204" pitchFamily="34" charset="0"/>
                      </a:endParaRPr>
                    </a:p>
                  </a:txBody>
                  <a:tcPr marL="3629" marR="3629" marT="3629" marB="0" anchor="ctr"/>
                </a:tc>
                <a:tc>
                  <a:txBody>
                    <a:bodyPr/>
                    <a:lstStyle/>
                    <a:p>
                      <a:pPr algn="ctr" fontAlgn="ctr"/>
                      <a:r>
                        <a:rPr lang="es-MX" sz="600" u="none" strike="noStrike" dirty="0">
                          <a:effectLst/>
                        </a:rPr>
                        <a:t>Condiciones de trabajo y salud en el sector de la construcción, ¿Cuestión de </a:t>
                      </a:r>
                      <a:r>
                        <a:rPr lang="es-MX" sz="600" u="none" strike="noStrike" dirty="0" err="1">
                          <a:effectLst/>
                        </a:rPr>
                        <a:t>gerarquía</a:t>
                      </a:r>
                      <a:r>
                        <a:rPr lang="es-MX" sz="600" u="none" strike="noStrike" dirty="0">
                          <a:effectLst/>
                        </a:rPr>
                        <a:t>?</a:t>
                      </a:r>
                      <a:endParaRPr lang="es-MX" sz="600" b="0" i="0" u="none" strike="noStrike" dirty="0">
                        <a:solidFill>
                          <a:srgbClr val="000000"/>
                        </a:solidFill>
                        <a:effectLst/>
                        <a:latin typeface="Calibri" panose="020F0502020204030204" pitchFamily="34" charset="0"/>
                      </a:endParaRPr>
                    </a:p>
                  </a:txBody>
                  <a:tcPr marL="3629" marR="3629" marT="3629" marB="0" anchor="ctr"/>
                </a:tc>
                <a:tc>
                  <a:txBody>
                    <a:bodyPr/>
                    <a:lstStyle/>
                    <a:p>
                      <a:pPr algn="l" fontAlgn="b"/>
                      <a:r>
                        <a:rPr lang="es-MX" sz="600" u="none" strike="noStrike" dirty="0">
                          <a:effectLst/>
                        </a:rPr>
                        <a:t>Integración de la gestión </a:t>
                      </a:r>
                      <a:r>
                        <a:rPr lang="es-MX" sz="600" u="none" strike="noStrike" dirty="0" err="1">
                          <a:effectLst/>
                        </a:rPr>
                        <a:t>prevenctiva</a:t>
                      </a:r>
                      <a:r>
                        <a:rPr lang="es-MX" sz="600" u="none" strike="noStrike" dirty="0">
                          <a:effectLst/>
                        </a:rPr>
                        <a:t> empresarial en las obras de construcción y los documentos de obra junto con la planificación en </a:t>
                      </a:r>
                      <a:r>
                        <a:rPr lang="es-MX" sz="600" u="none" strike="noStrike" dirty="0" err="1">
                          <a:effectLst/>
                        </a:rPr>
                        <a:t>kla</a:t>
                      </a:r>
                      <a:r>
                        <a:rPr lang="es-MX" sz="600" u="none" strike="noStrike" dirty="0">
                          <a:effectLst/>
                        </a:rPr>
                        <a:t> cual esta </a:t>
                      </a:r>
                      <a:r>
                        <a:rPr lang="es-MX" sz="600" u="none" strike="noStrike" dirty="0" err="1">
                          <a:effectLst/>
                        </a:rPr>
                        <a:t>ivolucrada</a:t>
                      </a:r>
                      <a:r>
                        <a:rPr lang="es-MX" sz="600" u="none" strike="noStrike" dirty="0">
                          <a:effectLst/>
                        </a:rPr>
                        <a:t> directamente la administración para lo cual realiza una propuesta de mejoras.</a:t>
                      </a:r>
                      <a:endParaRPr lang="es-MX" sz="600" b="0" i="0" u="none" strike="noStrike" dirty="0">
                        <a:solidFill>
                          <a:srgbClr val="000000"/>
                        </a:solidFill>
                        <a:effectLst/>
                        <a:latin typeface="Calibri" panose="020F0502020204030204" pitchFamily="34" charset="0"/>
                      </a:endParaRPr>
                    </a:p>
                  </a:txBody>
                  <a:tcPr marL="3629" marR="3629" marT="3629" marB="0" anchor="b"/>
                </a:tc>
                <a:tc>
                  <a:txBody>
                    <a:bodyPr/>
                    <a:lstStyle/>
                    <a:p>
                      <a:pPr algn="l" fontAlgn="b"/>
                      <a:r>
                        <a:rPr lang="es-EC" sz="600" u="none" strike="noStrike" dirty="0">
                          <a:effectLst/>
                        </a:rPr>
                        <a:t> </a:t>
                      </a:r>
                      <a:endParaRPr lang="es-EC" sz="600" b="0" i="0" u="none" strike="noStrike" dirty="0">
                        <a:solidFill>
                          <a:srgbClr val="000000"/>
                        </a:solidFill>
                        <a:effectLst/>
                        <a:latin typeface="Calibri" panose="020F0502020204030204" pitchFamily="34" charset="0"/>
                      </a:endParaRPr>
                    </a:p>
                  </a:txBody>
                  <a:tcPr marL="3629" marR="3629" marT="3629" marB="0" anchor="b"/>
                </a:tc>
                <a:extLst>
                  <a:ext uri="{0D108BD9-81ED-4DB2-BD59-A6C34878D82A}">
                    <a16:rowId xmlns:a16="http://schemas.microsoft.com/office/drawing/2014/main" val="32793222"/>
                  </a:ext>
                </a:extLst>
              </a:tr>
            </a:tbl>
          </a:graphicData>
        </a:graphic>
      </p:graphicFrame>
    </p:spTree>
    <p:extLst>
      <p:ext uri="{BB962C8B-B14F-4D97-AF65-F5344CB8AC3E}">
        <p14:creationId xmlns:p14="http://schemas.microsoft.com/office/powerpoint/2010/main" val="142787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E4766-61D0-3B86-F0E5-B8974AFC2D13}"/>
              </a:ext>
            </a:extLst>
          </p:cNvPr>
          <p:cNvSpPr>
            <a:spLocks noGrp="1"/>
          </p:cNvSpPr>
          <p:nvPr>
            <p:ph type="title"/>
          </p:nvPr>
        </p:nvSpPr>
        <p:spPr/>
        <p:txBody>
          <a:bodyPr/>
          <a:lstStyle/>
          <a:p>
            <a:r>
              <a:rPr lang="es-MX" sz="2400" dirty="0"/>
              <a:t>Análisis Comparativo de los artículos científicos.</a:t>
            </a:r>
            <a:endParaRPr lang="es-419" sz="2400" dirty="0"/>
          </a:p>
        </p:txBody>
      </p:sp>
      <p:sp>
        <p:nvSpPr>
          <p:cNvPr id="3" name="Marcador de texto 2">
            <a:extLst>
              <a:ext uri="{FF2B5EF4-FFF2-40B4-BE49-F238E27FC236}">
                <a16:creationId xmlns:a16="http://schemas.microsoft.com/office/drawing/2014/main" id="{98AFC438-0EF3-28B7-92A1-7F5A37C078BB}"/>
              </a:ext>
            </a:extLst>
          </p:cNvPr>
          <p:cNvSpPr>
            <a:spLocks noGrp="1"/>
          </p:cNvSpPr>
          <p:nvPr>
            <p:ph type="body" idx="1"/>
          </p:nvPr>
        </p:nvSpPr>
        <p:spPr>
          <a:xfrm>
            <a:off x="202392" y="1112200"/>
            <a:ext cx="8228383" cy="3248400"/>
          </a:xfrm>
        </p:spPr>
        <p:txBody>
          <a:bodyPr/>
          <a:lstStyle/>
          <a:p>
            <a:pPr marL="228600" indent="-228600" algn="just" rtl="0" eaLnBrk="1" fontAlgn="ctr" latinLnBrk="0" hangingPunct="1">
              <a:spcBef>
                <a:spcPts val="0"/>
              </a:spcBef>
              <a:spcAft>
                <a:spcPts val="0"/>
              </a:spcAft>
              <a:buFont typeface="+mj-lt"/>
              <a:buAutoNum type="arabicPeriod"/>
            </a:pPr>
            <a:r>
              <a:rPr lang="es-EC" sz="1200" b="0" i="0" u="none" strike="noStrike" kern="1200" dirty="0" err="1">
                <a:effectLst/>
                <a:latin typeface="+mn-lt"/>
                <a:ea typeface="Arial" panose="020B0604020202020204" pitchFamily="34" charset="0"/>
                <a:cs typeface="Arial" panose="020B0604020202020204" pitchFamily="34" charset="0"/>
              </a:rPr>
              <a:t>Tribillo</a:t>
            </a:r>
            <a:r>
              <a:rPr lang="es-EC" sz="1200" b="0" i="0" u="none" strike="noStrike" kern="1200" dirty="0">
                <a:effectLst/>
                <a:latin typeface="+mn-lt"/>
                <a:ea typeface="Arial" panose="020B0604020202020204" pitchFamily="34" charset="0"/>
                <a:cs typeface="Arial" panose="020B0604020202020204" pitchFamily="34" charset="0"/>
              </a:rPr>
              <a:t>, Habla sobre la </a:t>
            </a:r>
            <a:r>
              <a:rPr lang="es-MX" sz="1200" dirty="0">
                <a:latin typeface="+mn-lt"/>
                <a:ea typeface="Arial" panose="020B0604020202020204" pitchFamily="34" charset="0"/>
                <a:cs typeface="Arial" panose="020B0604020202020204" pitchFamily="34" charset="0"/>
              </a:rPr>
              <a:t>a</a:t>
            </a:r>
            <a:r>
              <a:rPr lang="es-MX" sz="1200" b="0" i="0" u="none" strike="noStrike" kern="1200" dirty="0">
                <a:effectLst/>
                <a:latin typeface="+mn-lt"/>
                <a:ea typeface="Arial" panose="020B0604020202020204" pitchFamily="34" charset="0"/>
                <a:cs typeface="Arial" panose="020B0604020202020204" pitchFamily="34" charset="0"/>
              </a:rPr>
              <a:t>ccidentabilidad en obras de construcción, análisis con enfoque en las fases de obra</a:t>
            </a:r>
            <a:r>
              <a:rPr lang="es-EC" sz="1200" dirty="0">
                <a:latin typeface="+mn-lt"/>
                <a:ea typeface="Arial" panose="020B0604020202020204" pitchFamily="34" charset="0"/>
              </a:rPr>
              <a:t>, mientras que </a:t>
            </a:r>
            <a:r>
              <a:rPr lang="es-EC" sz="1200" b="0" i="0" u="none" strike="noStrike" kern="1200" dirty="0">
                <a:effectLst/>
                <a:latin typeface="+mn-lt"/>
                <a:ea typeface="Arial" panose="020B0604020202020204" pitchFamily="34" charset="0"/>
                <a:cs typeface="Arial" panose="020B0604020202020204" pitchFamily="34" charset="0"/>
              </a:rPr>
              <a:t>García menciona que </a:t>
            </a:r>
            <a:r>
              <a:rPr lang="es-MX" sz="1200" dirty="0">
                <a:latin typeface="+mn-lt"/>
                <a:ea typeface="Arial" panose="020B0604020202020204" pitchFamily="34" charset="0"/>
                <a:cs typeface="Arial" panose="020B0604020202020204" pitchFamily="34" charset="0"/>
              </a:rPr>
              <a:t>l</a:t>
            </a:r>
            <a:r>
              <a:rPr lang="es-MX" sz="1200" b="0" i="0" u="none" strike="noStrike" kern="1200" dirty="0">
                <a:effectLst/>
                <a:latin typeface="+mn-lt"/>
                <a:ea typeface="Arial" panose="020B0604020202020204" pitchFamily="34" charset="0"/>
                <a:cs typeface="Arial" panose="020B0604020202020204" pitchFamily="34" charset="0"/>
              </a:rPr>
              <a:t>a responsabilidad social empresarial es una puerta de entrada a la ética empresarial de esta manera plantea un “Estudio de caso cualitativo sobre </a:t>
            </a:r>
            <a:r>
              <a:rPr lang="es-EC" sz="1200" b="0" i="0" u="none" strike="noStrike" kern="1200" dirty="0">
                <a:effectLst/>
                <a:latin typeface="+mn-lt"/>
                <a:ea typeface="Arial" panose="020B0604020202020204" pitchFamily="34" charset="0"/>
                <a:cs typeface="Arial" panose="020B0604020202020204" pitchFamily="34" charset="0"/>
              </a:rPr>
              <a:t>la construcción.</a:t>
            </a:r>
          </a:p>
          <a:p>
            <a:pPr marL="228600" indent="-228600" algn="just" rtl="0" eaLnBrk="1" fontAlgn="ctr" latinLnBrk="0" hangingPunct="1">
              <a:spcBef>
                <a:spcPts val="0"/>
              </a:spcBef>
              <a:spcAft>
                <a:spcPts val="0"/>
              </a:spcAft>
              <a:buFont typeface="+mj-lt"/>
              <a:buAutoNum type="arabicPeriod"/>
            </a:pPr>
            <a:endParaRPr lang="es-EC" sz="1200" dirty="0">
              <a:latin typeface="+mn-lt"/>
              <a:ea typeface="Arial" panose="020B0604020202020204" pitchFamily="34" charset="0"/>
            </a:endParaRPr>
          </a:p>
          <a:p>
            <a:pPr marL="228600" indent="-228600" algn="just" rtl="0" eaLnBrk="1" fontAlgn="ctr" latinLnBrk="0" hangingPunct="1">
              <a:spcBef>
                <a:spcPts val="0"/>
              </a:spcBef>
              <a:spcAft>
                <a:spcPts val="0"/>
              </a:spcAft>
              <a:buFont typeface="+mj-lt"/>
              <a:buAutoNum type="arabicPeriod"/>
            </a:pPr>
            <a:r>
              <a:rPr lang="es-EC" sz="1200" b="0" i="0" u="none" strike="noStrike" kern="1200" dirty="0">
                <a:effectLst/>
                <a:latin typeface="+mn-lt"/>
                <a:ea typeface="Arial" panose="020B0604020202020204" pitchFamily="34" charset="0"/>
                <a:cs typeface="Arial" panose="020B0604020202020204" pitchFamily="34" charset="0"/>
              </a:rPr>
              <a:t>2. Romero </a:t>
            </a:r>
            <a:r>
              <a:rPr lang="es-EC" sz="1200" b="0" i="0" u="none" strike="noStrike" kern="1200" dirty="0" err="1">
                <a:effectLst/>
                <a:latin typeface="+mn-lt"/>
                <a:ea typeface="Arial" panose="020B0604020202020204" pitchFamily="34" charset="0"/>
                <a:cs typeface="Arial" panose="020B0604020202020204" pitchFamily="34" charset="0"/>
              </a:rPr>
              <a:t>Barriuso,en</a:t>
            </a:r>
            <a:r>
              <a:rPr lang="es-EC" sz="1200" b="0" i="0" u="none" strike="noStrike" kern="1200" dirty="0">
                <a:effectLst/>
                <a:latin typeface="+mn-lt"/>
                <a:ea typeface="Arial" panose="020B0604020202020204" pitchFamily="34" charset="0"/>
                <a:cs typeface="Arial" panose="020B0604020202020204" pitchFamily="34" charset="0"/>
              </a:rPr>
              <a:t> su investigación </a:t>
            </a:r>
            <a:r>
              <a:rPr lang="es-MX" sz="1200" b="0" i="0" u="none" strike="noStrike" kern="1200" dirty="0">
                <a:effectLst/>
                <a:latin typeface="+mn-lt"/>
                <a:ea typeface="Arial" panose="020B0604020202020204" pitchFamily="34" charset="0"/>
                <a:cs typeface="Arial" panose="020B0604020202020204" pitchFamily="34" charset="0"/>
              </a:rPr>
              <a:t>habla sobre la formación-prevención inherente a la Ley De Prevención De Riesgos Laborales En El Sector De La Construcción en España y </a:t>
            </a:r>
            <a:r>
              <a:rPr lang="es-EC" sz="1200" b="0" i="0" u="none" strike="noStrike" kern="1200" dirty="0" err="1">
                <a:effectLst/>
                <a:latin typeface="+mn-lt"/>
                <a:ea typeface="Arial" panose="020B0604020202020204" pitchFamily="34" charset="0"/>
                <a:cs typeface="Arial" panose="020B0604020202020204" pitchFamily="34" charset="0"/>
              </a:rPr>
              <a:t>Arian</a:t>
            </a:r>
            <a:r>
              <a:rPr lang="es-EC" sz="1200" b="0" i="0" u="none" strike="noStrike" kern="1200" dirty="0">
                <a:effectLst/>
                <a:latin typeface="+mn-lt"/>
                <a:ea typeface="Arial" panose="020B0604020202020204" pitchFamily="34" charset="0"/>
                <a:cs typeface="Arial" panose="020B0604020202020204" pitchFamily="34" charset="0"/>
              </a:rPr>
              <a:t>, B plantea un </a:t>
            </a:r>
            <a:r>
              <a:rPr lang="es-MX" sz="1200" b="0" i="0" u="none" strike="noStrike" kern="1200" dirty="0">
                <a:effectLst/>
                <a:latin typeface="+mn-lt"/>
                <a:ea typeface="Arial" panose="020B0604020202020204" pitchFamily="34" charset="0"/>
                <a:cs typeface="Arial" panose="020B0604020202020204" pitchFamily="34" charset="0"/>
              </a:rPr>
              <a:t>Modelo de responsabilidad social empresarial en el sector de la construcción, enfocado a la mejora de la habilidad en la construcción de viviendas razón por la cual es útil para la presente investigación.</a:t>
            </a:r>
          </a:p>
          <a:p>
            <a:pPr marL="228600" indent="-228600" algn="just" rtl="0" eaLnBrk="1" fontAlgn="ctr" latinLnBrk="0" hangingPunct="1">
              <a:spcBef>
                <a:spcPts val="0"/>
              </a:spcBef>
              <a:spcAft>
                <a:spcPts val="0"/>
              </a:spcAft>
              <a:buFont typeface="+mj-lt"/>
              <a:buAutoNum type="arabicPeriod"/>
            </a:pPr>
            <a:endParaRPr lang="es-MX" sz="1200" dirty="0">
              <a:latin typeface="+mn-lt"/>
              <a:cs typeface="Arial" panose="020B0604020202020204" pitchFamily="34" charset="0"/>
            </a:endParaRPr>
          </a:p>
          <a:p>
            <a:pPr marL="228600" indent="-228600" algn="just" rtl="0" eaLnBrk="1" fontAlgn="ctr" latinLnBrk="0" hangingPunct="1">
              <a:spcBef>
                <a:spcPts val="0"/>
              </a:spcBef>
              <a:spcAft>
                <a:spcPts val="0"/>
              </a:spcAft>
              <a:buFont typeface="+mj-lt"/>
              <a:buAutoNum type="arabicPeriod"/>
            </a:pPr>
            <a:r>
              <a:rPr lang="es-MX" sz="1200" b="0" i="0" u="none" strike="noStrike" dirty="0">
                <a:effectLst/>
                <a:latin typeface="+mn-lt"/>
                <a:cs typeface="Arial" panose="020B0604020202020204" pitchFamily="34" charset="0"/>
              </a:rPr>
              <a:t>3. </a:t>
            </a:r>
            <a:r>
              <a:rPr lang="es-EC" sz="1200" b="0" i="0" u="none" strike="noStrike" kern="1200" dirty="0">
                <a:effectLst/>
                <a:latin typeface="+mn-lt"/>
                <a:ea typeface="Arial" panose="020B0604020202020204" pitchFamily="34" charset="0"/>
                <a:cs typeface="Arial" panose="020B0604020202020204" pitchFamily="34" charset="0"/>
              </a:rPr>
              <a:t>Tapia Palma, realizan una comparativa sobre </a:t>
            </a:r>
            <a:r>
              <a:rPr lang="es-MX" sz="1200" b="0" i="0" u="none" strike="noStrike" kern="1200" dirty="0">
                <a:effectLst/>
                <a:latin typeface="+mn-lt"/>
                <a:ea typeface="Arial" panose="020B0604020202020204" pitchFamily="34" charset="0"/>
                <a:cs typeface="Arial" panose="020B0604020202020204" pitchFamily="34" charset="0"/>
              </a:rPr>
              <a:t>la </a:t>
            </a:r>
            <a:r>
              <a:rPr lang="es-MX" sz="1200" dirty="0">
                <a:latin typeface="+mn-lt"/>
                <a:ea typeface="Arial" panose="020B0604020202020204" pitchFamily="34" charset="0"/>
                <a:cs typeface="Arial" panose="020B0604020202020204" pitchFamily="34" charset="0"/>
              </a:rPr>
              <a:t>p</a:t>
            </a:r>
            <a:r>
              <a:rPr lang="es-MX" sz="1200" b="0" i="0" u="none" strike="noStrike" kern="1200" dirty="0">
                <a:effectLst/>
                <a:latin typeface="+mn-lt"/>
                <a:ea typeface="Arial" panose="020B0604020202020204" pitchFamily="34" charset="0"/>
                <a:cs typeface="Arial" panose="020B0604020202020204" pitchFamily="34" charset="0"/>
              </a:rPr>
              <a:t>revención </a:t>
            </a:r>
            <a:r>
              <a:rPr lang="es-MX" sz="1200" dirty="0">
                <a:latin typeface="+mn-lt"/>
                <a:ea typeface="Arial" panose="020B0604020202020204" pitchFamily="34" charset="0"/>
                <a:cs typeface="Arial" panose="020B0604020202020204" pitchFamily="34" charset="0"/>
              </a:rPr>
              <a:t>d</a:t>
            </a:r>
            <a:r>
              <a:rPr lang="es-MX" sz="1200" b="0" i="0" u="none" strike="noStrike" kern="1200" dirty="0">
                <a:effectLst/>
                <a:latin typeface="+mn-lt"/>
                <a:ea typeface="Arial" panose="020B0604020202020204" pitchFamily="34" charset="0"/>
                <a:cs typeface="Arial" panose="020B0604020202020204" pitchFamily="34" charset="0"/>
              </a:rPr>
              <a:t>e </a:t>
            </a:r>
            <a:r>
              <a:rPr lang="es-MX" sz="1200" dirty="0">
                <a:latin typeface="+mn-lt"/>
                <a:ea typeface="Arial" panose="020B0604020202020204" pitchFamily="34" charset="0"/>
                <a:cs typeface="Arial" panose="020B0604020202020204" pitchFamily="34" charset="0"/>
              </a:rPr>
              <a:t>r</a:t>
            </a:r>
            <a:r>
              <a:rPr lang="es-MX" sz="1200" b="0" i="0" u="none" strike="noStrike" kern="1200" dirty="0">
                <a:effectLst/>
                <a:latin typeface="+mn-lt"/>
                <a:ea typeface="Arial" panose="020B0604020202020204" pitchFamily="34" charset="0"/>
                <a:cs typeface="Arial" panose="020B0604020202020204" pitchFamily="34" charset="0"/>
              </a:rPr>
              <a:t>iesgos </a:t>
            </a:r>
            <a:r>
              <a:rPr lang="es-MX" sz="1200" dirty="0">
                <a:latin typeface="+mn-lt"/>
                <a:ea typeface="Arial" panose="020B0604020202020204" pitchFamily="34" charset="0"/>
                <a:cs typeface="Arial" panose="020B0604020202020204" pitchFamily="34" charset="0"/>
              </a:rPr>
              <a:t>l</a:t>
            </a:r>
            <a:r>
              <a:rPr lang="es-MX" sz="1200" b="0" i="0" u="none" strike="noStrike" kern="1200" dirty="0">
                <a:effectLst/>
                <a:latin typeface="+mn-lt"/>
                <a:ea typeface="Arial" panose="020B0604020202020204" pitchFamily="34" charset="0"/>
                <a:cs typeface="Arial" panose="020B0604020202020204" pitchFamily="34" charset="0"/>
              </a:rPr>
              <a:t>aborales y la vigilancia </a:t>
            </a:r>
            <a:r>
              <a:rPr lang="es-MX" sz="1200" dirty="0">
                <a:latin typeface="+mn-lt"/>
                <a:ea typeface="Arial" panose="020B0604020202020204" pitchFamily="34" charset="0"/>
                <a:cs typeface="Arial" panose="020B0604020202020204" pitchFamily="34" charset="0"/>
              </a:rPr>
              <a:t>d</a:t>
            </a:r>
            <a:r>
              <a:rPr lang="es-MX" sz="1200" b="0" i="0" u="none" strike="noStrike" kern="1200" dirty="0">
                <a:effectLst/>
                <a:latin typeface="+mn-lt"/>
                <a:ea typeface="Arial" panose="020B0604020202020204" pitchFamily="34" charset="0"/>
                <a:cs typeface="Arial" panose="020B0604020202020204" pitchFamily="34" charset="0"/>
              </a:rPr>
              <a:t>e la </a:t>
            </a:r>
            <a:r>
              <a:rPr lang="es-MX" sz="1200" dirty="0">
                <a:latin typeface="+mn-lt"/>
                <a:ea typeface="Arial" panose="020B0604020202020204" pitchFamily="34" charset="0"/>
                <a:cs typeface="Arial" panose="020B0604020202020204" pitchFamily="34" charset="0"/>
              </a:rPr>
              <a:t>s</a:t>
            </a:r>
            <a:r>
              <a:rPr lang="es-MX" sz="1200" b="0" i="0" u="none" strike="noStrike" kern="1200" dirty="0">
                <a:effectLst/>
                <a:latin typeface="+mn-lt"/>
                <a:ea typeface="Arial" panose="020B0604020202020204" pitchFamily="34" charset="0"/>
                <a:cs typeface="Arial" panose="020B0604020202020204" pitchFamily="34" charset="0"/>
              </a:rPr>
              <a:t>alud en España y Ecuador con el fin de fortalecer la seguridad y responsabilidad social en Ecuador.</a:t>
            </a:r>
            <a:r>
              <a:rPr lang="es-EC" sz="1200" dirty="0">
                <a:latin typeface="+mn-lt"/>
                <a:ea typeface="Arial" panose="020B0604020202020204" pitchFamily="34" charset="0"/>
              </a:rPr>
              <a:t> Mientras que </a:t>
            </a:r>
            <a:r>
              <a:rPr lang="es-EC" sz="1200" b="0" i="0" u="none" strike="noStrike" kern="1200" dirty="0">
                <a:effectLst/>
                <a:latin typeface="+mn-lt"/>
                <a:ea typeface="Arial" panose="020B0604020202020204" pitchFamily="34" charset="0"/>
                <a:cs typeface="Arial" panose="020B0604020202020204" pitchFamily="34" charset="0"/>
              </a:rPr>
              <a:t>Cañaveras, V plantea </a:t>
            </a:r>
            <a:r>
              <a:rPr lang="es-MX" sz="1200" b="0" i="0" u="none" strike="noStrike" kern="1200" dirty="0">
                <a:effectLst/>
                <a:latin typeface="+mn-lt"/>
                <a:ea typeface="Arial" panose="020B0604020202020204" pitchFamily="34" charset="0"/>
                <a:cs typeface="Arial" panose="020B0604020202020204" pitchFamily="34" charset="0"/>
              </a:rPr>
              <a:t>Modelos organizativos en materia de prevención de riesgos laborales en el sector educativo público español lo cual es útil para la presente investigación por que se toma como referencia una parte del modelo.</a:t>
            </a:r>
          </a:p>
          <a:p>
            <a:pPr marL="228600" indent="-228600" algn="just" fontAlgn="ctr">
              <a:buFont typeface="+mj-lt"/>
              <a:buAutoNum type="arabicPeriod"/>
            </a:pPr>
            <a:endParaRPr lang="es-EC" sz="1200" dirty="0">
              <a:latin typeface="+mn-lt"/>
              <a:ea typeface="Arial" panose="020B0604020202020204" pitchFamily="34" charset="0"/>
            </a:endParaRPr>
          </a:p>
          <a:p>
            <a:pPr marL="228600" indent="-228600" algn="just" fontAlgn="ctr">
              <a:buFont typeface="+mj-lt"/>
              <a:buAutoNum type="arabicPeriod"/>
            </a:pPr>
            <a:r>
              <a:rPr lang="es-EC" sz="1200" b="0" i="0" u="none" strike="noStrike" kern="1200" dirty="0">
                <a:effectLst/>
                <a:latin typeface="+mn-lt"/>
                <a:ea typeface="Arial" panose="020B0604020202020204" pitchFamily="34" charset="0"/>
                <a:cs typeface="Arial" panose="020B0604020202020204" pitchFamily="34" charset="0"/>
              </a:rPr>
              <a:t>4. Ferreira, en su investigación realiza la </a:t>
            </a:r>
            <a:r>
              <a:rPr lang="es-MX" sz="1200" u="none" strike="noStrike" dirty="0">
                <a:effectLst/>
                <a:latin typeface="+mn-lt"/>
              </a:rPr>
              <a:t>Integración de la gestión preventiva empresarial en las obras de construcción y los documentos de obra junto con la planificación en la cual esta </a:t>
            </a:r>
            <a:r>
              <a:rPr lang="es-MX" sz="1200" u="none" strike="noStrike" dirty="0" err="1">
                <a:effectLst/>
                <a:latin typeface="+mn-lt"/>
              </a:rPr>
              <a:t>ivolucrada</a:t>
            </a:r>
            <a:r>
              <a:rPr lang="es-MX" sz="1200" u="none" strike="noStrike" dirty="0">
                <a:effectLst/>
                <a:latin typeface="+mn-lt"/>
              </a:rPr>
              <a:t> directamente la administración para lo cual realiza una propuesta de mejoras y esto aporta al modelo de la presente investigación.</a:t>
            </a:r>
          </a:p>
          <a:p>
            <a:pPr marL="228600" indent="-228600" algn="just" fontAlgn="ctr">
              <a:buFont typeface="+mj-lt"/>
              <a:buAutoNum type="arabicPeriod"/>
            </a:pPr>
            <a:endParaRPr lang="es-MX" sz="1200" dirty="0">
              <a:latin typeface="+mn-lt"/>
            </a:endParaRPr>
          </a:p>
          <a:p>
            <a:pPr marL="228600" indent="-228600" algn="just" fontAlgn="ctr">
              <a:buFont typeface="+mj-lt"/>
              <a:buAutoNum type="arabicPeriod"/>
            </a:pPr>
            <a:r>
              <a:rPr lang="es-MX" sz="1200" dirty="0">
                <a:latin typeface="+mn-lt"/>
              </a:rPr>
              <a:t>Los estudios tienen implicaciones directas para la mejora de la seguridad y salud en el trabajo. Los hallazgos pueden informar políticas de capacitación, estrategias de comunicación interna y decisiones sobre la implementación de programas voluntarios y nuevos modelos.</a:t>
            </a:r>
          </a:p>
          <a:p>
            <a:pPr marL="228600" indent="-228600" algn="just" fontAlgn="ctr">
              <a:buFont typeface="+mj-lt"/>
              <a:buAutoNum type="arabicPeriod"/>
            </a:pPr>
            <a:endParaRPr lang="es-MX" sz="1200" b="0" i="0" u="none" strike="noStrike" dirty="0">
              <a:solidFill>
                <a:srgbClr val="000000"/>
              </a:solidFill>
              <a:effectLst/>
              <a:latin typeface="+mn-lt"/>
            </a:endParaRPr>
          </a:p>
          <a:p>
            <a:pPr marL="0" indent="0" algn="just" rtl="0" eaLnBrk="1" fontAlgn="ctr" latinLnBrk="0" hangingPunct="1">
              <a:spcBef>
                <a:spcPts val="0"/>
              </a:spcBef>
              <a:spcAft>
                <a:spcPts val="0"/>
              </a:spcAft>
              <a:buNone/>
            </a:pPr>
            <a:endParaRPr lang="es-EC" sz="1200" b="0" i="0" u="none" strike="noStrike" dirty="0">
              <a:effectLst/>
              <a:latin typeface="+mn-lt"/>
            </a:endParaRPr>
          </a:p>
          <a:p>
            <a:pPr marL="0" indent="0" algn="just" rtl="0" eaLnBrk="1" fontAlgn="ctr" latinLnBrk="0" hangingPunct="1">
              <a:spcBef>
                <a:spcPts val="0"/>
              </a:spcBef>
              <a:spcAft>
                <a:spcPts val="0"/>
              </a:spcAft>
              <a:buNone/>
            </a:pPr>
            <a:endParaRPr lang="es-EC" sz="1200" b="0" i="0" u="none" strike="noStrike" dirty="0">
              <a:effectLst/>
              <a:latin typeface="Arial" panose="020B0604020202020204" pitchFamily="34" charset="0"/>
            </a:endParaRPr>
          </a:p>
          <a:p>
            <a:endParaRPr lang="es-419" dirty="0"/>
          </a:p>
        </p:txBody>
      </p:sp>
    </p:spTree>
    <p:extLst>
      <p:ext uri="{BB962C8B-B14F-4D97-AF65-F5344CB8AC3E}">
        <p14:creationId xmlns:p14="http://schemas.microsoft.com/office/powerpoint/2010/main" val="591331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0241B-F397-F5DE-E3A3-AB8FC29A0B6C}"/>
              </a:ext>
            </a:extLst>
          </p:cNvPr>
          <p:cNvSpPr>
            <a:spLocks noGrp="1"/>
          </p:cNvSpPr>
          <p:nvPr>
            <p:ph type="title"/>
          </p:nvPr>
        </p:nvSpPr>
        <p:spPr/>
        <p:txBody>
          <a:bodyPr/>
          <a:lstStyle/>
          <a:p>
            <a:r>
              <a:rPr lang="es-MX" sz="1800" dirty="0"/>
              <a:t>APORTE AL CONOCIMIENTO : PROPUESTA DOCTORAL </a:t>
            </a:r>
            <a:endParaRPr lang="es-419" sz="1800" dirty="0"/>
          </a:p>
        </p:txBody>
      </p:sp>
      <p:sp>
        <p:nvSpPr>
          <p:cNvPr id="3" name="Marcador de texto 2">
            <a:extLst>
              <a:ext uri="{FF2B5EF4-FFF2-40B4-BE49-F238E27FC236}">
                <a16:creationId xmlns:a16="http://schemas.microsoft.com/office/drawing/2014/main" id="{716461DF-B296-5B1F-3AD5-5FD0E41A9E3D}"/>
              </a:ext>
            </a:extLst>
          </p:cNvPr>
          <p:cNvSpPr>
            <a:spLocks noGrp="1"/>
          </p:cNvSpPr>
          <p:nvPr>
            <p:ph type="body" idx="1"/>
          </p:nvPr>
        </p:nvSpPr>
        <p:spPr>
          <a:xfrm>
            <a:off x="224852" y="1377701"/>
            <a:ext cx="8205899" cy="3248400"/>
          </a:xfrm>
        </p:spPr>
        <p:txBody>
          <a:bodyPr/>
          <a:lstStyle/>
          <a:p>
            <a:pPr algn="just">
              <a:buFont typeface="+mj-lt"/>
              <a:buAutoNum type="arabicPeriod"/>
            </a:pPr>
            <a:r>
              <a:rPr lang="es-MX" sz="1200" i="1" dirty="0">
                <a:solidFill>
                  <a:srgbClr val="374151"/>
                </a:solidFill>
                <a:latin typeface="Sitka Heading Semibold" panose="020B0604020202020204" pitchFamily="2" charset="0"/>
              </a:rPr>
              <a:t>Dado que se enfoca en la provincia de Cotopaxi, la tesis ofrece una perspectiva detallada y regionalizada de la seguridad laboral y la responsabilidad social empresarial (RSE) en el sector de la construcción. El valor agregado seria estaría  enfocado en la innovación  por cuanto es un enfoque específico en Cotopaxi proporciona insights y recomendaciones precisas y contextualizadas que pueden ser directamente aplicables para las empresas y políticas locales.</a:t>
            </a:r>
          </a:p>
          <a:p>
            <a:pPr marL="152397" indent="0" algn="just">
              <a:buNone/>
            </a:pPr>
            <a:endParaRPr lang="es-MX" sz="1200" i="1" dirty="0">
              <a:solidFill>
                <a:srgbClr val="374151"/>
              </a:solidFill>
              <a:latin typeface="Sitka Heading Semibold" panose="020B0604020202020204" pitchFamily="2" charset="0"/>
            </a:endParaRPr>
          </a:p>
          <a:p>
            <a:pPr algn="just">
              <a:buFont typeface="+mj-lt"/>
              <a:buAutoNum type="arabicPeriod"/>
            </a:pPr>
            <a:r>
              <a:rPr lang="es-MX" sz="1200" i="1" dirty="0">
                <a:solidFill>
                  <a:srgbClr val="374151"/>
                </a:solidFill>
                <a:latin typeface="Sitka Heading Semibold" panose="020B0604020202020204" pitchFamily="2" charset="0"/>
              </a:rPr>
              <a:t>Integración de RSE y Seguridad Laboral;  al combinar RSE con seguridad laboral, la tesis aborda la relación entre las prácticas éticas de las empresas y su impacto directo en la seguridad y bienestar de los trabajadores. Este enfoque dual proporciona un marco más holístico y amplio, donde la seguridad laboral no se ve solo como una obligación legal o un protocolo, sino también como una parte integral de la responsabilidad ética y social de una empresa.</a:t>
            </a:r>
          </a:p>
          <a:p>
            <a:pPr marL="152397" indent="0" algn="just">
              <a:buNone/>
            </a:pPr>
            <a:endParaRPr lang="es-MX" sz="1200" i="1" dirty="0">
              <a:solidFill>
                <a:srgbClr val="374151"/>
              </a:solidFill>
              <a:latin typeface="Sitka Heading Semibold" panose="020B0604020202020204" pitchFamily="2" charset="0"/>
            </a:endParaRPr>
          </a:p>
          <a:p>
            <a:pPr algn="just">
              <a:buFont typeface="+mj-lt"/>
              <a:buAutoNum type="arabicPeriod"/>
            </a:pPr>
            <a:r>
              <a:rPr lang="es-MX" sz="1200" i="1" dirty="0">
                <a:solidFill>
                  <a:srgbClr val="374151"/>
                </a:solidFill>
                <a:latin typeface="Sitka Heading Semibold" panose="020B0604020202020204" pitchFamily="2" charset="0"/>
              </a:rPr>
              <a:t>Estudio en Organizaciones Públicas y Privadas al incluir en el análisis, la tesis ofrece una visión comparativa de cómo diferentes sectores abordan la RSE y la seguridad laboral. Esta comparativa puede revelar mejores prácticas, brechas o áreas de mejora en ambos sectores. Además, los hallazgos pueden guiar a las organizaciones sobre cómo aprender unas de otras y colaborar para mejorar las condiciones laborales en la provincia.</a:t>
            </a:r>
          </a:p>
          <a:p>
            <a:endParaRPr lang="es-419" dirty="0"/>
          </a:p>
        </p:txBody>
      </p:sp>
    </p:spTree>
    <p:extLst>
      <p:ext uri="{BB962C8B-B14F-4D97-AF65-F5344CB8AC3E}">
        <p14:creationId xmlns:p14="http://schemas.microsoft.com/office/powerpoint/2010/main" val="274248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10" name="Tabla 9">
            <a:extLst>
              <a:ext uri="{FF2B5EF4-FFF2-40B4-BE49-F238E27FC236}">
                <a16:creationId xmlns:a16="http://schemas.microsoft.com/office/drawing/2014/main" id="{5A47B201-4597-10BF-F7E7-70409BFC8049}"/>
              </a:ext>
            </a:extLst>
          </p:cNvPr>
          <p:cNvGraphicFramePr>
            <a:graphicFrameLocks noGrp="1"/>
          </p:cNvGraphicFramePr>
          <p:nvPr>
            <p:extLst>
              <p:ext uri="{D42A27DB-BD31-4B8C-83A1-F6EECF244321}">
                <p14:modId xmlns:p14="http://schemas.microsoft.com/office/powerpoint/2010/main" val="3037071986"/>
              </p:ext>
            </p:extLst>
          </p:nvPr>
        </p:nvGraphicFramePr>
        <p:xfrm>
          <a:off x="155986" y="370439"/>
          <a:ext cx="3630706" cy="2846094"/>
        </p:xfrm>
        <a:graphic>
          <a:graphicData uri="http://schemas.openxmlformats.org/drawingml/2006/table">
            <a:tbl>
              <a:tblPr>
                <a:tableStyleId>{CB26AE7F-A737-4FAE-9F7B-F8862CC0DDF3}</a:tableStyleId>
              </a:tblPr>
              <a:tblGrid>
                <a:gridCol w="543261">
                  <a:extLst>
                    <a:ext uri="{9D8B030D-6E8A-4147-A177-3AD203B41FA5}">
                      <a16:colId xmlns:a16="http://schemas.microsoft.com/office/drawing/2014/main" val="2490075047"/>
                    </a:ext>
                  </a:extLst>
                </a:gridCol>
                <a:gridCol w="3087445">
                  <a:extLst>
                    <a:ext uri="{9D8B030D-6E8A-4147-A177-3AD203B41FA5}">
                      <a16:colId xmlns:a16="http://schemas.microsoft.com/office/drawing/2014/main" val="4270753817"/>
                    </a:ext>
                  </a:extLst>
                </a:gridCol>
              </a:tblGrid>
              <a:tr h="131921">
                <a:tc>
                  <a:txBody>
                    <a:bodyPr/>
                    <a:lstStyle/>
                    <a:p>
                      <a:pPr algn="ctr" fontAlgn="ctr"/>
                      <a:r>
                        <a:rPr lang="es-EC" sz="800" u="none" strike="noStrike" dirty="0">
                          <a:effectLst/>
                        </a:rPr>
                        <a:t>PAÍS</a:t>
                      </a:r>
                      <a:endParaRPr lang="es-EC" sz="800" b="1" i="0" u="none" strike="noStrike" dirty="0">
                        <a:solidFill>
                          <a:srgbClr val="000000"/>
                        </a:solidFill>
                        <a:effectLst/>
                        <a:latin typeface="Calibri" panose="020F0502020204030204" pitchFamily="34" charset="0"/>
                      </a:endParaRPr>
                    </a:p>
                  </a:txBody>
                  <a:tcPr marL="7250" marR="7250" marT="7250" marB="0" anchor="ctr"/>
                </a:tc>
                <a:tc>
                  <a:txBody>
                    <a:bodyPr/>
                    <a:lstStyle/>
                    <a:p>
                      <a:pPr algn="ctr" fontAlgn="ctr"/>
                      <a:r>
                        <a:rPr lang="es-EC" sz="800" u="none" strike="noStrike">
                          <a:effectLst/>
                        </a:rPr>
                        <a:t>FUENTE</a:t>
                      </a:r>
                      <a:endParaRPr lang="es-EC" sz="800" b="1" i="0" u="none" strike="noStrike">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959825394"/>
                  </a:ext>
                </a:extLst>
              </a:tr>
              <a:tr h="256438">
                <a:tc>
                  <a:txBody>
                    <a:bodyPr/>
                    <a:lstStyle/>
                    <a:p>
                      <a:pPr algn="l" fontAlgn="ctr"/>
                      <a:r>
                        <a:rPr lang="es-EC" sz="800" u="none" strike="noStrike" dirty="0">
                          <a:effectLst/>
                        </a:rPr>
                        <a:t>Brasil</a:t>
                      </a:r>
                      <a:endParaRPr lang="es-EC" sz="800" b="0" i="0" u="none" strike="noStrike" dirty="0">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a:effectLst/>
                        </a:rPr>
                        <a:t>Previdenciasocial.Instituto Brasileño de Geofrafía y Estadística (IBGE)-Cámara Brasileña de la Industria de la Construcción (CBIC)</a:t>
                      </a:r>
                      <a:endParaRPr lang="es-MX" sz="800" b="0" i="0" u="none" strike="noStrike">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3967184806"/>
                  </a:ext>
                </a:extLst>
              </a:tr>
              <a:tr h="256438">
                <a:tc>
                  <a:txBody>
                    <a:bodyPr/>
                    <a:lstStyle/>
                    <a:p>
                      <a:pPr algn="l" fontAlgn="ctr"/>
                      <a:r>
                        <a:rPr lang="es-EC" sz="800" u="none" strike="noStrike" dirty="0">
                          <a:effectLst/>
                        </a:rPr>
                        <a:t>Colombia</a:t>
                      </a:r>
                      <a:endParaRPr lang="es-EC" sz="800" b="0" i="0" u="none" strike="noStrike" dirty="0">
                        <a:solidFill>
                          <a:srgbClr val="000000"/>
                        </a:solidFill>
                        <a:effectLst/>
                        <a:latin typeface="Calibri" panose="020F0502020204030204" pitchFamily="34" charset="0"/>
                      </a:endParaRPr>
                    </a:p>
                  </a:txBody>
                  <a:tcPr marL="7250" marR="7250" marT="7250" marB="0" anchor="ctr"/>
                </a:tc>
                <a:tc>
                  <a:txBody>
                    <a:bodyPr/>
                    <a:lstStyle/>
                    <a:p>
                      <a:pPr algn="l" fontAlgn="ctr"/>
                      <a:r>
                        <a:rPr lang="es-EC" sz="800" u="none" strike="noStrike" dirty="0">
                          <a:effectLst/>
                        </a:rPr>
                        <a:t>Federación de aseguradores Colombianos (</a:t>
                      </a:r>
                      <a:r>
                        <a:rPr lang="es-EC" sz="800" u="none" strike="noStrike" dirty="0" err="1">
                          <a:effectLst/>
                        </a:rPr>
                        <a:t>Fasecolda</a:t>
                      </a:r>
                      <a:r>
                        <a:rPr lang="es-EC" sz="800" u="none" strike="noStrike" dirty="0">
                          <a:effectLst/>
                        </a:rPr>
                        <a:t>)-Departamento Administrativo Nacional de estadística (DANE)</a:t>
                      </a:r>
                      <a:endParaRPr lang="es-EC"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1211351727"/>
                  </a:ext>
                </a:extLst>
              </a:tr>
              <a:tr h="505472">
                <a:tc>
                  <a:txBody>
                    <a:bodyPr/>
                    <a:lstStyle/>
                    <a:p>
                      <a:pPr algn="l" fontAlgn="ctr"/>
                      <a:r>
                        <a:rPr lang="es-EC" sz="800" u="none" strike="noStrike">
                          <a:effectLst/>
                        </a:rPr>
                        <a:t>Uruguay</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dirty="0">
                          <a:effectLst/>
                        </a:rPr>
                        <a:t>Instituto Nacional de estadística Uruguay (INE)-Ministerio de Trabajo y Seguridad Social-Centro de estudios económicos de la industriade construcción (CEEIC)-Banco de seguros del estado (BSE)-Banco de Previsión Social (BPS)</a:t>
                      </a:r>
                      <a:endParaRPr lang="es-MX"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68332599"/>
                  </a:ext>
                </a:extLst>
              </a:tr>
              <a:tr h="281714">
                <a:tc>
                  <a:txBody>
                    <a:bodyPr/>
                    <a:lstStyle/>
                    <a:p>
                      <a:pPr algn="l" fontAlgn="ctr"/>
                      <a:r>
                        <a:rPr lang="es-EC" sz="800" u="none" strike="noStrike">
                          <a:effectLst/>
                        </a:rPr>
                        <a:t>España</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dirty="0">
                          <a:effectLst/>
                        </a:rPr>
                        <a:t>Instituto Nacional de estadística de España (INE)-Ministerio de Trabajo, Migraciones de Seguridad Social.</a:t>
                      </a:r>
                      <a:endParaRPr lang="es-MX"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1011083017"/>
                  </a:ext>
                </a:extLst>
              </a:tr>
              <a:tr h="131921">
                <a:tc>
                  <a:txBody>
                    <a:bodyPr/>
                    <a:lstStyle/>
                    <a:p>
                      <a:pPr algn="l" fontAlgn="ctr"/>
                      <a:r>
                        <a:rPr lang="es-EC" sz="800" u="none" strike="noStrike">
                          <a:effectLst/>
                        </a:rPr>
                        <a:t>México</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EC" sz="800" u="none" strike="noStrike" dirty="0">
                          <a:effectLst/>
                        </a:rPr>
                        <a:t>Instituto Mexicano de Seguro Social</a:t>
                      </a:r>
                      <a:endParaRPr lang="es-EC"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3542446906"/>
                  </a:ext>
                </a:extLst>
              </a:tr>
              <a:tr h="256438">
                <a:tc>
                  <a:txBody>
                    <a:bodyPr/>
                    <a:lstStyle/>
                    <a:p>
                      <a:pPr algn="l" fontAlgn="ctr"/>
                      <a:r>
                        <a:rPr lang="es-EC" sz="800" u="none" strike="noStrike">
                          <a:effectLst/>
                        </a:rPr>
                        <a:t>Ecuador</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a:effectLst/>
                        </a:rPr>
                        <a:t>Instituto Ecuatoria de Seguridad Social</a:t>
                      </a:r>
                      <a:endParaRPr lang="es-MX" sz="800" b="0" i="0" u="none" strike="noStrike">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2125176833"/>
                  </a:ext>
                </a:extLst>
              </a:tr>
              <a:tr h="256438">
                <a:tc>
                  <a:txBody>
                    <a:bodyPr/>
                    <a:lstStyle/>
                    <a:p>
                      <a:pPr algn="l" fontAlgn="ctr"/>
                      <a:r>
                        <a:rPr lang="es-EC" sz="800" u="none" strike="noStrike">
                          <a:effectLst/>
                        </a:rPr>
                        <a:t>Argentina</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dirty="0">
                          <a:effectLst/>
                        </a:rPr>
                        <a:t>Superintendencia de riesgos del trabajo</a:t>
                      </a:r>
                      <a:endParaRPr lang="es-MX"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3830234590"/>
                  </a:ext>
                </a:extLst>
              </a:tr>
              <a:tr h="131921">
                <a:tc>
                  <a:txBody>
                    <a:bodyPr/>
                    <a:lstStyle/>
                    <a:p>
                      <a:pPr algn="l" fontAlgn="ctr"/>
                      <a:r>
                        <a:rPr lang="es-EC" sz="800" u="none" strike="noStrike">
                          <a:effectLst/>
                        </a:rPr>
                        <a:t>Chile</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EC" sz="800" u="none" strike="noStrike">
                          <a:effectLst/>
                        </a:rPr>
                        <a:t>Superintendencia de seguridad social</a:t>
                      </a:r>
                      <a:endParaRPr lang="es-EC" sz="800" b="0" i="0" u="none" strike="noStrike">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1536695045"/>
                  </a:ext>
                </a:extLst>
              </a:tr>
              <a:tr h="256438">
                <a:tc>
                  <a:txBody>
                    <a:bodyPr/>
                    <a:lstStyle/>
                    <a:p>
                      <a:pPr algn="l" fontAlgn="ctr"/>
                      <a:r>
                        <a:rPr lang="es-EC" sz="800" u="none" strike="noStrike">
                          <a:effectLst/>
                        </a:rPr>
                        <a:t>Perú</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EC" sz="800" u="none" strike="noStrike" dirty="0">
                          <a:effectLst/>
                        </a:rPr>
                        <a:t>Ministerio de trabajo y de promoción de empleo-Instituto Nacional de estadística e informática (INEC)</a:t>
                      </a:r>
                      <a:endParaRPr lang="es-EC"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2306738109"/>
                  </a:ext>
                </a:extLst>
              </a:tr>
              <a:tr h="380955">
                <a:tc>
                  <a:txBody>
                    <a:bodyPr/>
                    <a:lstStyle/>
                    <a:p>
                      <a:pPr algn="l" fontAlgn="ctr"/>
                      <a:r>
                        <a:rPr lang="es-EC" sz="800" u="none" strike="noStrike">
                          <a:effectLst/>
                        </a:rPr>
                        <a:t>Portugal</a:t>
                      </a:r>
                      <a:endParaRPr lang="es-EC" sz="800" b="0" i="0" u="none" strike="noStrike">
                        <a:solidFill>
                          <a:srgbClr val="000000"/>
                        </a:solidFill>
                        <a:effectLst/>
                        <a:latin typeface="Calibri" panose="020F0502020204030204" pitchFamily="34" charset="0"/>
                      </a:endParaRPr>
                    </a:p>
                  </a:txBody>
                  <a:tcPr marL="7250" marR="7250" marT="7250" marB="0" anchor="ctr"/>
                </a:tc>
                <a:tc>
                  <a:txBody>
                    <a:bodyPr/>
                    <a:lstStyle/>
                    <a:p>
                      <a:pPr algn="l" fontAlgn="ctr"/>
                      <a:r>
                        <a:rPr lang="es-MX" sz="800" u="none" strike="noStrike" dirty="0">
                          <a:effectLst/>
                        </a:rPr>
                        <a:t>Autoridad para las condiciones de trabajo (ACT).Gabinete de estrategia y planeamiento (GEP) Base de datos Portugal Contemporáneo (PORDATA)</a:t>
                      </a:r>
                      <a:endParaRPr lang="es-MX" sz="800" b="0" i="0" u="none" strike="noStrike" dirty="0">
                        <a:solidFill>
                          <a:srgbClr val="000000"/>
                        </a:solidFill>
                        <a:effectLst/>
                        <a:latin typeface="Calibri" panose="020F0502020204030204" pitchFamily="34" charset="0"/>
                      </a:endParaRPr>
                    </a:p>
                  </a:txBody>
                  <a:tcPr marL="7250" marR="7250" marT="7250" marB="0" anchor="ctr"/>
                </a:tc>
                <a:extLst>
                  <a:ext uri="{0D108BD9-81ED-4DB2-BD59-A6C34878D82A}">
                    <a16:rowId xmlns:a16="http://schemas.microsoft.com/office/drawing/2014/main" val="4139941584"/>
                  </a:ext>
                </a:extLst>
              </a:tr>
            </a:tbl>
          </a:graphicData>
        </a:graphic>
      </p:graphicFrame>
      <p:graphicFrame>
        <p:nvGraphicFramePr>
          <p:cNvPr id="11" name="Gráfico 10">
            <a:extLst>
              <a:ext uri="{FF2B5EF4-FFF2-40B4-BE49-F238E27FC236}">
                <a16:creationId xmlns:a16="http://schemas.microsoft.com/office/drawing/2014/main" id="{68A65786-7A5D-D925-4042-86FCE9CE9B07}"/>
              </a:ext>
            </a:extLst>
          </p:cNvPr>
          <p:cNvGraphicFramePr>
            <a:graphicFrameLocks/>
          </p:cNvGraphicFramePr>
          <p:nvPr>
            <p:extLst>
              <p:ext uri="{D42A27DB-BD31-4B8C-83A1-F6EECF244321}">
                <p14:modId xmlns:p14="http://schemas.microsoft.com/office/powerpoint/2010/main" val="3655584889"/>
              </p:ext>
            </p:extLst>
          </p:nvPr>
        </p:nvGraphicFramePr>
        <p:xfrm>
          <a:off x="3930240" y="370439"/>
          <a:ext cx="5057774" cy="2638425"/>
        </p:xfrm>
        <a:graphic>
          <a:graphicData uri="http://schemas.openxmlformats.org/drawingml/2006/chart">
            <c:chart xmlns:c="http://schemas.openxmlformats.org/drawingml/2006/chart" xmlns:r="http://schemas.openxmlformats.org/officeDocument/2006/relationships" r:id="rId3"/>
          </a:graphicData>
        </a:graphic>
      </p:graphicFrame>
      <p:sp>
        <p:nvSpPr>
          <p:cNvPr id="12" name="CuadroTexto 11">
            <a:extLst>
              <a:ext uri="{FF2B5EF4-FFF2-40B4-BE49-F238E27FC236}">
                <a16:creationId xmlns:a16="http://schemas.microsoft.com/office/drawing/2014/main" id="{5FFE9F90-F899-B790-5609-14285CFE1292}"/>
              </a:ext>
            </a:extLst>
          </p:cNvPr>
          <p:cNvSpPr txBox="1"/>
          <p:nvPr/>
        </p:nvSpPr>
        <p:spPr>
          <a:xfrm>
            <a:off x="837415" y="3505598"/>
            <a:ext cx="7747187" cy="1267463"/>
          </a:xfrm>
          <a:prstGeom prst="rect">
            <a:avLst/>
          </a:prstGeom>
          <a:noFill/>
        </p:spPr>
        <p:txBody>
          <a:bodyPr wrap="square">
            <a:spAutoFit/>
          </a:bodyPr>
          <a:lstStyle/>
          <a:p>
            <a:pPr algn="just">
              <a:lnSpc>
                <a:spcPct val="107000"/>
              </a:lnSpc>
              <a:spcAft>
                <a:spcPts val="800"/>
              </a:spcAft>
            </a:pPr>
            <a:r>
              <a:rPr lang="es-EC" sz="1200" kern="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Adicionalmente para este conjunto de datos se observó que Colombia, Argentina y España presentan el mayor número de accidentes (CAT), por otro lado, Uruguay y Perú muestran los menores valores. En el se presenta el porcentaje total de accidentes aportado por país en todo el periodo de estudio comprendido entre los años 2013 a 2017 (5 años) a excepción de Ecuador que la estadística es del 2016 al 2020. En dichos periodos, en los países evaluados, se registraron un total de 1´860.572 accidentes laborales en el sector construcción.</a:t>
            </a:r>
            <a:endParaRPr lang="es-EC"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id="{F7C75551-AB1D-1752-3CF7-F1D9E8ADA691}"/>
              </a:ext>
            </a:extLst>
          </p:cNvPr>
          <p:cNvGraphicFramePr>
            <a:graphicFrameLocks/>
          </p:cNvGraphicFramePr>
          <p:nvPr>
            <p:extLst>
              <p:ext uri="{D42A27DB-BD31-4B8C-83A1-F6EECF244321}">
                <p14:modId xmlns:p14="http://schemas.microsoft.com/office/powerpoint/2010/main" val="2548359750"/>
              </p:ext>
            </p:extLst>
          </p:nvPr>
        </p:nvGraphicFramePr>
        <p:xfrm>
          <a:off x="2027816" y="97701"/>
          <a:ext cx="4572000" cy="3291417"/>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EBD60BEE-8F0F-F36D-87DC-66DDA4B4CFFF}"/>
              </a:ext>
            </a:extLst>
          </p:cNvPr>
          <p:cNvSpPr txBox="1"/>
          <p:nvPr/>
        </p:nvSpPr>
        <p:spPr>
          <a:xfrm>
            <a:off x="333487" y="3389118"/>
            <a:ext cx="8713694" cy="1384995"/>
          </a:xfrm>
          <a:prstGeom prst="rect">
            <a:avLst/>
          </a:prstGeom>
          <a:noFill/>
        </p:spPr>
        <p:txBody>
          <a:bodyPr wrap="square">
            <a:spAutoFit/>
          </a:bodyPr>
          <a:lstStyle/>
          <a:p>
            <a:pPr algn="just"/>
            <a:r>
              <a:rPr lang="es-EC" sz="1200" kern="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En lo referente al porcentaje de muertes en accidentes laborales con base en el número total de trabajadores en la construcción de cada país se tuvo un promedio en los países evaluados en el periodo 2013-2017 del 0,01114%, una cifra bastante baja, lo que indica un excelente comportamiento, evidenciando de cierta manera un avance en SST por parte de todos los países. Dicho porcentaje representa aproximadamente 12 muertes por cada 100.000 trabajadores. Para este conjunto de datos se apreció predisposición a la disminución. No obstante, Argentina, México, Brasil y Portugal presentan el mayor porcentaje de muertes, por otro lado, Perú, Ecuador Uruguay muestran los menores valores.</a:t>
            </a:r>
            <a:endParaRPr lang="es-EC" sz="1200" dirty="0"/>
          </a:p>
        </p:txBody>
      </p:sp>
    </p:spTree>
    <p:extLst>
      <p:ext uri="{BB962C8B-B14F-4D97-AF65-F5344CB8AC3E}">
        <p14:creationId xmlns:p14="http://schemas.microsoft.com/office/powerpoint/2010/main" val="181959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 name="CuadroTexto 2">
            <a:extLst>
              <a:ext uri="{FF2B5EF4-FFF2-40B4-BE49-F238E27FC236}">
                <a16:creationId xmlns:a16="http://schemas.microsoft.com/office/drawing/2014/main" id="{581C8E78-FC60-07D3-CDF0-14074A618249}"/>
              </a:ext>
            </a:extLst>
          </p:cNvPr>
          <p:cNvSpPr txBox="1"/>
          <p:nvPr/>
        </p:nvSpPr>
        <p:spPr>
          <a:xfrm>
            <a:off x="629321" y="446544"/>
            <a:ext cx="8084373" cy="2328201"/>
          </a:xfrm>
          <a:prstGeom prst="rect">
            <a:avLst/>
          </a:prstGeom>
          <a:noFill/>
        </p:spPr>
        <p:txBody>
          <a:bodyPr wrap="square">
            <a:spAutoFit/>
          </a:bodyPr>
          <a:lstStyle/>
          <a:p>
            <a:pPr marL="171450" indent="-171450">
              <a:lnSpc>
                <a:spcPct val="107000"/>
              </a:lnSpc>
              <a:spcAft>
                <a:spcPts val="800"/>
              </a:spcAft>
              <a:buFont typeface="Arial" panose="020B0604020202020204" pitchFamily="34" charset="0"/>
              <a:buChar char="•"/>
            </a:pPr>
            <a:r>
              <a:rPr lang="es-EC" sz="1000" kern="0" dirty="0">
                <a:solidFill>
                  <a:srgbClr val="000000"/>
                </a:solidFill>
                <a:effectLst/>
                <a:ea typeface="Times New Roman" panose="02020603050405020304" pitchFamily="18" charset="0"/>
                <a:cs typeface="Times New Roman" panose="02020603050405020304" pitchFamily="18" charset="0"/>
              </a:rPr>
              <a:t>Se puede afirmar que, a pesar de los países analizados presentar algunas diferencias en sus políticas, en su nivel de desarrollo y en la manera como captan los datos, de forma general todos evidencian preocupación por la problemática de la siniestralidad laboral y presentan estrategias para disminuir la misma, siendo esto apreciado en los resultados de la investigación, donde se constató la reducción de las cifras de accidentes y muertes. </a:t>
            </a:r>
            <a:r>
              <a:rPr lang="es-EC" sz="1000" kern="100" dirty="0">
                <a:effectLst/>
                <a:ea typeface="Calibri" panose="020F0502020204030204" pitchFamily="34" charset="0"/>
                <a:cs typeface="Times New Roman" panose="02020603050405020304" pitchFamily="18" charset="0"/>
              </a:rPr>
              <a:t>Pero </a:t>
            </a:r>
            <a:r>
              <a:rPr lang="es-EC" sz="1000" kern="0" dirty="0">
                <a:solidFill>
                  <a:srgbClr val="000000"/>
                </a:solidFill>
                <a:effectLst/>
                <a:ea typeface="Times New Roman" panose="02020603050405020304" pitchFamily="18" charset="0"/>
                <a:cs typeface="Times New Roman" panose="02020603050405020304" pitchFamily="18" charset="0"/>
              </a:rPr>
              <a:t>a pesar de haber obtenido los datos analizados de organismos oficiales, dichos datos pueden no representar del todo la realidad de la industria, debido a la gran informalidad y tercerización manejada en la construcción que en cierta medida distorsiona la captación de los datos por parte de las fuentes. Teniendo en cuenta todo lo anterior, se recomienda la estandarización y se potenciación de la calidad de los datos asociados a la accidentalidad laboral para todos los países, puesto que se contaría con los mismos parámetros para realizar estudios, lo que brindaría un panorama más equitativo. Del mismo modo, se sugiere a los entes que velan por la SST en cada país, ser más estrictos en verificar el cumplimiento de las leyes en pro de mantener y continuar con la disminución en las cifras de las eventualidades, puesto que aún existen vacíos importantes entre lo que la ley recomienda y lo que realmente se aplica en el espacio laboral.</a:t>
            </a:r>
            <a:endParaRPr lang="es-EC" sz="1000" kern="100" dirty="0">
              <a:effectLst/>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s-EC" sz="1000" kern="0" dirty="0">
                <a:solidFill>
                  <a:srgbClr val="000000"/>
                </a:solidFill>
                <a:effectLst/>
                <a:ea typeface="Times New Roman" panose="02020603050405020304" pitchFamily="18" charset="0"/>
                <a:cs typeface="Times New Roman" panose="02020603050405020304" pitchFamily="18" charset="0"/>
              </a:rPr>
              <a:t>Es importante recordar que la problemática de la siniestralidad en parte es resultante del gran riesgo implícito en las labores propias de la construcción civil, Finalmente se sugiere </a:t>
            </a:r>
            <a:r>
              <a:rPr lang="es-ES" sz="1000" kern="0" dirty="0">
                <a:solidFill>
                  <a:srgbClr val="000000"/>
                </a:solidFill>
                <a:ea typeface="Times New Roman" panose="02020603050405020304" pitchFamily="18" charset="0"/>
                <a:cs typeface="Times New Roman" panose="02020603050405020304" pitchFamily="18" charset="0"/>
              </a:rPr>
              <a:t>realizar un</a:t>
            </a:r>
            <a:r>
              <a:rPr lang="es-ES" sz="1000" dirty="0">
                <a:effectLst/>
                <a:ea typeface="Times New Roman" panose="02020603050405020304" pitchFamily="18" charset="0"/>
              </a:rPr>
              <a:t> modelo de gestión de prevención de riesgos laborales para que contribuya al mejoramiento de las condiciones de responsabilidad social de las organizaciones tanto públicas y privadas, que participan en la construcción de puentes y vías</a:t>
            </a:r>
            <a:r>
              <a:rPr lang="es-ES" sz="900" dirty="0">
                <a:effectLst/>
                <a:latin typeface="Times New Roman" panose="02020603050405020304" pitchFamily="18" charset="0"/>
                <a:ea typeface="Times New Roman" panose="02020603050405020304" pitchFamily="18" charset="0"/>
              </a:rPr>
              <a:t>.</a:t>
            </a:r>
            <a:endParaRPr lang="es-EC"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332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AB998-9294-1CF1-4D50-9CD10745E9A5}"/>
              </a:ext>
            </a:extLst>
          </p:cNvPr>
          <p:cNvSpPr>
            <a:spLocks noGrp="1"/>
          </p:cNvSpPr>
          <p:nvPr>
            <p:ph type="title"/>
          </p:nvPr>
        </p:nvSpPr>
        <p:spPr>
          <a:xfrm>
            <a:off x="1551455" y="177026"/>
            <a:ext cx="5460177" cy="662071"/>
          </a:xfrm>
        </p:spPr>
        <p:txBody>
          <a:bodyPr>
            <a:normAutofit/>
          </a:bodyPr>
          <a:lstStyle/>
          <a:p>
            <a:pPr algn="ctr"/>
            <a:r>
              <a:rPr lang="es-EC" sz="1800" b="1" dirty="0"/>
              <a:t>Porcentajes de accidentes calificados por rama de actividad en Ecuador</a:t>
            </a:r>
          </a:p>
        </p:txBody>
      </p:sp>
      <p:pic>
        <p:nvPicPr>
          <p:cNvPr id="4" name="Imagen 3">
            <a:extLst>
              <a:ext uri="{FF2B5EF4-FFF2-40B4-BE49-F238E27FC236}">
                <a16:creationId xmlns:a16="http://schemas.microsoft.com/office/drawing/2014/main" id="{EFA57F71-8C01-1DC6-C8B5-C924D1A4ED18}"/>
              </a:ext>
            </a:extLst>
          </p:cNvPr>
          <p:cNvPicPr>
            <a:picLocks noChangeAspect="1"/>
          </p:cNvPicPr>
          <p:nvPr/>
        </p:nvPicPr>
        <p:blipFill rotWithShape="1">
          <a:blip r:embed="rId2"/>
          <a:srcRect l="29177" t="21738" r="30346" b="24066"/>
          <a:stretch/>
        </p:blipFill>
        <p:spPr>
          <a:xfrm>
            <a:off x="1942009" y="768836"/>
            <a:ext cx="4223659" cy="3179582"/>
          </a:xfrm>
          <a:prstGeom prst="rect">
            <a:avLst/>
          </a:prstGeom>
        </p:spPr>
      </p:pic>
      <p:sp>
        <p:nvSpPr>
          <p:cNvPr id="5" name="Título 1">
            <a:extLst>
              <a:ext uri="{FF2B5EF4-FFF2-40B4-BE49-F238E27FC236}">
                <a16:creationId xmlns:a16="http://schemas.microsoft.com/office/drawing/2014/main" id="{9BA6E6A5-D410-B47C-7F44-C95668DD53C0}"/>
              </a:ext>
            </a:extLst>
          </p:cNvPr>
          <p:cNvSpPr txBox="1">
            <a:spLocks/>
          </p:cNvSpPr>
          <p:nvPr/>
        </p:nvSpPr>
        <p:spPr>
          <a:xfrm>
            <a:off x="149375" y="4304403"/>
            <a:ext cx="5460177" cy="662071"/>
          </a:xfrm>
          <a:prstGeom prst="rect">
            <a:avLst/>
          </a:prstGeom>
        </p:spPr>
        <p:txBody>
          <a:bodyPr vert="horz" lIns="91440" tIns="45720" rIns="91440" bIns="45720" rtlCol="0" anchor="ctr">
            <a:normAutofit/>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C" sz="1200" dirty="0">
                <a:latin typeface="+mn-lt"/>
              </a:rPr>
              <a:t>Fuente: </a:t>
            </a:r>
            <a:r>
              <a:rPr lang="es-EC" sz="1200" kern="0" dirty="0">
                <a:effectLst/>
                <a:latin typeface="+mn-lt"/>
                <a:ea typeface="Times New Roman" panose="02020603050405020304" pitchFamily="18" charset="0"/>
                <a:cs typeface="Calibri" panose="020F0502020204030204" pitchFamily="34" charset="0"/>
              </a:rPr>
              <a:t>Sistema de Riesgos del Trabajo, (2020)</a:t>
            </a:r>
            <a:endParaRPr lang="es-EC" sz="1200" kern="100" dirty="0">
              <a:effectLst/>
              <a:latin typeface="+mn-lt"/>
              <a:ea typeface="Calibri" panose="020F0502020204030204" pitchFamily="34" charset="0"/>
              <a:cs typeface="Times New Roman" panose="02020603050405020304" pitchFamily="18" charset="0"/>
            </a:endParaRPr>
          </a:p>
          <a:p>
            <a:pPr algn="ctr"/>
            <a:endParaRPr lang="es-EC" sz="1100" dirty="0"/>
          </a:p>
        </p:txBody>
      </p:sp>
    </p:spTree>
    <p:extLst>
      <p:ext uri="{BB962C8B-B14F-4D97-AF65-F5344CB8AC3E}">
        <p14:creationId xmlns:p14="http://schemas.microsoft.com/office/powerpoint/2010/main" val="316963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A287107-FEC1-3EAD-A618-DF09A4AF8606}"/>
              </a:ext>
            </a:extLst>
          </p:cNvPr>
          <p:cNvPicPr>
            <a:picLocks noChangeAspect="1"/>
          </p:cNvPicPr>
          <p:nvPr/>
        </p:nvPicPr>
        <p:blipFill>
          <a:blip r:embed="rId2"/>
          <a:stretch>
            <a:fillRect/>
          </a:stretch>
        </p:blipFill>
        <p:spPr>
          <a:xfrm>
            <a:off x="252730" y="891737"/>
            <a:ext cx="4252276" cy="2937313"/>
          </a:xfrm>
          <a:prstGeom prst="rect">
            <a:avLst/>
          </a:prstGeom>
        </p:spPr>
      </p:pic>
      <p:sp>
        <p:nvSpPr>
          <p:cNvPr id="4" name="CuadroTexto 3">
            <a:extLst>
              <a:ext uri="{FF2B5EF4-FFF2-40B4-BE49-F238E27FC236}">
                <a16:creationId xmlns:a16="http://schemas.microsoft.com/office/drawing/2014/main" id="{C8E9F3F3-9A95-85D6-2BE1-D4F1483A7EFF}"/>
              </a:ext>
            </a:extLst>
          </p:cNvPr>
          <p:cNvSpPr txBox="1"/>
          <p:nvPr/>
        </p:nvSpPr>
        <p:spPr>
          <a:xfrm>
            <a:off x="252729" y="204883"/>
            <a:ext cx="8519795" cy="702500"/>
          </a:xfrm>
          <a:prstGeom prst="rect">
            <a:avLst/>
          </a:prstGeom>
          <a:solidFill>
            <a:schemeClr val="accent1">
              <a:lumMod val="20000"/>
              <a:lumOff val="80000"/>
            </a:schemeClr>
          </a:solidFill>
        </p:spPr>
        <p:txBody>
          <a:bodyPr wrap="square">
            <a:spAutoFit/>
          </a:bodyPr>
          <a:lstStyle/>
          <a:p>
            <a:pPr algn="ctr">
              <a:lnSpc>
                <a:spcPct val="107000"/>
              </a:lnSpc>
              <a:spcAft>
                <a:spcPts val="800"/>
              </a:spcAft>
            </a:pPr>
            <a:r>
              <a:rPr lang="es-EC" sz="900" b="1" dirty="0">
                <a:effectLst/>
                <a:latin typeface="Calibri" panose="020F0502020204030204" pitchFamily="34" charset="0"/>
                <a:ea typeface="Calibri" panose="020F0502020204030204" pitchFamily="34" charset="0"/>
                <a:cs typeface="Times New Roman" panose="02020603050405020304" pitchFamily="18" charset="0"/>
              </a:rPr>
              <a:t>TOTAL DE  EMPRESAS CON SITUACIÓN LEGAL ACTIVA DEL ECUADOR POR PROVINCIA</a:t>
            </a:r>
            <a:endParaRPr lang="es-EC" sz="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C" sz="800" dirty="0">
                <a:effectLst/>
                <a:latin typeface="Calibri" panose="020F0502020204030204" pitchFamily="34" charset="0"/>
                <a:ea typeface="Calibri" panose="020F0502020204030204" pitchFamily="34" charset="0"/>
                <a:cs typeface="Times New Roman" panose="02020603050405020304" pitchFamily="18" charset="0"/>
              </a:rPr>
              <a:t>EMPRESAS TOTALES EN ECUADOR: </a:t>
            </a:r>
            <a:r>
              <a:rPr lang="es-EC" sz="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195268</a:t>
            </a:r>
          </a:p>
          <a:p>
            <a:pPr>
              <a:lnSpc>
                <a:spcPct val="107000"/>
              </a:lnSpc>
              <a:spcAft>
                <a:spcPts val="800"/>
              </a:spcAft>
            </a:pPr>
            <a:r>
              <a:rPr lang="es-EC" sz="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FUENTE: Super Intendencia de compañías Ecuador 2022-2023</a:t>
            </a:r>
            <a:endParaRPr lang="es-EC" sz="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4EBDC99B-4D60-C383-88B7-221A1FE62859}"/>
              </a:ext>
            </a:extLst>
          </p:cNvPr>
          <p:cNvPicPr>
            <a:picLocks noChangeAspect="1"/>
          </p:cNvPicPr>
          <p:nvPr/>
        </p:nvPicPr>
        <p:blipFill>
          <a:blip r:embed="rId3"/>
          <a:stretch>
            <a:fillRect/>
          </a:stretch>
        </p:blipFill>
        <p:spPr>
          <a:xfrm>
            <a:off x="4505006" y="1177486"/>
            <a:ext cx="4535461" cy="2365813"/>
          </a:xfrm>
          <a:prstGeom prst="rect">
            <a:avLst/>
          </a:prstGeom>
        </p:spPr>
      </p:pic>
    </p:spTree>
    <p:extLst>
      <p:ext uri="{BB962C8B-B14F-4D97-AF65-F5344CB8AC3E}">
        <p14:creationId xmlns:p14="http://schemas.microsoft.com/office/powerpoint/2010/main" val="175436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3FC6B-58F2-6E89-36DB-D4D321761BBD}"/>
              </a:ext>
            </a:extLst>
          </p:cNvPr>
          <p:cNvSpPr>
            <a:spLocks noGrp="1"/>
          </p:cNvSpPr>
          <p:nvPr>
            <p:ph type="title"/>
          </p:nvPr>
        </p:nvSpPr>
        <p:spPr>
          <a:xfrm>
            <a:off x="142875" y="3619500"/>
            <a:ext cx="8496299" cy="994172"/>
          </a:xfrm>
        </p:spPr>
        <p:txBody>
          <a:bodyPr>
            <a:noAutofit/>
          </a:bodyPr>
          <a:lstStyle/>
          <a:p>
            <a:pPr algn="just"/>
            <a:r>
              <a:rPr lang="es-EC" sz="1100" dirty="0">
                <a:latin typeface="+mn-lt"/>
              </a:rPr>
              <a:t>Las provincias que mas reportan accidentes, mas generan economía y mas grandes del país son Guayas y Pichincha pero Cotopaxi es elegida para trabajar por que es considerada</a:t>
            </a:r>
            <a:r>
              <a:rPr lang="es-MX" sz="1100" b="0" i="0" dirty="0">
                <a:solidFill>
                  <a:srgbClr val="000000"/>
                </a:solidFill>
                <a:effectLst/>
                <a:latin typeface="+mn-lt"/>
              </a:rPr>
              <a:t>l Cotopaxi es considerado </a:t>
            </a:r>
            <a:r>
              <a:rPr lang="es-MX" sz="1100" dirty="0">
                <a:solidFill>
                  <a:srgbClr val="000000"/>
                </a:solidFill>
                <a:latin typeface="+mn-lt"/>
              </a:rPr>
              <a:t>de </a:t>
            </a:r>
            <a:r>
              <a:rPr lang="es-MX" sz="1100" b="0" i="0" dirty="0">
                <a:solidFill>
                  <a:srgbClr val="000000"/>
                </a:solidFill>
                <a:effectLst/>
                <a:latin typeface="+mn-lt"/>
              </a:rPr>
              <a:t>alto peligro por la presencia del volcán Cotopaxi, por la frecuencia de sus erupciones, su estilo eruptivo, su relieve, su cobertura glaciar y por la población potencialmente expuestas a sus amenazas. Desde el inicio de la conquista española, el Cotopaxi ha presentado cinco grandes periodos eruptivos: 1532-1534, 1742-1744, 1766-1768, 1853-1854 y 1877-1880. Todos los episodios se presentaron con fenómenos volcánicos muy peligrosos, estos volverán a repetirse en el plazo de años a décadas. Los cuatro últimos periodos generaron grandes pérdidas socio-económicas en el Ecuador. </a:t>
            </a:r>
            <a:r>
              <a:rPr lang="es-MX" sz="1100" b="0" i="0" dirty="0">
                <a:solidFill>
                  <a:srgbClr val="000000"/>
                </a:solidFill>
                <a:effectLst/>
                <a:highlight>
                  <a:srgbClr val="FFFF00"/>
                </a:highlight>
                <a:latin typeface="+mn-lt"/>
              </a:rPr>
              <a:t>La peligrosidad del Cotopaxi radica en que sus erupciones pueden dar lugar a la formación de enormes lahares (flujos de lodo y escombros) que transitarían por drenajes vecinos a zonas densamente pobladas como el Valle Interandino entre </a:t>
            </a:r>
            <a:r>
              <a:rPr lang="es-MX" sz="1100" b="0" i="0" dirty="0" err="1">
                <a:solidFill>
                  <a:srgbClr val="000000"/>
                </a:solidFill>
                <a:effectLst/>
                <a:highlight>
                  <a:srgbClr val="FFFF00"/>
                </a:highlight>
                <a:latin typeface="+mn-lt"/>
              </a:rPr>
              <a:t>Mulaló</a:t>
            </a:r>
            <a:r>
              <a:rPr lang="es-MX" sz="1100" b="0" i="0" dirty="0">
                <a:solidFill>
                  <a:srgbClr val="000000"/>
                </a:solidFill>
                <a:effectLst/>
                <a:highlight>
                  <a:srgbClr val="FFFF00"/>
                </a:highlight>
                <a:latin typeface="+mn-lt"/>
              </a:rPr>
              <a:t> y Latacunga, y una parte del valle de los Chillos esto ocasiona una retroceso incalculable en el país. </a:t>
            </a:r>
            <a:r>
              <a:rPr lang="es-EC" sz="1100" dirty="0">
                <a:effectLst/>
                <a:highlight>
                  <a:srgbClr val="FFFF00"/>
                </a:highlight>
                <a:latin typeface="+mn-lt"/>
                <a:ea typeface="Calibri" panose="020F0502020204030204" pitchFamily="34" charset="0"/>
                <a:cs typeface="Times New Roman" panose="02020603050405020304" pitchFamily="18" charset="0"/>
              </a:rPr>
              <a:t>(Instituto Geofísico EPN, 2022)</a:t>
            </a:r>
            <a:endParaRPr lang="es-EC" sz="1100" dirty="0">
              <a:highlight>
                <a:srgbClr val="FFFF00"/>
              </a:highlight>
              <a:latin typeface="+mn-lt"/>
            </a:endParaRPr>
          </a:p>
        </p:txBody>
      </p:sp>
      <p:sp>
        <p:nvSpPr>
          <p:cNvPr id="3" name="Rectangle 2">
            <a:extLst>
              <a:ext uri="{FF2B5EF4-FFF2-40B4-BE49-F238E27FC236}">
                <a16:creationId xmlns:a16="http://schemas.microsoft.com/office/drawing/2014/main" id="{955E8BA2-AB00-639C-2D69-7B7C290D5570}"/>
              </a:ext>
            </a:extLst>
          </p:cNvPr>
          <p:cNvSpPr>
            <a:spLocks noChangeArrowheads="1"/>
          </p:cNvSpPr>
          <p:nvPr/>
        </p:nvSpPr>
        <p:spPr bwMode="auto">
          <a:xfrm>
            <a:off x="123825" y="103749"/>
            <a:ext cx="8846004"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DE  EMPRESAS CON SITUACIÓN LEGAL ACTIVA  DE GUAYAS, PICHINCHA Y COTOPAXI:</a:t>
            </a:r>
            <a:endParaRPr kumimoji="0" lang="es-EC" altLang="es-EC"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EMPRESAS EN LAS  3 PROVINCIAS: 108549</a:t>
            </a:r>
          </a:p>
          <a:p>
            <a:pPr marL="0" marR="0" lvl="0" indent="0" algn="l" defTabSz="914400" rtl="0" eaLnBrk="0" fontAlgn="base" latinLnBrk="0" hangingPunct="0">
              <a:lnSpc>
                <a:spcPct val="100000"/>
              </a:lnSpc>
              <a:spcBef>
                <a:spcPct val="0"/>
              </a:spcBef>
              <a:spcAft>
                <a:spcPct val="0"/>
              </a:spcAft>
              <a:buClrTx/>
              <a:buSzTx/>
              <a:buFontTx/>
              <a:buNone/>
              <a:tabLst/>
            </a:pPr>
            <a:r>
              <a:rPr lang="es-EC" altLang="es-EC" sz="1100" dirty="0">
                <a:latin typeface="Calibri" panose="020F0502020204030204" pitchFamily="34" charset="0"/>
                <a:cs typeface="Times New Roman" panose="02020603050405020304" pitchFamily="18" charset="0"/>
              </a:rPr>
              <a:t>FUENTE: Super Intendencia de </a:t>
            </a:r>
            <a:r>
              <a:rPr lang="es-EC" altLang="es-EC" sz="1100" dirty="0" err="1">
                <a:latin typeface="Calibri" panose="020F0502020204030204" pitchFamily="34" charset="0"/>
                <a:cs typeface="Times New Roman" panose="02020603050405020304" pitchFamily="18" charset="0"/>
              </a:rPr>
              <a:t>Compañias</a:t>
            </a:r>
            <a:r>
              <a:rPr lang="es-EC" altLang="es-EC" sz="1100" dirty="0">
                <a:latin typeface="Calibri" panose="020F0502020204030204" pitchFamily="34" charset="0"/>
                <a:cs typeface="Times New Roman" panose="02020603050405020304" pitchFamily="18" charset="0"/>
              </a:rPr>
              <a:t> del Ecuador 2022-2023</a:t>
            </a:r>
            <a:endParaRPr kumimoji="0" lang="es-EC" altLang="es-EC"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pic>
        <p:nvPicPr>
          <p:cNvPr id="8193" name="Imagen 3">
            <a:extLst>
              <a:ext uri="{FF2B5EF4-FFF2-40B4-BE49-F238E27FC236}">
                <a16:creationId xmlns:a16="http://schemas.microsoft.com/office/drawing/2014/main" id="{F2DF73DA-B75C-5966-9BEE-FFC257A80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93" y="701892"/>
            <a:ext cx="467677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C3432C-EFA6-34FD-F83F-881A4A2F046C}"/>
              </a:ext>
            </a:extLst>
          </p:cNvPr>
          <p:cNvSpPr>
            <a:spLocks noChangeArrowheads="1"/>
          </p:cNvSpPr>
          <p:nvPr/>
        </p:nvSpPr>
        <p:spPr bwMode="auto">
          <a:xfrm>
            <a:off x="0" y="3162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5" name="Imagen 4">
            <a:extLst>
              <a:ext uri="{FF2B5EF4-FFF2-40B4-BE49-F238E27FC236}">
                <a16:creationId xmlns:a16="http://schemas.microsoft.com/office/drawing/2014/main" id="{B4834463-E15C-51DA-A7E3-DE97D6FC0FF9}"/>
              </a:ext>
            </a:extLst>
          </p:cNvPr>
          <p:cNvPicPr>
            <a:picLocks noChangeAspect="1"/>
          </p:cNvPicPr>
          <p:nvPr/>
        </p:nvPicPr>
        <p:blipFill>
          <a:blip r:embed="rId3"/>
          <a:stretch>
            <a:fillRect/>
          </a:stretch>
        </p:blipFill>
        <p:spPr>
          <a:xfrm>
            <a:off x="5312229" y="685800"/>
            <a:ext cx="3498259" cy="2689008"/>
          </a:xfrm>
          <a:prstGeom prst="rect">
            <a:avLst/>
          </a:prstGeom>
        </p:spPr>
      </p:pic>
    </p:spTree>
    <p:extLst>
      <p:ext uri="{BB962C8B-B14F-4D97-AF65-F5344CB8AC3E}">
        <p14:creationId xmlns:p14="http://schemas.microsoft.com/office/powerpoint/2010/main" val="299295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3" name="Imagen 5">
            <a:extLst>
              <a:ext uri="{FF2B5EF4-FFF2-40B4-BE49-F238E27FC236}">
                <a16:creationId xmlns:a16="http://schemas.microsoft.com/office/drawing/2014/main" id="{24CBD99F-BA30-5557-F4CD-5EDD50D8A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17" y="963642"/>
            <a:ext cx="4572000" cy="2636808"/>
          </a:xfrm>
          <a:prstGeom prst="rect">
            <a:avLst/>
          </a:prstGeom>
          <a:noFill/>
          <a:extLst>
            <a:ext uri="{909E8E84-426E-40DD-AFC4-6F175D3DCCD1}">
              <a14:hiddenFill xmlns:a14="http://schemas.microsoft.com/office/drawing/2010/main">
                <a:solidFill>
                  <a:srgbClr val="FFFFFF"/>
                </a:solidFill>
              </a14:hiddenFill>
            </a:ext>
          </a:extLst>
        </p:spPr>
      </p:pic>
      <p:pic>
        <p:nvPicPr>
          <p:cNvPr id="9222" name="Imagen 6">
            <a:extLst>
              <a:ext uri="{FF2B5EF4-FFF2-40B4-BE49-F238E27FC236}">
                <a16:creationId xmlns:a16="http://schemas.microsoft.com/office/drawing/2014/main" id="{1CBA19C6-B926-8FB4-3F8B-109BADFEB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211" y="963642"/>
            <a:ext cx="4110447" cy="2636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8">
            <a:extLst>
              <a:ext uri="{FF2B5EF4-FFF2-40B4-BE49-F238E27FC236}">
                <a16:creationId xmlns:a16="http://schemas.microsoft.com/office/drawing/2014/main" id="{E3B55F6A-48DA-66FF-7560-202F5C1B4C3E}"/>
              </a:ext>
            </a:extLst>
          </p:cNvPr>
          <p:cNvSpPr>
            <a:spLocks noChangeArrowheads="1"/>
          </p:cNvSpPr>
          <p:nvPr/>
        </p:nvSpPr>
        <p:spPr bwMode="auto">
          <a:xfrm>
            <a:off x="74023" y="89870"/>
            <a:ext cx="8786950"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DE  EMPRESAS CON SITUACIÓN LEGAL ACTIVA  DE COTOPAXI</a:t>
            </a:r>
            <a:endParaRPr kumimoji="0" lang="es-EC" altLang="es-EC"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TOTAL EMPRESAS EN COTOPAXI: 1784</a:t>
            </a:r>
          </a:p>
          <a:p>
            <a:pPr eaLnBrk="0" fontAlgn="base" hangingPunct="0">
              <a:spcBef>
                <a:spcPct val="0"/>
              </a:spcBef>
              <a:spcAft>
                <a:spcPct val="0"/>
              </a:spcAft>
            </a:pPr>
            <a:r>
              <a:rPr lang="es-EC" altLang="es-EC" sz="1100" dirty="0">
                <a:latin typeface="Calibri" panose="020F0502020204030204" pitchFamily="34" charset="0"/>
                <a:cs typeface="Times New Roman" panose="02020603050405020304" pitchFamily="18" charset="0"/>
              </a:rPr>
              <a:t>FUENTE: Super Intendencia de </a:t>
            </a:r>
            <a:r>
              <a:rPr lang="es-EC" altLang="es-EC" sz="1100" dirty="0" err="1">
                <a:latin typeface="Calibri" panose="020F0502020204030204" pitchFamily="34" charset="0"/>
                <a:cs typeface="Times New Roman" panose="02020603050405020304" pitchFamily="18" charset="0"/>
              </a:rPr>
              <a:t>Compañias</a:t>
            </a:r>
            <a:r>
              <a:rPr lang="es-EC" altLang="es-EC" sz="1100" dirty="0">
                <a:latin typeface="Calibri" panose="020F0502020204030204" pitchFamily="34" charset="0"/>
                <a:cs typeface="Times New Roman" panose="02020603050405020304" pitchFamily="18" charset="0"/>
              </a:rPr>
              <a:t> del Ecuador 2022-2023</a:t>
            </a:r>
            <a:endParaRPr kumimoji="0" lang="es-EC" altLang="es-EC"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7DE76244-6E6E-B145-51B4-9892864E90A2}"/>
              </a:ext>
            </a:extLst>
          </p:cNvPr>
          <p:cNvSpPr>
            <a:spLocks noChangeArrowheads="1"/>
          </p:cNvSpPr>
          <p:nvPr/>
        </p:nvSpPr>
        <p:spPr bwMode="auto">
          <a:xfrm>
            <a:off x="0" y="3143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8" name="Rectangle 10">
            <a:extLst>
              <a:ext uri="{FF2B5EF4-FFF2-40B4-BE49-F238E27FC236}">
                <a16:creationId xmlns:a16="http://schemas.microsoft.com/office/drawing/2014/main" id="{B758B776-D18E-8E10-5DB2-93C532AAB34B}"/>
              </a:ext>
            </a:extLst>
          </p:cNvPr>
          <p:cNvSpPr>
            <a:spLocks noChangeArrowheads="1"/>
          </p:cNvSpPr>
          <p:nvPr/>
        </p:nvSpPr>
        <p:spPr bwMode="auto">
          <a:xfrm>
            <a:off x="0" y="7439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Tree>
    <p:extLst>
      <p:ext uri="{BB962C8B-B14F-4D97-AF65-F5344CB8AC3E}">
        <p14:creationId xmlns:p14="http://schemas.microsoft.com/office/powerpoint/2010/main" val="7666285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31204</TotalTime>
  <Words>6473</Words>
  <Application>Microsoft Office PowerPoint</Application>
  <PresentationFormat>Presentación en pantalla (16:9)</PresentationFormat>
  <Paragraphs>330</Paragraphs>
  <Slides>25</Slides>
  <Notes>4</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25</vt:i4>
      </vt:variant>
    </vt:vector>
  </HeadingPairs>
  <TitlesOfParts>
    <vt:vector size="38" baseType="lpstr">
      <vt:lpstr>Times New Roman</vt:lpstr>
      <vt:lpstr>Archivo</vt:lpstr>
      <vt:lpstr>Roboto Condensed Light</vt:lpstr>
      <vt:lpstr>Microsoft YaHei UI Light</vt:lpstr>
      <vt:lpstr>Verdana</vt:lpstr>
      <vt:lpstr>Calibri</vt:lpstr>
      <vt:lpstr>Söhne</vt:lpstr>
      <vt:lpstr>Sitka Heading Semibold</vt:lpstr>
      <vt:lpstr>Calibri Light</vt:lpstr>
      <vt:lpstr>Montserrat</vt:lpstr>
      <vt:lpstr>Rubik</vt:lpstr>
      <vt:lpstr>Arial</vt:lpstr>
      <vt:lpstr>Tema de Office</vt:lpstr>
      <vt:lpstr>LA RESPONSABILIDAD SOCIAL EMPRESARIAL EN LA SEGURIDAD Y SALUD EN EL TRABAJO. LA APLICACIÓN DEL CONCEPTO DE RESPONSABILIDAD SOCIAL AL INTERIOR DE LAS ORGANIZACIONES PÚBLICAS Y PRIVADAS QUE PARTICIPAN EN LA CONSTRUCCIÓN DE PUENTES Y VÍAS DE ACCESO EN LAS GRANDES CIUDADES EN EL ECUADOR.  </vt:lpstr>
      <vt:lpstr>Presentación de PowerPoint</vt:lpstr>
      <vt:lpstr>Presentación de PowerPoint</vt:lpstr>
      <vt:lpstr>Presentación de PowerPoint</vt:lpstr>
      <vt:lpstr>Presentación de PowerPoint</vt:lpstr>
      <vt:lpstr>Porcentajes de accidentes calificados por rama de actividad en Ecuador</vt:lpstr>
      <vt:lpstr>Presentación de PowerPoint</vt:lpstr>
      <vt:lpstr>Las provincias que mas reportan accidentes, mas generan economía y mas grandes del país son Guayas y Pichincha pero Cotopaxi es elegida para trabajar por que es consideradal Cotopaxi es considerado de alto peligro por la presencia del volcán Cotopaxi, por la frecuencia de sus erupciones, su estilo eruptivo, su relieve, su cobertura glaciar y por la población potencialmente expuestas a sus amenazas. Desde el inicio de la conquista española, el Cotopaxi ha presentado cinco grandes periodos eruptivos: 1532-1534, 1742-1744, 1766-1768, 1853-1854 y 1877-1880. Todos los episodios se presentaron con fenómenos volcánicos muy peligrosos, estos volverán a repetirse en el plazo de años a décadas. Los cuatro últimos periodos generaron grandes pérdidas socio-económicas en el Ecuador. La peligrosidad del Cotopaxi radica en que sus erupciones pueden dar lugar a la formación de enormes lahares (flujos de lodo y escombros) que transitarían por drenajes vecinos a zonas densamente pobladas como el Valle Interandino entre Mulaló y Latacunga, y una parte del valle de los Chillos esto ocasiona una retroceso incalculable en el país. (Instituto Geofísico EPN, 2022)</vt:lpstr>
      <vt:lpstr>Presentación de PowerPoint</vt:lpstr>
      <vt:lpstr>ENCUESTA REALIZADA A EMPRESAS CONSTRUCTORAS  </vt:lpstr>
      <vt:lpstr>Análisis Comparativo por Articulos de autores</vt:lpstr>
      <vt:lpstr>Análisis Comparativo por Articulos de autores</vt:lpstr>
      <vt:lpstr>Presentación de PowerPoint</vt:lpstr>
      <vt:lpstr>ANÁLISIS Comparativo DE ENTIDADES PÚBLICAS ENTRE PAISES Nicaragua-Ecuador-Republica Dominicana</vt:lpstr>
      <vt:lpstr>Presentación de PowerPoint</vt:lpstr>
      <vt:lpstr>Presentación de PowerPoint</vt:lpstr>
      <vt:lpstr>AGENDA DE PRESENTACIÓN </vt:lpstr>
      <vt:lpstr>ORGANISMOS INTERNACIONALES  para delimitar las normativas del objeto de estudio </vt:lpstr>
      <vt:lpstr>Análisis Comparativo </vt:lpstr>
      <vt:lpstr>ANALISIS COMPARATIVO </vt:lpstr>
      <vt:lpstr>AGENDA DE PRESENTACIÓN </vt:lpstr>
      <vt:lpstr>Análisis por autores </vt:lpstr>
      <vt:lpstr>Análisis por autores </vt:lpstr>
      <vt:lpstr>Análisis Comparativo de los artículos científicos.</vt:lpstr>
      <vt:lpstr>APORTE AL CONOCIMIENTO : PROPUESTA DOCTORAL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RESPONSABILIDAD SOCIAL EMPRESARIAL EN LA SEGURIDAD LABORAL : ANALISIS EN ORGANIZACIONES PUBLICAS Y PRIVADAS  CON  ACTIVIDADES SEGURAS EN LA PROVINCIA DE COTOPAXI. ECUADOR</dc:title>
  <dc:creator>DELL</dc:creator>
  <cp:lastModifiedBy>PERSONAL</cp:lastModifiedBy>
  <cp:revision>53</cp:revision>
  <dcterms:modified xsi:type="dcterms:W3CDTF">2023-11-09T03:03:41Z</dcterms:modified>
</cp:coreProperties>
</file>