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9.png" ContentType="image/png"/>
  <Override PartName="/ppt/media/image27.png" ContentType="image/png"/>
  <Override PartName="/ppt/media/image25.png" ContentType="image/png"/>
  <Override PartName="/ppt/media/image24.svg" ContentType="image/svg"/>
  <Override PartName="/ppt/media/image5.png" ContentType="image/png"/>
  <Override PartName="/ppt/media/image7.svg" ContentType="image/svg"/>
  <Override PartName="/ppt/media/image11.svg" ContentType="image/svg"/>
  <Override PartName="/ppt/media/image28.svg" ContentType="image/svg"/>
  <Override PartName="/ppt/media/image8.png" ContentType="image/png"/>
  <Override PartName="/ppt/media/image30.svg" ContentType="image/svg"/>
  <Override PartName="/ppt/media/image18.svg" ContentType="image/svg"/>
  <Override PartName="/ppt/media/image17.png" ContentType="image/png"/>
  <Override PartName="/ppt/media/image9.svg" ContentType="image/svg"/>
  <Override PartName="/ppt/media/image13.svg" ContentType="image/svg"/>
  <Override PartName="/ppt/media/image12.png" ContentType="image/png"/>
  <Override PartName="/ppt/media/image4.svg" ContentType="image/svg"/>
  <Override PartName="/ppt/media/image31.png" ContentType="image/png"/>
  <Override PartName="/ppt/media/image32.svg" ContentType="image/svg"/>
  <Override PartName="/ppt/media/image19.png" ContentType="image/png"/>
  <Override PartName="/ppt/media/image21.png" ContentType="image/png"/>
  <Override PartName="/ppt/media/image23.png" ContentType="image/png"/>
  <Override PartName="/ppt/media/image2.svg" ContentType="image/svg"/>
  <Override PartName="/ppt/media/image34.svg" ContentType="image/svg"/>
  <Override PartName="/ppt/media/image10.png" ContentType="image/png"/>
  <Override PartName="/ppt/media/image20.svg" ContentType="image/svg"/>
  <Override PartName="/ppt/media/image1.png" ContentType="image/png"/>
  <Override PartName="/ppt/media/image33.png" ContentType="image/png"/>
  <Override PartName="/ppt/media/image6.png" ContentType="image/png"/>
  <Override PartName="/ppt/media/image26.svg" ContentType="image/svg"/>
  <Override PartName="/ppt/media/image14.png" ContentType="image/png"/>
  <Override PartName="/ppt/media/image15.svg" ContentType="image/svg"/>
  <Override PartName="/ppt/media/image16.png" ContentType="image/png"/>
  <Override PartName="/ppt/media/image3.png" ContentType="image/png"/>
  <Override PartName="/ppt/media/image22.svg" ContentType="image/sv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18A9FD-EA81-44BE-BB33-F0C9D80A79C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3D1148A4-2190-42EF-888B-2A8FABBCB22F}"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B044A01C-2FC3-4E2E-B554-BF38B6BE1904}"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E38BA41-A8B7-46FE-8145-61C78387F4A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6F66071-0592-441D-A81B-0643CC78A0E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2"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8B51680-EC82-4F8B-9508-E9061E4F9FBC}"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850AD48-45E5-492C-A5E9-A811873AE335}"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ABD86078-DB48-4AA1-B967-18925AF16870}"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7881D836-C864-47CE-8C0B-9166D1DCE83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A0F84CB2-DF0D-40F1-AB5A-9B779A8E7BCD}"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BD9C931-FC4A-46C2-A75B-7962238809AD}"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A375865-E782-455D-BD3A-415BEAD1789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6"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7"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58"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9"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0"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F00B75A-98B0-4C32-9FC4-F363CEC5A80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3"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4"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5"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0B35CDE-6986-4FC9-A3F4-945411735AA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a:t>
            </a:r>
            <a:r>
              <a:rPr b="0" lang="en-US" sz="4400" spc="-1" strike="noStrike">
                <a:solidFill>
                  <a:schemeClr val="dk1"/>
                </a:solidFill>
                <a:latin typeface="Calibri"/>
              </a:rPr>
              <a:t>Master title style</a:t>
            </a:r>
            <a:endParaRPr b="0" lang="en-US" sz="4400" spc="-1" strike="noStrike">
              <a:solidFill>
                <a:schemeClr val="dk1"/>
              </a:solidFill>
              <a:latin typeface="Calibri"/>
            </a:endParaRPr>
          </a:p>
        </p:txBody>
      </p:sp>
      <p:sp>
        <p:nvSpPr>
          <p:cNvPr id="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8"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9"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39D565F-E569-41B9-8E55-90662919152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2"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3"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4"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97BFE8D-D30A-480E-A94E-CFA561D657C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8"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9"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6F0B563-FE48-4A17-8563-4AEDD7101C8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5"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6"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CB71373-782E-4BEE-A4A8-C9E309791EA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29"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0"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2"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F83527C-D772-47E9-89BC-677BF0A2B88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8"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39"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0"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1"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2"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3"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BE8F148-17D3-42D3-95B1-060837829E5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6"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7"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2FD1469-9B57-4999-AE3E-8A960A38C69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1"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37E5ECB-43F1-417E-9E36-47B60276743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5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svg"/><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5.png"/><Relationship Id="rId4"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5.png"/><Relationship Id="rId4"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12.png"/><Relationship Id="rId4" Type="http://schemas.openxmlformats.org/officeDocument/2006/relationships/image" Target="../media/image13.svg"/><Relationship Id="rId5" Type="http://schemas.openxmlformats.org/officeDocument/2006/relationships/image" Target="../media/image5.png"/><Relationship Id="rId6"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sv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6.png"/><Relationship Id="rId3" Type="http://schemas.openxmlformats.org/officeDocument/2006/relationships/image" Target="../media/image5.png"/><Relationship Id="rId4"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svg"/><Relationship Id="rId3" Type="http://schemas.openxmlformats.org/officeDocument/2006/relationships/image" Target="../media/image17.png"/><Relationship Id="rId4" Type="http://schemas.openxmlformats.org/officeDocument/2006/relationships/image" Target="../media/image18.svg"/><Relationship Id="rId5" Type="http://schemas.openxmlformats.org/officeDocument/2006/relationships/image" Target="../media/image5.png"/><Relationship Id="rId6"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svg"/><Relationship Id="rId3" Type="http://schemas.openxmlformats.org/officeDocument/2006/relationships/image" Target="../media/image21.png"/><Relationship Id="rId4" Type="http://schemas.openxmlformats.org/officeDocument/2006/relationships/image" Target="../media/image22.svg"/><Relationship Id="rId5" Type="http://schemas.openxmlformats.org/officeDocument/2006/relationships/image" Target="../media/image23.png"/><Relationship Id="rId6" Type="http://schemas.openxmlformats.org/officeDocument/2006/relationships/image" Target="../media/image24.svg"/><Relationship Id="rId7" Type="http://schemas.openxmlformats.org/officeDocument/2006/relationships/image" Target="../media/image25.png"/><Relationship Id="rId8" Type="http://schemas.openxmlformats.org/officeDocument/2006/relationships/image" Target="../media/image26.svg"/><Relationship Id="rId9" Type="http://schemas.openxmlformats.org/officeDocument/2006/relationships/image" Target="../media/image21.png"/><Relationship Id="rId10" Type="http://schemas.openxmlformats.org/officeDocument/2006/relationships/image" Target="../media/image22.svg"/><Relationship Id="rId11" Type="http://schemas.openxmlformats.org/officeDocument/2006/relationships/image" Target="../media/image5.png"/><Relationship Id="rId1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svg"/><Relationship Id="rId3" Type="http://schemas.openxmlformats.org/officeDocument/2006/relationships/image" Target="../media/image29.png"/><Relationship Id="rId4" Type="http://schemas.openxmlformats.org/officeDocument/2006/relationships/image" Target="../media/image30.svg"/><Relationship Id="rId5" Type="http://schemas.openxmlformats.org/officeDocument/2006/relationships/image" Target="../media/image31.png"/><Relationship Id="rId6" Type="http://schemas.openxmlformats.org/officeDocument/2006/relationships/image" Target="../media/image32.svg"/><Relationship Id="rId7" Type="http://schemas.openxmlformats.org/officeDocument/2006/relationships/image" Target="../media/image5.png"/><Relationship Id="rId8"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sp>
        <p:nvSpPr>
          <p:cNvPr id="67" name="Freeform 2"/>
          <p:cNvSpPr/>
          <p:nvPr/>
        </p:nvSpPr>
        <p:spPr>
          <a:xfrm rot="8859000">
            <a:off x="7566480" y="3731040"/>
            <a:ext cx="16305840" cy="14497560"/>
          </a:xfrm>
          <a:custGeom>
            <a:avLst/>
            <a:gdLst>
              <a:gd name="textAreaLeft" fmla="*/ 0 w 16305840"/>
              <a:gd name="textAreaRight" fmla="*/ 16306200 w 16305840"/>
              <a:gd name="textAreaTop" fmla="*/ 0 h 14497560"/>
              <a:gd name="textAreaBottom" fmla="*/ 14497920 h 14497560"/>
            </a:gdLst>
            <a:ahLst/>
            <a:rect l="textAreaLeft" t="textAreaTop" r="textAreaRight" b="textAreaBottom"/>
            <a:pathLst>
              <a:path w="16306265" h="14497752">
                <a:moveTo>
                  <a:pt x="0" y="0"/>
                </a:moveTo>
                <a:lnTo>
                  <a:pt x="16306265" y="0"/>
                </a:lnTo>
                <a:lnTo>
                  <a:pt x="16306265" y="14497751"/>
                </a:lnTo>
                <a:lnTo>
                  <a:pt x="0" y="14497751"/>
                </a:lnTo>
                <a:lnTo>
                  <a:pt x="0" y="0"/>
                </a:lnTo>
                <a:close/>
              </a:path>
            </a:pathLst>
          </a:custGeom>
          <a:blipFill rotWithShape="0">
            <a:blip r:embed="rId1">
              <a:extLst>
                <a:ext uri="{96DAC541-7B7A-43D3-8B79-37D633B846F1}">
                  <asvg:svgBlip xmlns:asvg="http://schemas.microsoft.com/office/drawing/2016/SVG/main" r:embed="rId2"/>
                </a:ext>
              </a:extLst>
              <a:alphaModFix amt="9000"/>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8" name="Freeform 3"/>
          <p:cNvSpPr/>
          <p:nvPr/>
        </p:nvSpPr>
        <p:spPr>
          <a:xfrm>
            <a:off x="10632600" y="2762280"/>
            <a:ext cx="9448560" cy="7524360"/>
          </a:xfrm>
          <a:custGeom>
            <a:avLst/>
            <a:gdLst>
              <a:gd name="textAreaLeft" fmla="*/ 0 w 9448560"/>
              <a:gd name="textAreaRight" fmla="*/ 9448920 w 9448560"/>
              <a:gd name="textAreaTop" fmla="*/ 0 h 7524360"/>
              <a:gd name="textAreaBottom" fmla="*/ 7524720 h 7524360"/>
            </a:gdLst>
            <a:ahLst/>
            <a:rect l="textAreaLeft" t="textAreaTop" r="textAreaRight" b="textAreaBottom"/>
            <a:pathLst>
              <a:path w="9449022" h="7524857">
                <a:moveTo>
                  <a:pt x="0" y="0"/>
                </a:moveTo>
                <a:lnTo>
                  <a:pt x="9449022" y="0"/>
                </a:lnTo>
                <a:lnTo>
                  <a:pt x="9449022" y="7524857"/>
                </a:lnTo>
                <a:lnTo>
                  <a:pt x="0" y="7524857"/>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9" name="Freeform 4"/>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0" name="TextBox 5"/>
          <p:cNvSpPr/>
          <p:nvPr/>
        </p:nvSpPr>
        <p:spPr>
          <a:xfrm>
            <a:off x="2269080" y="982440"/>
            <a:ext cx="8479080" cy="3810960"/>
          </a:xfrm>
          <a:prstGeom prst="rect">
            <a:avLst/>
          </a:prstGeom>
          <a:noFill/>
          <a:ln w="0">
            <a:noFill/>
          </a:ln>
        </p:spPr>
        <p:style>
          <a:lnRef idx="0"/>
          <a:fillRef idx="0"/>
          <a:effectRef idx="0"/>
          <a:fontRef idx="minor"/>
        </p:style>
        <p:txBody>
          <a:bodyPr lIns="0" rIns="0" tIns="0" bIns="0" anchor="t">
            <a:spAutoFit/>
          </a:bodyPr>
          <a:p>
            <a:pPr defTabSz="914400">
              <a:lnSpc>
                <a:spcPts val="6001"/>
              </a:lnSpc>
            </a:pPr>
            <a:r>
              <a:rPr b="1" lang="en-US" sz="6000" spc="-1" strike="noStrike">
                <a:solidFill>
                  <a:srgbClr val="ffffff"/>
                </a:solidFill>
                <a:latin typeface="Poppins Ultra-Bold"/>
                <a:ea typeface="Poppins Ultra-Bold"/>
              </a:rPr>
              <a:t> </a:t>
            </a:r>
            <a:r>
              <a:rPr b="1" lang="en-US" sz="6000" spc="-1" strike="noStrike">
                <a:solidFill>
                  <a:srgbClr val="ffffff"/>
                </a:solidFill>
                <a:latin typeface="Poppins Ultra-Bold"/>
                <a:ea typeface="Poppins Ultra-Bold"/>
              </a:rPr>
              <a:t>IMPLEMENTAREA UNUI SISTEM DE GESTIUNE A UNEI BAZE DE DATE</a:t>
            </a:r>
            <a:endParaRPr b="0" lang="en-US" sz="6000" spc="-1" strike="noStrike">
              <a:solidFill>
                <a:srgbClr val="ffffff"/>
              </a:solidFill>
              <a:latin typeface="Arial"/>
            </a:endParaRPr>
          </a:p>
          <a:p>
            <a:pPr defTabSz="914400">
              <a:lnSpc>
                <a:spcPts val="6001"/>
              </a:lnSpc>
            </a:pPr>
            <a:endParaRPr b="0" lang="en-US" sz="1800" spc="-1" strike="noStrike">
              <a:solidFill>
                <a:srgbClr val="ffffff"/>
              </a:solidFill>
              <a:latin typeface="Arial"/>
            </a:endParaRPr>
          </a:p>
        </p:txBody>
      </p:sp>
      <p:grpSp>
        <p:nvGrpSpPr>
          <p:cNvPr id="71" name="Group 6"/>
          <p:cNvGrpSpPr/>
          <p:nvPr/>
        </p:nvGrpSpPr>
        <p:grpSpPr>
          <a:xfrm>
            <a:off x="313920" y="5378040"/>
            <a:ext cx="7046280" cy="3027960"/>
            <a:chOff x="313920" y="5378040"/>
            <a:chExt cx="7046280" cy="3027960"/>
          </a:xfrm>
        </p:grpSpPr>
        <p:grpSp>
          <p:nvGrpSpPr>
            <p:cNvPr id="72" name="Group 7"/>
            <p:cNvGrpSpPr/>
            <p:nvPr/>
          </p:nvGrpSpPr>
          <p:grpSpPr>
            <a:xfrm>
              <a:off x="1000080" y="5378040"/>
              <a:ext cx="6360120" cy="1090080"/>
              <a:chOff x="1000080" y="5378040"/>
              <a:chExt cx="6360120" cy="1090080"/>
            </a:xfrm>
          </p:grpSpPr>
          <p:sp>
            <p:nvSpPr>
              <p:cNvPr id="73" name="Freeform 8"/>
              <p:cNvSpPr/>
              <p:nvPr/>
            </p:nvSpPr>
            <p:spPr>
              <a:xfrm>
                <a:off x="1000080" y="5631120"/>
                <a:ext cx="6360120" cy="837000"/>
              </a:xfrm>
              <a:custGeom>
                <a:avLst/>
                <a:gdLst>
                  <a:gd name="textAreaLeft" fmla="*/ 0 w 6360120"/>
                  <a:gd name="textAreaRight" fmla="*/ 6360480 w 6360120"/>
                  <a:gd name="textAreaTop" fmla="*/ 0 h 837000"/>
                  <a:gd name="textAreaBottom" fmla="*/ 837360 h 837000"/>
                </a:gdLst>
                <a:ahLst/>
                <a:rect l="textAreaLeft" t="textAreaTop" r="textAreaRight" b="textAreaBottom"/>
                <a:pathLst>
                  <a:path w="1675146" h="220517">
                    <a:moveTo>
                      <a:pt x="110259" y="0"/>
                    </a:moveTo>
                    <a:lnTo>
                      <a:pt x="1564887" y="0"/>
                    </a:lnTo>
                    <a:cubicBezTo>
                      <a:pt x="1594129" y="0"/>
                      <a:pt x="1622174" y="11616"/>
                      <a:pt x="1642852" y="32294"/>
                    </a:cubicBezTo>
                    <a:cubicBezTo>
                      <a:pt x="1663529" y="52971"/>
                      <a:pt x="1675146" y="81016"/>
                      <a:pt x="1675146" y="110259"/>
                    </a:cubicBezTo>
                    <a:lnTo>
                      <a:pt x="1675146" y="110259"/>
                    </a:lnTo>
                    <a:cubicBezTo>
                      <a:pt x="1675146" y="139501"/>
                      <a:pt x="1663529" y="167546"/>
                      <a:pt x="1642852" y="188223"/>
                    </a:cubicBezTo>
                    <a:cubicBezTo>
                      <a:pt x="1622174" y="208901"/>
                      <a:pt x="1594129" y="220517"/>
                      <a:pt x="1564887" y="220517"/>
                    </a:cubicBezTo>
                    <a:lnTo>
                      <a:pt x="110259" y="220517"/>
                    </a:lnTo>
                    <a:cubicBezTo>
                      <a:pt x="81016" y="220517"/>
                      <a:pt x="52971" y="208901"/>
                      <a:pt x="32294" y="188223"/>
                    </a:cubicBezTo>
                    <a:cubicBezTo>
                      <a:pt x="11616" y="167546"/>
                      <a:pt x="0" y="139501"/>
                      <a:pt x="0" y="110259"/>
                    </a:cubicBezTo>
                    <a:lnTo>
                      <a:pt x="0" y="110259"/>
                    </a:lnTo>
                    <a:cubicBezTo>
                      <a:pt x="0" y="81016"/>
                      <a:pt x="11616" y="52971"/>
                      <a:pt x="32294" y="32294"/>
                    </a:cubicBezTo>
                    <a:cubicBezTo>
                      <a:pt x="52971" y="11616"/>
                      <a:pt x="81016" y="0"/>
                      <a:pt x="110259" y="0"/>
                    </a:cubicBezTo>
                    <a:close/>
                  </a:path>
                </a:pathLst>
              </a:custGeom>
              <a:solidFill>
                <a:srgbClr val="ffbf00"/>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4" name="TextBox 9"/>
              <p:cNvSpPr/>
              <p:nvPr/>
            </p:nvSpPr>
            <p:spPr>
              <a:xfrm>
                <a:off x="1000080" y="5378040"/>
                <a:ext cx="6360120" cy="1090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75" name="Group 10"/>
            <p:cNvGrpSpPr/>
            <p:nvPr/>
          </p:nvGrpSpPr>
          <p:grpSpPr>
            <a:xfrm>
              <a:off x="1000080" y="6412320"/>
              <a:ext cx="6360120" cy="1090080"/>
              <a:chOff x="1000080" y="6412320"/>
              <a:chExt cx="6360120" cy="1090080"/>
            </a:xfrm>
          </p:grpSpPr>
          <p:sp>
            <p:nvSpPr>
              <p:cNvPr id="76" name="Freeform 11"/>
              <p:cNvSpPr/>
              <p:nvPr/>
            </p:nvSpPr>
            <p:spPr>
              <a:xfrm>
                <a:off x="1000080" y="6665400"/>
                <a:ext cx="6360120" cy="837000"/>
              </a:xfrm>
              <a:custGeom>
                <a:avLst/>
                <a:gdLst>
                  <a:gd name="textAreaLeft" fmla="*/ 0 w 6360120"/>
                  <a:gd name="textAreaRight" fmla="*/ 6360480 w 6360120"/>
                  <a:gd name="textAreaTop" fmla="*/ 0 h 837000"/>
                  <a:gd name="textAreaBottom" fmla="*/ 837360 h 837000"/>
                </a:gdLst>
                <a:ahLst/>
                <a:rect l="textAreaLeft" t="textAreaTop" r="textAreaRight" b="textAreaBottom"/>
                <a:pathLst>
                  <a:path w="1675146" h="220517">
                    <a:moveTo>
                      <a:pt x="110259" y="0"/>
                    </a:moveTo>
                    <a:lnTo>
                      <a:pt x="1564887" y="0"/>
                    </a:lnTo>
                    <a:cubicBezTo>
                      <a:pt x="1594129" y="0"/>
                      <a:pt x="1622174" y="11616"/>
                      <a:pt x="1642852" y="32294"/>
                    </a:cubicBezTo>
                    <a:cubicBezTo>
                      <a:pt x="1663529" y="52971"/>
                      <a:pt x="1675146" y="81016"/>
                      <a:pt x="1675146" y="110259"/>
                    </a:cubicBezTo>
                    <a:lnTo>
                      <a:pt x="1675146" y="110259"/>
                    </a:lnTo>
                    <a:cubicBezTo>
                      <a:pt x="1675146" y="139501"/>
                      <a:pt x="1663529" y="167546"/>
                      <a:pt x="1642852" y="188223"/>
                    </a:cubicBezTo>
                    <a:cubicBezTo>
                      <a:pt x="1622174" y="208901"/>
                      <a:pt x="1594129" y="220517"/>
                      <a:pt x="1564887" y="220517"/>
                    </a:cubicBezTo>
                    <a:lnTo>
                      <a:pt x="110259" y="220517"/>
                    </a:lnTo>
                    <a:cubicBezTo>
                      <a:pt x="81016" y="220517"/>
                      <a:pt x="52971" y="208901"/>
                      <a:pt x="32294" y="188223"/>
                    </a:cubicBezTo>
                    <a:cubicBezTo>
                      <a:pt x="11616" y="167546"/>
                      <a:pt x="0" y="139501"/>
                      <a:pt x="0" y="110259"/>
                    </a:cubicBezTo>
                    <a:lnTo>
                      <a:pt x="0" y="110259"/>
                    </a:lnTo>
                    <a:cubicBezTo>
                      <a:pt x="0" y="81016"/>
                      <a:pt x="11616" y="52971"/>
                      <a:pt x="32294" y="32294"/>
                    </a:cubicBezTo>
                    <a:cubicBezTo>
                      <a:pt x="52971" y="11616"/>
                      <a:pt x="81016" y="0"/>
                      <a:pt x="110259" y="0"/>
                    </a:cubicBezTo>
                    <a:close/>
                  </a:path>
                </a:pathLst>
              </a:custGeom>
              <a:solidFill>
                <a:srgbClr val="ffbf00"/>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7" name="TextBox 12"/>
              <p:cNvSpPr/>
              <p:nvPr/>
            </p:nvSpPr>
            <p:spPr>
              <a:xfrm>
                <a:off x="1000080" y="6412320"/>
                <a:ext cx="6360120" cy="1090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sp>
          <p:nvSpPr>
            <p:cNvPr id="78" name="TextBox 13"/>
            <p:cNvSpPr/>
            <p:nvPr/>
          </p:nvSpPr>
          <p:spPr>
            <a:xfrm>
              <a:off x="1178280" y="7659720"/>
              <a:ext cx="5803560" cy="746280"/>
            </a:xfrm>
            <a:prstGeom prst="rect">
              <a:avLst/>
            </a:prstGeom>
            <a:noFill/>
            <a:ln w="0">
              <a:noFill/>
            </a:ln>
          </p:spPr>
          <p:style>
            <a:lnRef idx="0"/>
            <a:fillRef idx="0"/>
            <a:effectRef idx="0"/>
            <a:fontRef idx="minor"/>
          </p:style>
          <p:txBody>
            <a:bodyPr lIns="0" rIns="0" tIns="0" bIns="0" anchor="t">
              <a:spAutoFit/>
            </a:bodyPr>
            <a:p>
              <a:pPr algn="r" defTabSz="914400">
                <a:lnSpc>
                  <a:spcPts val="2940"/>
                </a:lnSpc>
              </a:pPr>
              <a:r>
                <a:rPr b="0" lang="en-US" sz="2100" spc="-1" strike="noStrike">
                  <a:solidFill>
                    <a:srgbClr val="ffffff"/>
                  </a:solidFill>
                  <a:latin typeface="Poppins"/>
                  <a:ea typeface="Poppins"/>
                </a:rPr>
                <a:t>Academia Tehnică Militară „Ferdinand I”</a:t>
              </a:r>
              <a:endParaRPr b="0" lang="en-US" sz="2100" spc="-1" strike="noStrike">
                <a:solidFill>
                  <a:srgbClr val="ffffff"/>
                </a:solidFill>
                <a:latin typeface="Arial"/>
              </a:endParaRPr>
            </a:p>
            <a:p>
              <a:pPr algn="r" defTabSz="914400">
                <a:lnSpc>
                  <a:spcPts val="2940"/>
                </a:lnSpc>
              </a:pPr>
              <a:endParaRPr b="0" lang="en-US" sz="1800" spc="-1" strike="noStrike">
                <a:solidFill>
                  <a:srgbClr val="ffffff"/>
                </a:solidFill>
                <a:latin typeface="Arial"/>
              </a:endParaRPr>
            </a:p>
          </p:txBody>
        </p:sp>
        <p:sp>
          <p:nvSpPr>
            <p:cNvPr id="79" name="TextBox 14"/>
            <p:cNvSpPr/>
            <p:nvPr/>
          </p:nvSpPr>
          <p:spPr>
            <a:xfrm>
              <a:off x="313920" y="8031240"/>
              <a:ext cx="3039120" cy="372960"/>
            </a:xfrm>
            <a:prstGeom prst="rect">
              <a:avLst/>
            </a:prstGeom>
            <a:noFill/>
            <a:ln w="0">
              <a:noFill/>
            </a:ln>
          </p:spPr>
          <p:style>
            <a:lnRef idx="0"/>
            <a:fillRef idx="0"/>
            <a:effectRef idx="0"/>
            <a:fontRef idx="minor"/>
          </p:style>
          <p:txBody>
            <a:bodyPr lIns="0" rIns="0" tIns="0" bIns="0" anchor="t">
              <a:spAutoFit/>
            </a:bodyPr>
            <a:p>
              <a:pPr algn="r" defTabSz="914400">
                <a:lnSpc>
                  <a:spcPts val="2940"/>
                </a:lnSpc>
                <a:tabLst>
                  <a:tab algn="l" pos="0"/>
                </a:tabLst>
              </a:pPr>
              <a:r>
                <a:rPr b="0" lang="en-US" sz="2100" spc="-1" strike="noStrike">
                  <a:solidFill>
                    <a:srgbClr val="ffffff"/>
                  </a:solidFill>
                  <a:latin typeface="Poppins"/>
                  <a:ea typeface="Poppins"/>
                </a:rPr>
                <a:t>Grupa C-113D</a:t>
              </a:r>
              <a:endParaRPr b="0" lang="en-US" sz="2100" spc="-1" strike="noStrike">
                <a:solidFill>
                  <a:srgbClr val="ffffff"/>
                </a:solidFill>
                <a:latin typeface="Arial"/>
              </a:endParaRPr>
            </a:p>
          </p:txBody>
        </p:sp>
        <p:sp>
          <p:nvSpPr>
            <p:cNvPr id="80" name="TextBox 15"/>
            <p:cNvSpPr/>
            <p:nvPr/>
          </p:nvSpPr>
          <p:spPr>
            <a:xfrm>
              <a:off x="1658160" y="5820840"/>
              <a:ext cx="2108520" cy="426240"/>
            </a:xfrm>
            <a:prstGeom prst="rect">
              <a:avLst/>
            </a:prstGeom>
            <a:noFill/>
            <a:ln w="0">
              <a:noFill/>
            </a:ln>
          </p:spPr>
          <p:style>
            <a:lnRef idx="0"/>
            <a:fillRef idx="0"/>
            <a:effectRef idx="0"/>
            <a:fontRef idx="minor"/>
          </p:style>
          <p:txBody>
            <a:bodyPr lIns="0" rIns="0" tIns="0" bIns="0" anchor="t">
              <a:spAutoFit/>
            </a:bodyPr>
            <a:p>
              <a:pPr algn="just" defTabSz="914400">
                <a:lnSpc>
                  <a:spcPts val="3359"/>
                </a:lnSpc>
              </a:pPr>
              <a:r>
                <a:rPr b="1" lang="en-US" sz="2400" spc="-1" strike="noStrike">
                  <a:solidFill>
                    <a:srgbClr val="000a2e"/>
                  </a:solidFill>
                  <a:latin typeface="Poppins Bold"/>
                  <a:ea typeface="Poppins Bold"/>
                </a:rPr>
                <a:t>Student  Sg:</a:t>
              </a:r>
              <a:endParaRPr b="0" lang="en-US" sz="2400" spc="-1" strike="noStrike">
                <a:solidFill>
                  <a:srgbClr val="ffffff"/>
                </a:solidFill>
                <a:latin typeface="Arial"/>
              </a:endParaRPr>
            </a:p>
          </p:txBody>
        </p:sp>
        <p:sp>
          <p:nvSpPr>
            <p:cNvPr id="81" name="TextBox 16"/>
            <p:cNvSpPr/>
            <p:nvPr/>
          </p:nvSpPr>
          <p:spPr>
            <a:xfrm>
              <a:off x="3767040" y="5839560"/>
              <a:ext cx="2954520" cy="390960"/>
            </a:xfrm>
            <a:prstGeom prst="rect">
              <a:avLst/>
            </a:prstGeom>
            <a:noFill/>
            <a:ln w="0">
              <a:noFill/>
            </a:ln>
          </p:spPr>
          <p:style>
            <a:lnRef idx="0"/>
            <a:fillRef idx="0"/>
            <a:effectRef idx="0"/>
            <a:fontRef idx="minor"/>
          </p:style>
          <p:txBody>
            <a:bodyPr lIns="0" rIns="0" tIns="0" bIns="0" anchor="t">
              <a:spAutoFit/>
            </a:bodyPr>
            <a:p>
              <a:pPr algn="just" defTabSz="914400">
                <a:lnSpc>
                  <a:spcPts val="3081"/>
                </a:lnSpc>
              </a:pPr>
              <a:r>
                <a:rPr b="0" lang="en-US" sz="2200" spc="-1" strike="noStrike">
                  <a:solidFill>
                    <a:srgbClr val="000a2e"/>
                  </a:solidFill>
                  <a:latin typeface="Poppins"/>
                  <a:ea typeface="Poppins"/>
                </a:rPr>
                <a:t>Badea Alexandru</a:t>
              </a:r>
              <a:endParaRPr b="0" lang="en-US" sz="2200" spc="-1" strike="noStrike">
                <a:solidFill>
                  <a:srgbClr val="ffffff"/>
                </a:solidFill>
                <a:latin typeface="Arial"/>
              </a:endParaRPr>
            </a:p>
          </p:txBody>
        </p:sp>
        <p:sp>
          <p:nvSpPr>
            <p:cNvPr id="82" name="TextBox 17"/>
            <p:cNvSpPr/>
            <p:nvPr/>
          </p:nvSpPr>
          <p:spPr>
            <a:xfrm>
              <a:off x="1658160" y="6855120"/>
              <a:ext cx="1846800" cy="426240"/>
            </a:xfrm>
            <a:prstGeom prst="rect">
              <a:avLst/>
            </a:prstGeom>
            <a:noFill/>
            <a:ln w="0">
              <a:noFill/>
            </a:ln>
          </p:spPr>
          <p:style>
            <a:lnRef idx="0"/>
            <a:fillRef idx="0"/>
            <a:effectRef idx="0"/>
            <a:fontRef idx="minor"/>
          </p:style>
          <p:txBody>
            <a:bodyPr lIns="0" rIns="0" tIns="0" bIns="0" anchor="t">
              <a:spAutoFit/>
            </a:bodyPr>
            <a:p>
              <a:pPr algn="just" defTabSz="914400">
                <a:lnSpc>
                  <a:spcPts val="3359"/>
                </a:lnSpc>
              </a:pPr>
              <a:r>
                <a:rPr b="1" lang="en-US" sz="2400" spc="-1" strike="noStrike">
                  <a:solidFill>
                    <a:srgbClr val="000a2e"/>
                  </a:solidFill>
                  <a:latin typeface="Poppins Bold"/>
                  <a:ea typeface="Poppins Bold"/>
                </a:rPr>
                <a:t>Student Sg:</a:t>
              </a:r>
              <a:endParaRPr b="0" lang="en-US" sz="2400" spc="-1" strike="noStrike">
                <a:solidFill>
                  <a:srgbClr val="ffffff"/>
                </a:solidFill>
                <a:latin typeface="Arial"/>
              </a:endParaRPr>
            </a:p>
          </p:txBody>
        </p:sp>
        <p:sp>
          <p:nvSpPr>
            <p:cNvPr id="83" name="TextBox 18"/>
            <p:cNvSpPr/>
            <p:nvPr/>
          </p:nvSpPr>
          <p:spPr>
            <a:xfrm>
              <a:off x="3683160" y="6835320"/>
              <a:ext cx="2954520" cy="390960"/>
            </a:xfrm>
            <a:prstGeom prst="rect">
              <a:avLst/>
            </a:prstGeom>
            <a:noFill/>
            <a:ln w="0">
              <a:noFill/>
            </a:ln>
          </p:spPr>
          <p:style>
            <a:lnRef idx="0"/>
            <a:fillRef idx="0"/>
            <a:effectRef idx="0"/>
            <a:fontRef idx="minor"/>
          </p:style>
          <p:txBody>
            <a:bodyPr lIns="0" rIns="0" tIns="0" bIns="0" anchor="t">
              <a:spAutoFit/>
            </a:bodyPr>
            <a:p>
              <a:pPr algn="just" defTabSz="914400">
                <a:lnSpc>
                  <a:spcPts val="3081"/>
                </a:lnSpc>
              </a:pPr>
              <a:r>
                <a:rPr b="0" lang="en-US" sz="2200" spc="-1" strike="noStrike">
                  <a:solidFill>
                    <a:srgbClr val="000a2e"/>
                  </a:solidFill>
                  <a:latin typeface="Poppins"/>
                  <a:ea typeface="Poppins"/>
                </a:rPr>
                <a:t>Grosu Razvan</a:t>
              </a:r>
              <a:endParaRPr b="0" lang="en-US" sz="22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grpSp>
        <p:nvGrpSpPr>
          <p:cNvPr id="233" name="Group 2"/>
          <p:cNvGrpSpPr/>
          <p:nvPr/>
        </p:nvGrpSpPr>
        <p:grpSpPr>
          <a:xfrm>
            <a:off x="0" y="9041400"/>
            <a:ext cx="18287640" cy="1245600"/>
            <a:chOff x="0" y="9041400"/>
            <a:chExt cx="18287640" cy="1245600"/>
          </a:xfrm>
        </p:grpSpPr>
        <p:sp>
          <p:nvSpPr>
            <p:cNvPr id="234" name="Freeform 3"/>
            <p:cNvSpPr/>
            <p:nvPr/>
          </p:nvSpPr>
          <p:spPr>
            <a:xfrm>
              <a:off x="0" y="9258480"/>
              <a:ext cx="18287640" cy="1028520"/>
            </a:xfrm>
            <a:custGeom>
              <a:avLst/>
              <a:gdLst>
                <a:gd name="textAreaLeft" fmla="*/ 0 w 18287640"/>
                <a:gd name="textAreaRight" fmla="*/ 18288000 w 18287640"/>
                <a:gd name="textAreaTop" fmla="*/ 0 h 1028520"/>
                <a:gd name="textAreaBottom" fmla="*/ 1028880 h 1028520"/>
              </a:gdLst>
              <a:ahLst/>
              <a:rect l="textAreaLeft" t="textAreaTop" r="textAreaRight" b="textAreaBottom"/>
              <a:pathLst>
                <a:path w="4816592" h="270933">
                  <a:moveTo>
                    <a:pt x="0" y="0"/>
                  </a:moveTo>
                  <a:lnTo>
                    <a:pt x="4816592" y="0"/>
                  </a:lnTo>
                  <a:lnTo>
                    <a:pt x="4816592" y="270933"/>
                  </a:lnTo>
                  <a:lnTo>
                    <a:pt x="0" y="270933"/>
                  </a:lnTo>
                  <a:close/>
                </a:path>
              </a:pathLst>
            </a:custGeom>
            <a:solidFill>
              <a:srgbClr val="ffbf00"/>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5" name="TextBox 4"/>
            <p:cNvSpPr/>
            <p:nvPr/>
          </p:nvSpPr>
          <p:spPr>
            <a:xfrm>
              <a:off x="0" y="9041400"/>
              <a:ext cx="18287640" cy="124524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940"/>
                </a:lnSpc>
              </a:pPr>
              <a:endParaRPr b="0" lang="en-US" sz="1800" spc="-1" strike="noStrike">
                <a:solidFill>
                  <a:schemeClr val="dk1"/>
                </a:solidFill>
                <a:latin typeface="Calibri"/>
              </a:endParaRPr>
            </a:p>
          </p:txBody>
        </p:sp>
      </p:grpSp>
      <p:sp>
        <p:nvSpPr>
          <p:cNvPr id="236" name="Freeform 5"/>
          <p:cNvSpPr/>
          <p:nvPr/>
        </p:nvSpPr>
        <p:spPr>
          <a:xfrm>
            <a:off x="11265120" y="2731320"/>
            <a:ext cx="7994880" cy="6526800"/>
          </a:xfrm>
          <a:custGeom>
            <a:avLst/>
            <a:gdLst>
              <a:gd name="textAreaLeft" fmla="*/ 0 w 7994880"/>
              <a:gd name="textAreaRight" fmla="*/ 7995240 w 7994880"/>
              <a:gd name="textAreaTop" fmla="*/ 0 h 6526800"/>
              <a:gd name="textAreaBottom" fmla="*/ 6527160 h 6526800"/>
            </a:gdLst>
            <a:ahLst/>
            <a:rect l="textAreaLeft" t="textAreaTop" r="textAreaRight" b="textAreaBottom"/>
            <a:pathLst>
              <a:path w="7995303" h="6527075">
                <a:moveTo>
                  <a:pt x="0" y="0"/>
                </a:moveTo>
                <a:lnTo>
                  <a:pt x="7995303" y="0"/>
                </a:lnTo>
                <a:lnTo>
                  <a:pt x="7995303" y="6527075"/>
                </a:lnTo>
                <a:lnTo>
                  <a:pt x="0" y="652707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7" name="TextBox 6"/>
          <p:cNvSpPr/>
          <p:nvPr/>
        </p:nvSpPr>
        <p:spPr>
          <a:xfrm>
            <a:off x="1649880" y="3185280"/>
            <a:ext cx="8230320" cy="4002120"/>
          </a:xfrm>
          <a:prstGeom prst="rect">
            <a:avLst/>
          </a:prstGeom>
          <a:noFill/>
          <a:ln w="0">
            <a:noFill/>
          </a:ln>
        </p:spPr>
        <p:style>
          <a:lnRef idx="0"/>
          <a:fillRef idx="0"/>
          <a:effectRef idx="0"/>
          <a:fontRef idx="minor"/>
        </p:style>
        <p:txBody>
          <a:bodyPr lIns="0" rIns="0" tIns="0" bIns="0" anchor="t">
            <a:spAutoFit/>
          </a:bodyPr>
          <a:p>
            <a:pPr defTabSz="914400">
              <a:lnSpc>
                <a:spcPts val="15755"/>
              </a:lnSpc>
            </a:pPr>
            <a:r>
              <a:rPr b="1" lang="en-US" sz="15750" spc="-1" strike="noStrike">
                <a:solidFill>
                  <a:srgbClr val="ffffff"/>
                </a:solidFill>
                <a:latin typeface="Poppins Ultra-Bold"/>
                <a:ea typeface="Poppins Ultra-Bold"/>
              </a:rPr>
              <a:t>THANK YOU</a:t>
            </a:r>
            <a:endParaRPr b="0" lang="en-US" sz="15750" spc="-1" strike="noStrike">
              <a:solidFill>
                <a:srgbClr val="ffffff"/>
              </a:solidFill>
              <a:latin typeface="Arial"/>
            </a:endParaRPr>
          </a:p>
        </p:txBody>
      </p:sp>
      <p:sp>
        <p:nvSpPr>
          <p:cNvPr id="238" name="AutoShape 7"/>
          <p:cNvSpPr/>
          <p:nvPr/>
        </p:nvSpPr>
        <p:spPr>
          <a:xfrm>
            <a:off x="1085760" y="3032640"/>
            <a:ext cx="360" cy="4400640"/>
          </a:xfrm>
          <a:prstGeom prst="line">
            <a:avLst/>
          </a:prstGeom>
          <a:ln w="85725">
            <a:solidFill>
              <a:srgbClr val="ffbf00"/>
            </a:solidFill>
            <a:round/>
            <a:headEnd len="lg" type="oval" w="lg"/>
            <a:tailEnd len="lg" type="oval" w="lg"/>
          </a:ln>
        </p:spPr>
        <p:style>
          <a:lnRef idx="0"/>
          <a:fillRef idx="0"/>
          <a:effectRef idx="0"/>
          <a:fontRef idx="minor"/>
        </p:style>
        <p:txBody>
          <a:bodyPr lIns="90000" rIns="90000" tIns="45000" bIns="45000" anchor="t" anchorCtr="1">
            <a:noAutofit/>
          </a:bodyPr>
          <a:p>
            <a:endParaRPr b="0" lang="en-US" sz="1800" spc="-1" strike="noStrike">
              <a:solidFill>
                <a:srgbClr val="ffffff"/>
              </a:solidFill>
              <a:latin typeface="Arial"/>
            </a:endParaRPr>
          </a:p>
        </p:txBody>
      </p:sp>
      <p:sp>
        <p:nvSpPr>
          <p:cNvPr id="239" name="Freeform 8"/>
          <p:cNvSpPr/>
          <p:nvPr/>
        </p:nvSpPr>
        <p:spPr>
          <a:xfrm rot="5400000">
            <a:off x="7553520" y="5719680"/>
            <a:ext cx="1001520" cy="1551240"/>
          </a:xfrm>
          <a:custGeom>
            <a:avLst/>
            <a:gdLst>
              <a:gd name="textAreaLeft" fmla="*/ 0 w 1001520"/>
              <a:gd name="textAreaRight" fmla="*/ 1001880 w 1001520"/>
              <a:gd name="textAreaTop" fmla="*/ 0 h 1551240"/>
              <a:gd name="textAreaBottom" fmla="*/ 1551600 h 1551240"/>
            </a:gdLst>
            <a:ahLst/>
            <a:rect l="textAreaLeft" t="textAreaTop" r="textAreaRight" b="textAreaBottom"/>
            <a:pathLst>
              <a:path w="1001736" h="1551735">
                <a:moveTo>
                  <a:pt x="0" y="0"/>
                </a:moveTo>
                <a:lnTo>
                  <a:pt x="1001736" y="0"/>
                </a:lnTo>
                <a:lnTo>
                  <a:pt x="1001736" y="1551735"/>
                </a:lnTo>
                <a:lnTo>
                  <a:pt x="0" y="155173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40" name="Freeform 9"/>
          <p:cNvSpPr/>
          <p:nvPr/>
        </p:nvSpPr>
        <p:spPr>
          <a:xfrm rot="8859000">
            <a:off x="9106560" y="3237480"/>
            <a:ext cx="16305840" cy="14497560"/>
          </a:xfrm>
          <a:custGeom>
            <a:avLst/>
            <a:gdLst>
              <a:gd name="textAreaLeft" fmla="*/ 0 w 16305840"/>
              <a:gd name="textAreaRight" fmla="*/ 16306200 w 16305840"/>
              <a:gd name="textAreaTop" fmla="*/ 0 h 14497560"/>
              <a:gd name="textAreaBottom" fmla="*/ 14497920 h 14497560"/>
            </a:gdLst>
            <a:ahLst/>
            <a:rect l="textAreaLeft" t="textAreaTop" r="textAreaRight" b="textAreaBottom"/>
            <a:pathLst>
              <a:path w="16306265" h="14497752">
                <a:moveTo>
                  <a:pt x="0" y="0"/>
                </a:moveTo>
                <a:lnTo>
                  <a:pt x="16306264" y="0"/>
                </a:lnTo>
                <a:lnTo>
                  <a:pt x="16306264" y="14497751"/>
                </a:lnTo>
                <a:lnTo>
                  <a:pt x="0" y="14497751"/>
                </a:lnTo>
                <a:lnTo>
                  <a:pt x="0" y="0"/>
                </a:lnTo>
                <a:close/>
              </a:path>
            </a:pathLst>
          </a:custGeom>
          <a:blipFill rotWithShape="0">
            <a:blip r:embed="rId4">
              <a:extLst>
                <a:ext uri="{96DAC541-7B7A-43D3-8B79-37D633B846F1}">
                  <asvg:svgBlip xmlns:asvg="http://schemas.microsoft.com/office/drawing/2016/SVG/main" r:embed="rId5"/>
                </a:ext>
              </a:extLst>
              <a:alphaModFix amt="9000"/>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41" name="Freeform 10"/>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grpSp>
        <p:nvGrpSpPr>
          <p:cNvPr id="84" name="Group 2"/>
          <p:cNvGrpSpPr/>
          <p:nvPr/>
        </p:nvGrpSpPr>
        <p:grpSpPr>
          <a:xfrm>
            <a:off x="1028880" y="2064600"/>
            <a:ext cx="3413520" cy="1114560"/>
            <a:chOff x="1028880" y="2064600"/>
            <a:chExt cx="3413520" cy="1114560"/>
          </a:xfrm>
        </p:grpSpPr>
        <p:sp>
          <p:nvSpPr>
            <p:cNvPr id="85" name="Freeform 3"/>
            <p:cNvSpPr/>
            <p:nvPr/>
          </p:nvSpPr>
          <p:spPr>
            <a:xfrm>
              <a:off x="1028880" y="2300760"/>
              <a:ext cx="3413520" cy="878040"/>
            </a:xfrm>
            <a:custGeom>
              <a:avLst/>
              <a:gdLst>
                <a:gd name="textAreaLeft" fmla="*/ 0 w 3413520"/>
                <a:gd name="textAreaRight" fmla="*/ 3413880 w 3413520"/>
                <a:gd name="textAreaTop" fmla="*/ 0 h 878040"/>
                <a:gd name="textAreaBottom" fmla="*/ 878400 h 878040"/>
              </a:gdLst>
              <a:ahLst/>
              <a:rect l="textAreaLeft" t="textAreaTop" r="textAreaRight" b="textAreaBottom"/>
              <a:pathLst>
                <a:path w="963397" h="247945">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6" name="TextBox 4"/>
            <p:cNvSpPr/>
            <p:nvPr/>
          </p:nvSpPr>
          <p:spPr>
            <a:xfrm>
              <a:off x="1028880" y="2064600"/>
              <a:ext cx="341352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87" name="Group 5"/>
          <p:cNvGrpSpPr/>
          <p:nvPr/>
        </p:nvGrpSpPr>
        <p:grpSpPr>
          <a:xfrm>
            <a:off x="1028880" y="4408200"/>
            <a:ext cx="3413520" cy="1114560"/>
            <a:chOff x="1028880" y="4408200"/>
            <a:chExt cx="3413520" cy="1114560"/>
          </a:xfrm>
        </p:grpSpPr>
        <p:sp>
          <p:nvSpPr>
            <p:cNvPr id="88" name="Freeform 6"/>
            <p:cNvSpPr/>
            <p:nvPr/>
          </p:nvSpPr>
          <p:spPr>
            <a:xfrm>
              <a:off x="1028880" y="4644720"/>
              <a:ext cx="3413520" cy="878040"/>
            </a:xfrm>
            <a:custGeom>
              <a:avLst/>
              <a:gdLst>
                <a:gd name="textAreaLeft" fmla="*/ 0 w 3413520"/>
                <a:gd name="textAreaRight" fmla="*/ 3413880 w 3413520"/>
                <a:gd name="textAreaTop" fmla="*/ 0 h 878040"/>
                <a:gd name="textAreaBottom" fmla="*/ 878400 h 878040"/>
              </a:gdLst>
              <a:ahLst/>
              <a:rect l="textAreaLeft" t="textAreaTop" r="textAreaRight" b="textAreaBottom"/>
              <a:pathLst>
                <a:path w="963397" h="247945">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9" name="TextBox 7"/>
            <p:cNvSpPr/>
            <p:nvPr/>
          </p:nvSpPr>
          <p:spPr>
            <a:xfrm>
              <a:off x="1028880" y="4408200"/>
              <a:ext cx="341352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90" name="Group 8"/>
          <p:cNvGrpSpPr/>
          <p:nvPr/>
        </p:nvGrpSpPr>
        <p:grpSpPr>
          <a:xfrm>
            <a:off x="2319480" y="3236400"/>
            <a:ext cx="4011480" cy="1114560"/>
            <a:chOff x="2319480" y="3236400"/>
            <a:chExt cx="4011480" cy="1114560"/>
          </a:xfrm>
        </p:grpSpPr>
        <p:sp>
          <p:nvSpPr>
            <p:cNvPr id="91" name="Freeform 9"/>
            <p:cNvSpPr/>
            <p:nvPr/>
          </p:nvSpPr>
          <p:spPr>
            <a:xfrm>
              <a:off x="2319480" y="3472560"/>
              <a:ext cx="4011480" cy="878040"/>
            </a:xfrm>
            <a:custGeom>
              <a:avLst/>
              <a:gdLst>
                <a:gd name="textAreaLeft" fmla="*/ 0 w 4011480"/>
                <a:gd name="textAreaRight" fmla="*/ 4011840 w 4011480"/>
                <a:gd name="textAreaTop" fmla="*/ 0 h 878040"/>
                <a:gd name="textAreaBottom" fmla="*/ 878400 h 878040"/>
              </a:gdLst>
              <a:ahLst/>
              <a:rect l="textAreaLeft" t="textAreaTop" r="textAreaRight" b="textAreaBottom"/>
              <a:pathLst>
                <a:path w="1132160" h="247945">
                  <a:moveTo>
                    <a:pt x="123972" y="0"/>
                  </a:moveTo>
                  <a:lnTo>
                    <a:pt x="1008187" y="0"/>
                  </a:lnTo>
                  <a:cubicBezTo>
                    <a:pt x="1041067" y="0"/>
                    <a:pt x="1072600" y="13061"/>
                    <a:pt x="1095849" y="36311"/>
                  </a:cubicBezTo>
                  <a:cubicBezTo>
                    <a:pt x="1119098" y="59560"/>
                    <a:pt x="1132160" y="91093"/>
                    <a:pt x="1132160" y="123972"/>
                  </a:cubicBezTo>
                  <a:lnTo>
                    <a:pt x="1132160" y="123972"/>
                  </a:lnTo>
                  <a:cubicBezTo>
                    <a:pt x="1132160" y="192440"/>
                    <a:pt x="1076655" y="247945"/>
                    <a:pt x="100818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2" name="TextBox 10"/>
            <p:cNvSpPr/>
            <p:nvPr/>
          </p:nvSpPr>
          <p:spPr>
            <a:xfrm>
              <a:off x="2319480" y="3236400"/>
              <a:ext cx="401148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93" name="Group 11"/>
          <p:cNvGrpSpPr/>
          <p:nvPr/>
        </p:nvGrpSpPr>
        <p:grpSpPr>
          <a:xfrm>
            <a:off x="2315880" y="5580360"/>
            <a:ext cx="3437640" cy="1114560"/>
            <a:chOff x="2315880" y="5580360"/>
            <a:chExt cx="3437640" cy="1114560"/>
          </a:xfrm>
        </p:grpSpPr>
        <p:sp>
          <p:nvSpPr>
            <p:cNvPr id="94" name="Freeform 12"/>
            <p:cNvSpPr/>
            <p:nvPr/>
          </p:nvSpPr>
          <p:spPr>
            <a:xfrm>
              <a:off x="2315880" y="5816520"/>
              <a:ext cx="3437640" cy="878040"/>
            </a:xfrm>
            <a:custGeom>
              <a:avLst/>
              <a:gdLst>
                <a:gd name="textAreaLeft" fmla="*/ 0 w 3437640"/>
                <a:gd name="textAreaRight" fmla="*/ 3438000 w 3437640"/>
                <a:gd name="textAreaTop" fmla="*/ 0 h 878040"/>
                <a:gd name="textAreaBottom" fmla="*/ 878400 h 878040"/>
              </a:gdLst>
              <a:ahLst/>
              <a:rect l="textAreaLeft" t="textAreaTop" r="textAreaRight" b="textAreaBottom"/>
              <a:pathLst>
                <a:path w="970213" h="247945">
                  <a:moveTo>
                    <a:pt x="123972" y="0"/>
                  </a:moveTo>
                  <a:lnTo>
                    <a:pt x="846241" y="0"/>
                  </a:lnTo>
                  <a:cubicBezTo>
                    <a:pt x="914709" y="0"/>
                    <a:pt x="970213" y="55504"/>
                    <a:pt x="970213" y="123972"/>
                  </a:cubicBezTo>
                  <a:lnTo>
                    <a:pt x="970213" y="123972"/>
                  </a:lnTo>
                  <a:cubicBezTo>
                    <a:pt x="970213" y="156852"/>
                    <a:pt x="957152" y="188385"/>
                    <a:pt x="933903" y="211634"/>
                  </a:cubicBezTo>
                  <a:cubicBezTo>
                    <a:pt x="910654" y="234883"/>
                    <a:pt x="879121" y="247945"/>
                    <a:pt x="846241"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5" name="TextBox 13"/>
            <p:cNvSpPr/>
            <p:nvPr/>
          </p:nvSpPr>
          <p:spPr>
            <a:xfrm>
              <a:off x="2315880" y="5580360"/>
              <a:ext cx="343764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96" name="Group 14"/>
          <p:cNvGrpSpPr/>
          <p:nvPr/>
        </p:nvGrpSpPr>
        <p:grpSpPr>
          <a:xfrm>
            <a:off x="4713120" y="2064600"/>
            <a:ext cx="3413520" cy="1114560"/>
            <a:chOff x="4713120" y="2064600"/>
            <a:chExt cx="3413520" cy="1114560"/>
          </a:xfrm>
        </p:grpSpPr>
        <p:sp>
          <p:nvSpPr>
            <p:cNvPr id="97" name="Freeform 15"/>
            <p:cNvSpPr/>
            <p:nvPr/>
          </p:nvSpPr>
          <p:spPr>
            <a:xfrm>
              <a:off x="4713120" y="2300760"/>
              <a:ext cx="3413520" cy="878040"/>
            </a:xfrm>
            <a:custGeom>
              <a:avLst/>
              <a:gdLst>
                <a:gd name="textAreaLeft" fmla="*/ 0 w 3413520"/>
                <a:gd name="textAreaRight" fmla="*/ 3413880 w 3413520"/>
                <a:gd name="textAreaTop" fmla="*/ 0 h 878040"/>
                <a:gd name="textAreaBottom" fmla="*/ 878400 h 878040"/>
              </a:gdLst>
              <a:ahLst/>
              <a:rect l="textAreaLeft" t="textAreaTop" r="textAreaRight" b="textAreaBottom"/>
              <a:pathLst>
                <a:path w="963397" h="247945">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8" name="TextBox 16"/>
            <p:cNvSpPr/>
            <p:nvPr/>
          </p:nvSpPr>
          <p:spPr>
            <a:xfrm>
              <a:off x="4713120" y="2064600"/>
              <a:ext cx="341352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99" name="Group 17"/>
          <p:cNvGrpSpPr/>
          <p:nvPr/>
        </p:nvGrpSpPr>
        <p:grpSpPr>
          <a:xfrm>
            <a:off x="4713120" y="4408200"/>
            <a:ext cx="3413520" cy="1114560"/>
            <a:chOff x="4713120" y="4408200"/>
            <a:chExt cx="3413520" cy="1114560"/>
          </a:xfrm>
        </p:grpSpPr>
        <p:sp>
          <p:nvSpPr>
            <p:cNvPr id="100" name="Freeform 18"/>
            <p:cNvSpPr/>
            <p:nvPr/>
          </p:nvSpPr>
          <p:spPr>
            <a:xfrm>
              <a:off x="4713120" y="4644720"/>
              <a:ext cx="3413520" cy="878040"/>
            </a:xfrm>
            <a:custGeom>
              <a:avLst/>
              <a:gdLst>
                <a:gd name="textAreaLeft" fmla="*/ 0 w 3413520"/>
                <a:gd name="textAreaRight" fmla="*/ 3413880 w 3413520"/>
                <a:gd name="textAreaTop" fmla="*/ 0 h 878040"/>
                <a:gd name="textAreaBottom" fmla="*/ 878400 h 878040"/>
              </a:gdLst>
              <a:ahLst/>
              <a:rect l="textAreaLeft" t="textAreaTop" r="textAreaRight" b="textAreaBottom"/>
              <a:pathLst>
                <a:path w="963397" h="247945">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1" name="TextBox 19"/>
            <p:cNvSpPr/>
            <p:nvPr/>
          </p:nvSpPr>
          <p:spPr>
            <a:xfrm>
              <a:off x="4713120" y="4408200"/>
              <a:ext cx="341352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02" name="Group 20"/>
          <p:cNvGrpSpPr/>
          <p:nvPr/>
        </p:nvGrpSpPr>
        <p:grpSpPr>
          <a:xfrm>
            <a:off x="6602040" y="3236400"/>
            <a:ext cx="3917880" cy="1114560"/>
            <a:chOff x="6602040" y="3236400"/>
            <a:chExt cx="3917880" cy="1114560"/>
          </a:xfrm>
        </p:grpSpPr>
        <p:sp>
          <p:nvSpPr>
            <p:cNvPr id="103" name="Freeform 21"/>
            <p:cNvSpPr/>
            <p:nvPr/>
          </p:nvSpPr>
          <p:spPr>
            <a:xfrm>
              <a:off x="6602040" y="3472560"/>
              <a:ext cx="3917880" cy="878040"/>
            </a:xfrm>
            <a:custGeom>
              <a:avLst/>
              <a:gdLst>
                <a:gd name="textAreaLeft" fmla="*/ 0 w 3917880"/>
                <a:gd name="textAreaRight" fmla="*/ 3918240 w 3917880"/>
                <a:gd name="textAreaTop" fmla="*/ 0 h 878040"/>
                <a:gd name="textAreaBottom" fmla="*/ 878400 h 878040"/>
              </a:gdLst>
              <a:ahLst/>
              <a:rect l="textAreaLeft" t="textAreaTop" r="textAreaRight" b="textAreaBottom"/>
              <a:pathLst>
                <a:path w="1105791" h="247945">
                  <a:moveTo>
                    <a:pt x="123972" y="0"/>
                  </a:moveTo>
                  <a:lnTo>
                    <a:pt x="981818" y="0"/>
                  </a:lnTo>
                  <a:cubicBezTo>
                    <a:pt x="1050286" y="0"/>
                    <a:pt x="1105791" y="55504"/>
                    <a:pt x="1105791" y="123972"/>
                  </a:cubicBezTo>
                  <a:lnTo>
                    <a:pt x="1105791" y="123972"/>
                  </a:lnTo>
                  <a:cubicBezTo>
                    <a:pt x="1105791" y="156852"/>
                    <a:pt x="1092729" y="188385"/>
                    <a:pt x="1069480" y="211634"/>
                  </a:cubicBezTo>
                  <a:cubicBezTo>
                    <a:pt x="1046231" y="234883"/>
                    <a:pt x="1014698" y="247945"/>
                    <a:pt x="981818"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4" name="TextBox 22"/>
            <p:cNvSpPr/>
            <p:nvPr/>
          </p:nvSpPr>
          <p:spPr>
            <a:xfrm>
              <a:off x="6602040" y="3236400"/>
              <a:ext cx="391788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05" name="Group 23"/>
          <p:cNvGrpSpPr/>
          <p:nvPr/>
        </p:nvGrpSpPr>
        <p:grpSpPr>
          <a:xfrm>
            <a:off x="10787040" y="3236400"/>
            <a:ext cx="6078240" cy="1114560"/>
            <a:chOff x="10787040" y="3236400"/>
            <a:chExt cx="6078240" cy="1114560"/>
          </a:xfrm>
        </p:grpSpPr>
        <p:sp>
          <p:nvSpPr>
            <p:cNvPr id="106" name="Freeform 24"/>
            <p:cNvSpPr/>
            <p:nvPr/>
          </p:nvSpPr>
          <p:spPr>
            <a:xfrm>
              <a:off x="10787040" y="3472560"/>
              <a:ext cx="6078240" cy="878040"/>
            </a:xfrm>
            <a:custGeom>
              <a:avLst/>
              <a:gdLst>
                <a:gd name="textAreaLeft" fmla="*/ 0 w 6078240"/>
                <a:gd name="textAreaRight" fmla="*/ 6078600 w 6078240"/>
                <a:gd name="textAreaTop" fmla="*/ 0 h 878040"/>
                <a:gd name="textAreaBottom" fmla="*/ 878400 h 878040"/>
              </a:gdLst>
              <a:ahLst/>
              <a:rect l="textAreaLeft" t="textAreaTop" r="textAreaRight" b="textAreaBottom"/>
              <a:pathLst>
                <a:path w="1715466" h="247945">
                  <a:moveTo>
                    <a:pt x="123972" y="0"/>
                  </a:moveTo>
                  <a:lnTo>
                    <a:pt x="1591494" y="0"/>
                  </a:lnTo>
                  <a:cubicBezTo>
                    <a:pt x="1659962" y="0"/>
                    <a:pt x="1715466" y="55504"/>
                    <a:pt x="1715466" y="123972"/>
                  </a:cubicBezTo>
                  <a:lnTo>
                    <a:pt x="1715466" y="123972"/>
                  </a:lnTo>
                  <a:cubicBezTo>
                    <a:pt x="1715466" y="156852"/>
                    <a:pt x="1702405" y="188385"/>
                    <a:pt x="1679156" y="211634"/>
                  </a:cubicBezTo>
                  <a:cubicBezTo>
                    <a:pt x="1655906" y="234883"/>
                    <a:pt x="1624374" y="247945"/>
                    <a:pt x="1591494"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ffff">
                  <a:alpha val="17000"/>
                </a:srgbClr>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TextBox 25"/>
            <p:cNvSpPr/>
            <p:nvPr/>
          </p:nvSpPr>
          <p:spPr>
            <a:xfrm>
              <a:off x="10787040" y="3236400"/>
              <a:ext cx="607824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08" name="Group 26"/>
          <p:cNvGrpSpPr/>
          <p:nvPr/>
        </p:nvGrpSpPr>
        <p:grpSpPr>
          <a:xfrm>
            <a:off x="6020640" y="5580360"/>
            <a:ext cx="4499280" cy="1114560"/>
            <a:chOff x="6020640" y="5580360"/>
            <a:chExt cx="4499280" cy="1114560"/>
          </a:xfrm>
        </p:grpSpPr>
        <p:sp>
          <p:nvSpPr>
            <p:cNvPr id="109" name="Freeform 27"/>
            <p:cNvSpPr/>
            <p:nvPr/>
          </p:nvSpPr>
          <p:spPr>
            <a:xfrm>
              <a:off x="6020640" y="5816520"/>
              <a:ext cx="4499280" cy="878040"/>
            </a:xfrm>
            <a:custGeom>
              <a:avLst/>
              <a:gdLst>
                <a:gd name="textAreaLeft" fmla="*/ 0 w 4499280"/>
                <a:gd name="textAreaRight" fmla="*/ 4499640 w 4499280"/>
                <a:gd name="textAreaTop" fmla="*/ 0 h 878040"/>
                <a:gd name="textAreaBottom" fmla="*/ 878400 h 878040"/>
              </a:gdLst>
              <a:ahLst/>
              <a:rect l="textAreaLeft" t="textAreaTop" r="textAreaRight" b="textAreaBottom"/>
              <a:pathLst>
                <a:path w="1269872" h="247945">
                  <a:moveTo>
                    <a:pt x="123972" y="0"/>
                  </a:moveTo>
                  <a:lnTo>
                    <a:pt x="1145900" y="0"/>
                  </a:lnTo>
                  <a:cubicBezTo>
                    <a:pt x="1178779" y="0"/>
                    <a:pt x="1210312" y="13061"/>
                    <a:pt x="1233561" y="36311"/>
                  </a:cubicBezTo>
                  <a:cubicBezTo>
                    <a:pt x="1256811" y="59560"/>
                    <a:pt x="1269872" y="91093"/>
                    <a:pt x="1269872" y="123972"/>
                  </a:cubicBezTo>
                  <a:lnTo>
                    <a:pt x="1269872" y="123972"/>
                  </a:lnTo>
                  <a:cubicBezTo>
                    <a:pt x="1269872" y="192440"/>
                    <a:pt x="1214368" y="247945"/>
                    <a:pt x="1145900"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0" name="TextBox 28"/>
            <p:cNvSpPr/>
            <p:nvPr/>
          </p:nvSpPr>
          <p:spPr>
            <a:xfrm>
              <a:off x="6020640" y="5580360"/>
              <a:ext cx="449928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11" name="Group 29"/>
          <p:cNvGrpSpPr/>
          <p:nvPr/>
        </p:nvGrpSpPr>
        <p:grpSpPr>
          <a:xfrm>
            <a:off x="10787040" y="5580360"/>
            <a:ext cx="6078240" cy="1114560"/>
            <a:chOff x="10787040" y="5580360"/>
            <a:chExt cx="6078240" cy="1114560"/>
          </a:xfrm>
        </p:grpSpPr>
        <p:sp>
          <p:nvSpPr>
            <p:cNvPr id="112" name="Freeform 30"/>
            <p:cNvSpPr/>
            <p:nvPr/>
          </p:nvSpPr>
          <p:spPr>
            <a:xfrm>
              <a:off x="10787040" y="5816520"/>
              <a:ext cx="6078240" cy="878040"/>
            </a:xfrm>
            <a:custGeom>
              <a:avLst/>
              <a:gdLst>
                <a:gd name="textAreaLeft" fmla="*/ 0 w 6078240"/>
                <a:gd name="textAreaRight" fmla="*/ 6078600 w 6078240"/>
                <a:gd name="textAreaTop" fmla="*/ 0 h 878040"/>
                <a:gd name="textAreaBottom" fmla="*/ 878400 h 878040"/>
              </a:gdLst>
              <a:ahLst/>
              <a:rect l="textAreaLeft" t="textAreaTop" r="textAreaRight" b="textAreaBottom"/>
              <a:pathLst>
                <a:path w="1715466" h="247945">
                  <a:moveTo>
                    <a:pt x="123972" y="0"/>
                  </a:moveTo>
                  <a:lnTo>
                    <a:pt x="1591494" y="0"/>
                  </a:lnTo>
                  <a:cubicBezTo>
                    <a:pt x="1659962" y="0"/>
                    <a:pt x="1715466" y="55504"/>
                    <a:pt x="1715466" y="123972"/>
                  </a:cubicBezTo>
                  <a:lnTo>
                    <a:pt x="1715466" y="123972"/>
                  </a:lnTo>
                  <a:cubicBezTo>
                    <a:pt x="1715466" y="156852"/>
                    <a:pt x="1702405" y="188385"/>
                    <a:pt x="1679156" y="211634"/>
                  </a:cubicBezTo>
                  <a:cubicBezTo>
                    <a:pt x="1655906" y="234883"/>
                    <a:pt x="1624374" y="247945"/>
                    <a:pt x="1591494"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ffff">
                  <a:alpha val="17000"/>
                </a:srgbClr>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3" name="TextBox 31"/>
            <p:cNvSpPr/>
            <p:nvPr/>
          </p:nvSpPr>
          <p:spPr>
            <a:xfrm>
              <a:off x="10787040" y="5580360"/>
              <a:ext cx="607824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14" name="Group 32"/>
          <p:cNvGrpSpPr/>
          <p:nvPr/>
        </p:nvGrpSpPr>
        <p:grpSpPr>
          <a:xfrm>
            <a:off x="8393400" y="2064600"/>
            <a:ext cx="3983400" cy="1114560"/>
            <a:chOff x="8393400" y="2064600"/>
            <a:chExt cx="3983400" cy="1114560"/>
          </a:xfrm>
        </p:grpSpPr>
        <p:sp>
          <p:nvSpPr>
            <p:cNvPr id="115" name="Freeform 33"/>
            <p:cNvSpPr/>
            <p:nvPr/>
          </p:nvSpPr>
          <p:spPr>
            <a:xfrm>
              <a:off x="8393400" y="2300760"/>
              <a:ext cx="3983400" cy="878040"/>
            </a:xfrm>
            <a:custGeom>
              <a:avLst/>
              <a:gdLst>
                <a:gd name="textAreaLeft" fmla="*/ 0 w 3983400"/>
                <a:gd name="textAreaRight" fmla="*/ 3983760 w 3983400"/>
                <a:gd name="textAreaTop" fmla="*/ 0 h 878040"/>
                <a:gd name="textAreaBottom" fmla="*/ 878400 h 878040"/>
              </a:gdLst>
              <a:ahLst/>
              <a:rect l="textAreaLeft" t="textAreaTop" r="textAreaRight" b="textAreaBottom"/>
              <a:pathLst>
                <a:path w="1124249" h="247945">
                  <a:moveTo>
                    <a:pt x="123972" y="0"/>
                  </a:moveTo>
                  <a:lnTo>
                    <a:pt x="1000277" y="0"/>
                  </a:lnTo>
                  <a:cubicBezTo>
                    <a:pt x="1068745" y="0"/>
                    <a:pt x="1124249" y="55504"/>
                    <a:pt x="1124249" y="123972"/>
                  </a:cubicBezTo>
                  <a:lnTo>
                    <a:pt x="1124249" y="123972"/>
                  </a:lnTo>
                  <a:cubicBezTo>
                    <a:pt x="1124249" y="156852"/>
                    <a:pt x="1111188" y="188385"/>
                    <a:pt x="1087938" y="211634"/>
                  </a:cubicBezTo>
                  <a:cubicBezTo>
                    <a:pt x="1064689" y="234883"/>
                    <a:pt x="1033156" y="247945"/>
                    <a:pt x="100027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6" name="TextBox 34"/>
            <p:cNvSpPr/>
            <p:nvPr/>
          </p:nvSpPr>
          <p:spPr>
            <a:xfrm>
              <a:off x="8393400" y="2064600"/>
              <a:ext cx="398340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r>
                <a:rPr b="0" lang="en-US" sz="2400" spc="-1" strike="noStrike">
                  <a:solidFill>
                    <a:srgbClr val="ffffff"/>
                  </a:solidFill>
                  <a:latin typeface="Poppins"/>
                  <a:ea typeface="Poppins"/>
                </a:rPr>
                <a:t>Lista definitiilor</a:t>
              </a:r>
              <a:endParaRPr b="0" lang="en-US" sz="2400" spc="-1" strike="noStrike">
                <a:solidFill>
                  <a:srgbClr val="ffffff"/>
                </a:solidFill>
                <a:latin typeface="Arial"/>
              </a:endParaRPr>
            </a:p>
          </p:txBody>
        </p:sp>
      </p:grpSp>
      <p:grpSp>
        <p:nvGrpSpPr>
          <p:cNvPr id="117" name="Group 35"/>
          <p:cNvGrpSpPr/>
          <p:nvPr/>
        </p:nvGrpSpPr>
        <p:grpSpPr>
          <a:xfrm>
            <a:off x="12930480" y="2064600"/>
            <a:ext cx="4328640" cy="1114560"/>
            <a:chOff x="12930480" y="2064600"/>
            <a:chExt cx="4328640" cy="1114560"/>
          </a:xfrm>
        </p:grpSpPr>
        <p:sp>
          <p:nvSpPr>
            <p:cNvPr id="118" name="Freeform 36"/>
            <p:cNvSpPr/>
            <p:nvPr/>
          </p:nvSpPr>
          <p:spPr>
            <a:xfrm>
              <a:off x="12930480" y="2300760"/>
              <a:ext cx="4328640" cy="878040"/>
            </a:xfrm>
            <a:custGeom>
              <a:avLst/>
              <a:gdLst>
                <a:gd name="textAreaLeft" fmla="*/ 0 w 4328640"/>
                <a:gd name="textAreaRight" fmla="*/ 4329000 w 4328640"/>
                <a:gd name="textAreaTop" fmla="*/ 0 h 878040"/>
                <a:gd name="textAreaBottom" fmla="*/ 878400 h 878040"/>
              </a:gdLst>
              <a:ahLst/>
              <a:rect l="textAreaLeft" t="textAreaTop" r="textAreaRight" b="textAreaBottom"/>
              <a:pathLst>
                <a:path w="1221668" h="247945">
                  <a:moveTo>
                    <a:pt x="123972" y="0"/>
                  </a:moveTo>
                  <a:lnTo>
                    <a:pt x="1097696" y="0"/>
                  </a:lnTo>
                  <a:cubicBezTo>
                    <a:pt x="1130576" y="0"/>
                    <a:pt x="1162109" y="13061"/>
                    <a:pt x="1185358" y="36311"/>
                  </a:cubicBezTo>
                  <a:cubicBezTo>
                    <a:pt x="1208607" y="59560"/>
                    <a:pt x="1221668" y="91093"/>
                    <a:pt x="1221668" y="123972"/>
                  </a:cubicBezTo>
                  <a:lnTo>
                    <a:pt x="1221668" y="123972"/>
                  </a:lnTo>
                  <a:cubicBezTo>
                    <a:pt x="1221668" y="156852"/>
                    <a:pt x="1208607" y="188385"/>
                    <a:pt x="1185358" y="211634"/>
                  </a:cubicBezTo>
                  <a:cubicBezTo>
                    <a:pt x="1162109" y="234883"/>
                    <a:pt x="1130576" y="247945"/>
                    <a:pt x="1097696"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ffff">
                  <a:alpha val="17000"/>
                </a:srgbClr>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9" name="TextBox 37"/>
            <p:cNvSpPr/>
            <p:nvPr/>
          </p:nvSpPr>
          <p:spPr>
            <a:xfrm>
              <a:off x="12930480" y="2064600"/>
              <a:ext cx="432864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20" name="Group 38"/>
          <p:cNvGrpSpPr/>
          <p:nvPr/>
        </p:nvGrpSpPr>
        <p:grpSpPr>
          <a:xfrm>
            <a:off x="8393400" y="4408200"/>
            <a:ext cx="3983400" cy="1114560"/>
            <a:chOff x="8393400" y="4408200"/>
            <a:chExt cx="3983400" cy="1114560"/>
          </a:xfrm>
        </p:grpSpPr>
        <p:sp>
          <p:nvSpPr>
            <p:cNvPr id="121" name="Freeform 39"/>
            <p:cNvSpPr/>
            <p:nvPr/>
          </p:nvSpPr>
          <p:spPr>
            <a:xfrm>
              <a:off x="8393400" y="4644720"/>
              <a:ext cx="3983400" cy="878040"/>
            </a:xfrm>
            <a:custGeom>
              <a:avLst/>
              <a:gdLst>
                <a:gd name="textAreaLeft" fmla="*/ 0 w 3983400"/>
                <a:gd name="textAreaRight" fmla="*/ 3983760 w 3983400"/>
                <a:gd name="textAreaTop" fmla="*/ 0 h 878040"/>
                <a:gd name="textAreaBottom" fmla="*/ 878400 h 878040"/>
              </a:gdLst>
              <a:ahLst/>
              <a:rect l="textAreaLeft" t="textAreaTop" r="textAreaRight" b="textAreaBottom"/>
              <a:pathLst>
                <a:path w="1124249" h="247945">
                  <a:moveTo>
                    <a:pt x="123972" y="0"/>
                  </a:moveTo>
                  <a:lnTo>
                    <a:pt x="1000277" y="0"/>
                  </a:lnTo>
                  <a:cubicBezTo>
                    <a:pt x="1068745" y="0"/>
                    <a:pt x="1124249" y="55504"/>
                    <a:pt x="1124249" y="123972"/>
                  </a:cubicBezTo>
                  <a:lnTo>
                    <a:pt x="1124249" y="123972"/>
                  </a:lnTo>
                  <a:cubicBezTo>
                    <a:pt x="1124249" y="156852"/>
                    <a:pt x="1111188" y="188385"/>
                    <a:pt x="1087938" y="211634"/>
                  </a:cubicBezTo>
                  <a:cubicBezTo>
                    <a:pt x="1064689" y="234883"/>
                    <a:pt x="1033156" y="247945"/>
                    <a:pt x="100027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2" name="TextBox 40"/>
            <p:cNvSpPr/>
            <p:nvPr/>
          </p:nvSpPr>
          <p:spPr>
            <a:xfrm>
              <a:off x="8393400" y="4408200"/>
              <a:ext cx="398340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23" name="Group 41"/>
          <p:cNvGrpSpPr/>
          <p:nvPr/>
        </p:nvGrpSpPr>
        <p:grpSpPr>
          <a:xfrm>
            <a:off x="12930480" y="4408200"/>
            <a:ext cx="4328640" cy="1114560"/>
            <a:chOff x="12930480" y="4408200"/>
            <a:chExt cx="4328640" cy="1114560"/>
          </a:xfrm>
        </p:grpSpPr>
        <p:sp>
          <p:nvSpPr>
            <p:cNvPr id="124" name="Freeform 42"/>
            <p:cNvSpPr/>
            <p:nvPr/>
          </p:nvSpPr>
          <p:spPr>
            <a:xfrm>
              <a:off x="12930480" y="4644720"/>
              <a:ext cx="4328640" cy="878040"/>
            </a:xfrm>
            <a:custGeom>
              <a:avLst/>
              <a:gdLst>
                <a:gd name="textAreaLeft" fmla="*/ 0 w 4328640"/>
                <a:gd name="textAreaRight" fmla="*/ 4329000 w 4328640"/>
                <a:gd name="textAreaTop" fmla="*/ 0 h 878040"/>
                <a:gd name="textAreaBottom" fmla="*/ 878400 h 878040"/>
              </a:gdLst>
              <a:ahLst/>
              <a:rect l="textAreaLeft" t="textAreaTop" r="textAreaRight" b="textAreaBottom"/>
              <a:pathLst>
                <a:path w="1221668" h="247945">
                  <a:moveTo>
                    <a:pt x="123972" y="0"/>
                  </a:moveTo>
                  <a:lnTo>
                    <a:pt x="1097696" y="0"/>
                  </a:lnTo>
                  <a:cubicBezTo>
                    <a:pt x="1130576" y="0"/>
                    <a:pt x="1162109" y="13061"/>
                    <a:pt x="1185358" y="36311"/>
                  </a:cubicBezTo>
                  <a:cubicBezTo>
                    <a:pt x="1208607" y="59560"/>
                    <a:pt x="1221668" y="91093"/>
                    <a:pt x="1221668" y="123972"/>
                  </a:cubicBezTo>
                  <a:lnTo>
                    <a:pt x="1221668" y="123972"/>
                  </a:lnTo>
                  <a:cubicBezTo>
                    <a:pt x="1221668" y="156852"/>
                    <a:pt x="1208607" y="188385"/>
                    <a:pt x="1185358" y="211634"/>
                  </a:cubicBezTo>
                  <a:cubicBezTo>
                    <a:pt x="1162109" y="234883"/>
                    <a:pt x="1130576" y="247945"/>
                    <a:pt x="1097696"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noFill/>
            <a:ln cap="rnd" w="38100">
              <a:solidFill>
                <a:srgbClr val="ffffff">
                  <a:alpha val="17000"/>
                </a:srgbClr>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5" name="TextBox 43"/>
            <p:cNvSpPr/>
            <p:nvPr/>
          </p:nvSpPr>
          <p:spPr>
            <a:xfrm>
              <a:off x="12930480" y="4408200"/>
              <a:ext cx="4328640" cy="11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26" name="Group 44"/>
          <p:cNvGrpSpPr/>
          <p:nvPr/>
        </p:nvGrpSpPr>
        <p:grpSpPr>
          <a:xfrm>
            <a:off x="1493280" y="3720240"/>
            <a:ext cx="382680" cy="382680"/>
            <a:chOff x="1493280" y="3720240"/>
            <a:chExt cx="382680" cy="382680"/>
          </a:xfrm>
        </p:grpSpPr>
        <p:sp>
          <p:nvSpPr>
            <p:cNvPr id="127" name="Freeform 45"/>
            <p:cNvSpPr/>
            <p:nvPr/>
          </p:nvSpPr>
          <p:spPr>
            <a:xfrm>
              <a:off x="1493280" y="3720240"/>
              <a:ext cx="382680" cy="382680"/>
            </a:xfrm>
            <a:custGeom>
              <a:avLst/>
              <a:gdLst>
                <a:gd name="textAreaLeft" fmla="*/ 0 w 382680"/>
                <a:gd name="textAreaRight" fmla="*/ 383040 w 382680"/>
                <a:gd name="textAreaTop" fmla="*/ 0 h 382680"/>
                <a:gd name="textAreaBottom" fmla="*/ 383040 h 3826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cap="sq" w="95250">
              <a:solidFill>
                <a:srgbClr val="ffbf00"/>
              </a:solidFill>
              <a:miter/>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8" name="TextBox 46"/>
            <p:cNvSpPr/>
            <p:nvPr/>
          </p:nvSpPr>
          <p:spPr>
            <a:xfrm>
              <a:off x="1529280" y="3724920"/>
              <a:ext cx="310680" cy="3423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129" name="Group 47"/>
          <p:cNvGrpSpPr/>
          <p:nvPr/>
        </p:nvGrpSpPr>
        <p:grpSpPr>
          <a:xfrm>
            <a:off x="1493280" y="6064200"/>
            <a:ext cx="382680" cy="382680"/>
            <a:chOff x="1493280" y="6064200"/>
            <a:chExt cx="382680" cy="382680"/>
          </a:xfrm>
        </p:grpSpPr>
        <p:sp>
          <p:nvSpPr>
            <p:cNvPr id="130" name="Freeform 48"/>
            <p:cNvSpPr/>
            <p:nvPr/>
          </p:nvSpPr>
          <p:spPr>
            <a:xfrm>
              <a:off x="1493280" y="6064200"/>
              <a:ext cx="382680" cy="382680"/>
            </a:xfrm>
            <a:custGeom>
              <a:avLst/>
              <a:gdLst>
                <a:gd name="textAreaLeft" fmla="*/ 0 w 382680"/>
                <a:gd name="textAreaRight" fmla="*/ 383040 w 382680"/>
                <a:gd name="textAreaTop" fmla="*/ 0 h 382680"/>
                <a:gd name="textAreaBottom" fmla="*/ 383040 h 3826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noFill/>
            <a:ln cap="sq" w="95250">
              <a:solidFill>
                <a:srgbClr val="ffbf00"/>
              </a:solidFill>
              <a:miter/>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1" name="TextBox 49"/>
            <p:cNvSpPr/>
            <p:nvPr/>
          </p:nvSpPr>
          <p:spPr>
            <a:xfrm>
              <a:off x="1529280" y="6068880"/>
              <a:ext cx="310680" cy="3423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sp>
        <p:nvSpPr>
          <p:cNvPr id="132" name="Freeform 50"/>
          <p:cNvSpPr/>
          <p:nvPr/>
        </p:nvSpPr>
        <p:spPr>
          <a:xfrm flipH="1">
            <a:off x="11121120" y="5496840"/>
            <a:ext cx="7945560" cy="7522920"/>
          </a:xfrm>
          <a:custGeom>
            <a:avLst/>
            <a:gdLst>
              <a:gd name="textAreaLeft" fmla="*/ -360 w 7945560"/>
              <a:gd name="textAreaRight" fmla="*/ 7945560 w 7945560"/>
              <a:gd name="textAreaTop" fmla="*/ 0 h 7522920"/>
              <a:gd name="textAreaBottom" fmla="*/ 7523280 h 7522920"/>
            </a:gdLst>
            <a:ahLst/>
            <a:rect l="textAreaLeft" t="textAreaTop" r="textAreaRight" b="textAreaBottom"/>
            <a:pathLst>
              <a:path w="7945909" h="7523254">
                <a:moveTo>
                  <a:pt x="7945909" y="0"/>
                </a:moveTo>
                <a:lnTo>
                  <a:pt x="0" y="0"/>
                </a:lnTo>
                <a:lnTo>
                  <a:pt x="0" y="7523254"/>
                </a:lnTo>
                <a:lnTo>
                  <a:pt x="7945909" y="7523254"/>
                </a:lnTo>
                <a:lnTo>
                  <a:pt x="7945909"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3" name="TextBox 51"/>
          <p:cNvSpPr/>
          <p:nvPr/>
        </p:nvSpPr>
        <p:spPr>
          <a:xfrm>
            <a:off x="1028880" y="2475360"/>
            <a:ext cx="3413520" cy="464040"/>
          </a:xfrm>
          <a:prstGeom prst="rect">
            <a:avLst/>
          </a:prstGeom>
          <a:noFill/>
          <a:ln w="0">
            <a:noFill/>
          </a:ln>
        </p:spPr>
        <p:style>
          <a:lnRef idx="0"/>
          <a:fillRef idx="0"/>
          <a:effectRef idx="0"/>
          <a:fontRef idx="minor"/>
        </p:style>
        <p:txBody>
          <a:bodyPr lIns="0" rIns="0" tIns="0" bIns="0" anchor="t">
            <a:spAutoFit/>
          </a:bodyPr>
          <a:p>
            <a:pPr algn="ctr" defTabSz="914400">
              <a:lnSpc>
                <a:spcPts val="3657"/>
              </a:lnSpc>
            </a:pPr>
            <a:r>
              <a:rPr b="0" lang="en-US" sz="2620" spc="-1" strike="noStrike">
                <a:solidFill>
                  <a:srgbClr val="ffffff"/>
                </a:solidFill>
                <a:latin typeface="Poppins"/>
                <a:ea typeface="Poppins"/>
              </a:rPr>
              <a:t> </a:t>
            </a:r>
            <a:r>
              <a:rPr b="0" lang="en-US" sz="2620" spc="-1" strike="noStrike">
                <a:solidFill>
                  <a:srgbClr val="ffffff"/>
                </a:solidFill>
                <a:latin typeface="Poppins"/>
                <a:ea typeface="Poppins"/>
              </a:rPr>
              <a:t>Introducere</a:t>
            </a:r>
            <a:endParaRPr b="0" lang="en-US" sz="2620" spc="-1" strike="noStrike">
              <a:solidFill>
                <a:srgbClr val="ffffff"/>
              </a:solidFill>
              <a:latin typeface="Arial"/>
            </a:endParaRPr>
          </a:p>
        </p:txBody>
      </p:sp>
      <p:sp>
        <p:nvSpPr>
          <p:cNvPr id="134" name="TextBox 52"/>
          <p:cNvSpPr/>
          <p:nvPr/>
        </p:nvSpPr>
        <p:spPr>
          <a:xfrm>
            <a:off x="1028880" y="4786920"/>
            <a:ext cx="3413520" cy="680040"/>
          </a:xfrm>
          <a:prstGeom prst="rect">
            <a:avLst/>
          </a:prstGeom>
          <a:noFill/>
          <a:ln w="0">
            <a:noFill/>
          </a:ln>
        </p:spPr>
        <p:style>
          <a:lnRef idx="0"/>
          <a:fillRef idx="0"/>
          <a:effectRef idx="0"/>
          <a:fontRef idx="minor"/>
        </p:style>
        <p:txBody>
          <a:bodyPr lIns="0" rIns="0" tIns="0" bIns="0" anchor="t">
            <a:spAutoFit/>
          </a:bodyPr>
          <a:p>
            <a:pPr algn="ctr" defTabSz="914400">
              <a:lnSpc>
                <a:spcPts val="2679"/>
              </a:lnSpc>
            </a:pPr>
            <a:r>
              <a:rPr b="0" lang="en-US" sz="1920" spc="-1" strike="noStrike">
                <a:solidFill>
                  <a:srgbClr val="ffffff"/>
                </a:solidFill>
                <a:latin typeface="Poppins"/>
                <a:ea typeface="Poppins"/>
              </a:rPr>
              <a:t>Gestionarea conexiunilor multiple</a:t>
            </a:r>
            <a:endParaRPr b="0" lang="en-US" sz="1920" spc="-1" strike="noStrike">
              <a:solidFill>
                <a:srgbClr val="ffffff"/>
              </a:solidFill>
              <a:latin typeface="Arial"/>
            </a:endParaRPr>
          </a:p>
        </p:txBody>
      </p:sp>
      <p:sp>
        <p:nvSpPr>
          <p:cNvPr id="135" name="TextBox 53"/>
          <p:cNvSpPr/>
          <p:nvPr/>
        </p:nvSpPr>
        <p:spPr>
          <a:xfrm>
            <a:off x="4442400" y="2457720"/>
            <a:ext cx="4011480" cy="464040"/>
          </a:xfrm>
          <a:prstGeom prst="rect">
            <a:avLst/>
          </a:prstGeom>
          <a:noFill/>
          <a:ln w="0">
            <a:noFill/>
          </a:ln>
        </p:spPr>
        <p:style>
          <a:lnRef idx="0"/>
          <a:fillRef idx="0"/>
          <a:effectRef idx="0"/>
          <a:fontRef idx="minor"/>
        </p:style>
        <p:txBody>
          <a:bodyPr lIns="0" rIns="0" tIns="0" bIns="0" anchor="t">
            <a:spAutoFit/>
          </a:bodyPr>
          <a:p>
            <a:pPr algn="ctr" defTabSz="914400">
              <a:lnSpc>
                <a:spcPts val="3657"/>
              </a:lnSpc>
            </a:pPr>
            <a:r>
              <a:rPr b="0" lang="en-US" sz="2620" spc="-1" strike="noStrike">
                <a:solidFill>
                  <a:srgbClr val="ffffff"/>
                </a:solidFill>
                <a:latin typeface="Poppins"/>
                <a:ea typeface="Poppins"/>
              </a:rPr>
              <a:t>Scopul proiectului</a:t>
            </a:r>
            <a:endParaRPr b="0" lang="en-US" sz="2620" spc="-1" strike="noStrike">
              <a:solidFill>
                <a:srgbClr val="ffffff"/>
              </a:solidFill>
              <a:latin typeface="Arial"/>
            </a:endParaRPr>
          </a:p>
        </p:txBody>
      </p:sp>
      <p:sp>
        <p:nvSpPr>
          <p:cNvPr id="136" name="TextBox 54"/>
          <p:cNvSpPr/>
          <p:nvPr/>
        </p:nvSpPr>
        <p:spPr>
          <a:xfrm>
            <a:off x="2315880" y="5991120"/>
            <a:ext cx="3437640" cy="464040"/>
          </a:xfrm>
          <a:prstGeom prst="rect">
            <a:avLst/>
          </a:prstGeom>
          <a:noFill/>
          <a:ln w="0">
            <a:noFill/>
          </a:ln>
        </p:spPr>
        <p:style>
          <a:lnRef idx="0"/>
          <a:fillRef idx="0"/>
          <a:effectRef idx="0"/>
          <a:fontRef idx="minor"/>
        </p:style>
        <p:txBody>
          <a:bodyPr lIns="0" rIns="0" tIns="0" bIns="0" anchor="t">
            <a:spAutoFit/>
          </a:bodyPr>
          <a:p>
            <a:pPr algn="ctr" defTabSz="914400">
              <a:lnSpc>
                <a:spcPts val="3657"/>
              </a:lnSpc>
            </a:pPr>
            <a:r>
              <a:rPr b="0" lang="en-US" sz="2620" spc="-1" strike="noStrike">
                <a:solidFill>
                  <a:srgbClr val="ffffff"/>
                </a:solidFill>
                <a:latin typeface="Poppins"/>
                <a:ea typeface="Poppins"/>
              </a:rPr>
              <a:t>Concluzie</a:t>
            </a:r>
            <a:endParaRPr b="0" lang="en-US" sz="2620" spc="-1" strike="noStrike">
              <a:solidFill>
                <a:srgbClr val="ffffff"/>
              </a:solidFill>
              <a:latin typeface="Arial"/>
            </a:endParaRPr>
          </a:p>
        </p:txBody>
      </p:sp>
      <p:sp>
        <p:nvSpPr>
          <p:cNvPr id="137" name="TextBox 55"/>
          <p:cNvSpPr/>
          <p:nvPr/>
        </p:nvSpPr>
        <p:spPr>
          <a:xfrm>
            <a:off x="2735640" y="3555360"/>
            <a:ext cx="3413520" cy="680040"/>
          </a:xfrm>
          <a:prstGeom prst="rect">
            <a:avLst/>
          </a:prstGeom>
          <a:noFill/>
          <a:ln w="0">
            <a:noFill/>
          </a:ln>
        </p:spPr>
        <p:style>
          <a:lnRef idx="0"/>
          <a:fillRef idx="0"/>
          <a:effectRef idx="0"/>
          <a:fontRef idx="minor"/>
        </p:style>
        <p:txBody>
          <a:bodyPr lIns="0" rIns="0" tIns="0" bIns="0" anchor="t">
            <a:spAutoFit/>
          </a:bodyPr>
          <a:p>
            <a:pPr algn="ctr" defTabSz="914400">
              <a:lnSpc>
                <a:spcPts val="2679"/>
              </a:lnSpc>
            </a:pPr>
            <a:r>
              <a:rPr b="0" lang="en-US" sz="1920" spc="-1" strike="noStrike">
                <a:solidFill>
                  <a:srgbClr val="ffffff"/>
                </a:solidFill>
                <a:latin typeface="Poppins"/>
                <a:ea typeface="Poppins"/>
              </a:rPr>
              <a:t>Descrierea generală a produsului software</a:t>
            </a:r>
            <a:endParaRPr b="0" lang="en-US" sz="1920" spc="-1" strike="noStrike">
              <a:solidFill>
                <a:srgbClr val="ffffff"/>
              </a:solidFill>
              <a:latin typeface="Arial"/>
            </a:endParaRPr>
          </a:p>
        </p:txBody>
      </p:sp>
      <p:sp>
        <p:nvSpPr>
          <p:cNvPr id="138" name="TextBox 56"/>
          <p:cNvSpPr/>
          <p:nvPr/>
        </p:nvSpPr>
        <p:spPr>
          <a:xfrm>
            <a:off x="4710960" y="4713120"/>
            <a:ext cx="3413520" cy="680040"/>
          </a:xfrm>
          <a:prstGeom prst="rect">
            <a:avLst/>
          </a:prstGeom>
          <a:noFill/>
          <a:ln w="0">
            <a:noFill/>
          </a:ln>
        </p:spPr>
        <p:style>
          <a:lnRef idx="0"/>
          <a:fillRef idx="0"/>
          <a:effectRef idx="0"/>
          <a:fontRef idx="minor"/>
        </p:style>
        <p:txBody>
          <a:bodyPr lIns="0" rIns="0" tIns="0" bIns="0" anchor="t">
            <a:spAutoFit/>
          </a:bodyPr>
          <a:p>
            <a:pPr algn="ctr" defTabSz="914400">
              <a:lnSpc>
                <a:spcPts val="2679"/>
              </a:lnSpc>
            </a:pPr>
            <a:r>
              <a:rPr b="0" lang="en-US" sz="1920" spc="-1" strike="noStrike">
                <a:solidFill>
                  <a:srgbClr val="ffffff"/>
                </a:solidFill>
                <a:latin typeface="Poppins"/>
                <a:ea typeface="Poppins"/>
              </a:rPr>
              <a:t>Crearea si gestionarea tabelelor</a:t>
            </a:r>
            <a:endParaRPr b="0" lang="en-US" sz="1920" spc="-1" strike="noStrike">
              <a:solidFill>
                <a:srgbClr val="ffffff"/>
              </a:solidFill>
              <a:latin typeface="Arial"/>
            </a:endParaRPr>
          </a:p>
        </p:txBody>
      </p:sp>
      <p:sp>
        <p:nvSpPr>
          <p:cNvPr id="139" name="TextBox 57"/>
          <p:cNvSpPr/>
          <p:nvPr/>
        </p:nvSpPr>
        <p:spPr>
          <a:xfrm>
            <a:off x="6020640" y="5991120"/>
            <a:ext cx="4499280" cy="464040"/>
          </a:xfrm>
          <a:prstGeom prst="rect">
            <a:avLst/>
          </a:prstGeom>
          <a:noFill/>
          <a:ln w="0">
            <a:noFill/>
          </a:ln>
        </p:spPr>
        <p:style>
          <a:lnRef idx="0"/>
          <a:fillRef idx="0"/>
          <a:effectRef idx="0"/>
          <a:fontRef idx="minor"/>
        </p:style>
        <p:txBody>
          <a:bodyPr lIns="0" rIns="0" tIns="0" bIns="0" anchor="t">
            <a:spAutoFit/>
          </a:bodyPr>
          <a:p>
            <a:pPr algn="ctr" defTabSz="914400">
              <a:lnSpc>
                <a:spcPts val="3657"/>
              </a:lnSpc>
            </a:pPr>
            <a:r>
              <a:rPr b="0" lang="en-US" sz="2620" spc="-1" strike="noStrike">
                <a:solidFill>
                  <a:srgbClr val="ffffff"/>
                </a:solidFill>
                <a:latin typeface="Poppins"/>
                <a:ea typeface="Poppins"/>
              </a:rPr>
              <a:t>Recomandari</a:t>
            </a:r>
            <a:endParaRPr b="0" lang="en-US" sz="2620" spc="-1" strike="noStrike">
              <a:solidFill>
                <a:srgbClr val="ffffff"/>
              </a:solidFill>
              <a:latin typeface="Arial"/>
            </a:endParaRPr>
          </a:p>
        </p:txBody>
      </p:sp>
      <p:sp>
        <p:nvSpPr>
          <p:cNvPr id="140" name="TextBox 58"/>
          <p:cNvSpPr/>
          <p:nvPr/>
        </p:nvSpPr>
        <p:spPr>
          <a:xfrm>
            <a:off x="6476400" y="3531600"/>
            <a:ext cx="3983400" cy="376200"/>
          </a:xfrm>
          <a:prstGeom prst="rect">
            <a:avLst/>
          </a:prstGeom>
          <a:noFill/>
          <a:ln w="0">
            <a:noFill/>
          </a:ln>
        </p:spPr>
        <p:style>
          <a:lnRef idx="0"/>
          <a:fillRef idx="0"/>
          <a:effectRef idx="0"/>
          <a:fontRef idx="minor"/>
        </p:style>
        <p:txBody>
          <a:bodyPr lIns="0" rIns="0" tIns="0" bIns="0" anchor="t">
            <a:spAutoFit/>
          </a:bodyPr>
          <a:p>
            <a:pPr algn="ctr" defTabSz="914400">
              <a:lnSpc>
                <a:spcPts val="2959"/>
              </a:lnSpc>
            </a:pPr>
            <a:r>
              <a:rPr b="0" lang="en-US" sz="2110" spc="-1" strike="noStrike">
                <a:solidFill>
                  <a:srgbClr val="ffffff"/>
                </a:solidFill>
                <a:latin typeface="Poppins"/>
                <a:ea typeface="Poppins"/>
              </a:rPr>
              <a:t>Detalierea cerințelor specifice</a:t>
            </a:r>
            <a:endParaRPr b="0" lang="en-US" sz="2110" spc="-1" strike="noStrike">
              <a:solidFill>
                <a:srgbClr val="ffffff"/>
              </a:solidFill>
              <a:latin typeface="Arial"/>
            </a:endParaRPr>
          </a:p>
        </p:txBody>
      </p:sp>
      <p:sp>
        <p:nvSpPr>
          <p:cNvPr id="141" name="TextBox 59"/>
          <p:cNvSpPr/>
          <p:nvPr/>
        </p:nvSpPr>
        <p:spPr>
          <a:xfrm>
            <a:off x="8393400" y="4786920"/>
            <a:ext cx="3983400" cy="340560"/>
          </a:xfrm>
          <a:prstGeom prst="rect">
            <a:avLst/>
          </a:prstGeom>
          <a:noFill/>
          <a:ln w="0">
            <a:noFill/>
          </a:ln>
        </p:spPr>
        <p:style>
          <a:lnRef idx="0"/>
          <a:fillRef idx="0"/>
          <a:effectRef idx="0"/>
          <a:fontRef idx="minor"/>
        </p:style>
        <p:txBody>
          <a:bodyPr lIns="0" rIns="0" tIns="0" bIns="0" anchor="t">
            <a:spAutoFit/>
          </a:bodyPr>
          <a:p>
            <a:pPr algn="ctr" defTabSz="914400">
              <a:lnSpc>
                <a:spcPts val="2679"/>
              </a:lnSpc>
            </a:pPr>
            <a:r>
              <a:rPr b="0" lang="en-US" sz="1920" spc="-1" strike="noStrike">
                <a:solidFill>
                  <a:srgbClr val="ffffff"/>
                </a:solidFill>
                <a:latin typeface="Poppins"/>
                <a:ea typeface="Poppins"/>
              </a:rPr>
              <a:t>Operatiuni de prelucrare a datelor </a:t>
            </a:r>
            <a:endParaRPr b="0" lang="en-US" sz="1920" spc="-1" strike="noStrike">
              <a:solidFill>
                <a:srgbClr val="ffffff"/>
              </a:solidFill>
              <a:latin typeface="Arial"/>
            </a:endParaRPr>
          </a:p>
        </p:txBody>
      </p:sp>
      <p:sp>
        <p:nvSpPr>
          <p:cNvPr id="142" name="TextBox 60"/>
          <p:cNvSpPr/>
          <p:nvPr/>
        </p:nvSpPr>
        <p:spPr>
          <a:xfrm>
            <a:off x="1028880" y="7711920"/>
            <a:ext cx="9215640" cy="1613520"/>
          </a:xfrm>
          <a:prstGeom prst="rect">
            <a:avLst/>
          </a:prstGeom>
          <a:noFill/>
          <a:ln w="0">
            <a:noFill/>
          </a:ln>
        </p:spPr>
        <p:style>
          <a:lnRef idx="0"/>
          <a:fillRef idx="0"/>
          <a:effectRef idx="0"/>
          <a:fontRef idx="minor"/>
        </p:style>
        <p:txBody>
          <a:bodyPr lIns="0" rIns="0" tIns="0" bIns="0" anchor="t">
            <a:spAutoFit/>
          </a:bodyPr>
          <a:p>
            <a:pPr defTabSz="914400">
              <a:lnSpc>
                <a:spcPts val="12702"/>
              </a:lnSpc>
            </a:pPr>
            <a:r>
              <a:rPr b="1" lang="en-US" sz="12700" spc="-1" strike="noStrike">
                <a:solidFill>
                  <a:srgbClr val="ffffff"/>
                </a:solidFill>
                <a:latin typeface="Poppins Ultra-Bold"/>
                <a:ea typeface="Poppins Ultra-Bold"/>
              </a:rPr>
              <a:t>OVERVIEW</a:t>
            </a:r>
            <a:endParaRPr b="0" lang="en-US" sz="12700" spc="-1" strike="noStrike">
              <a:solidFill>
                <a:srgbClr val="ffffff"/>
              </a:solidFill>
              <a:latin typeface="Arial"/>
            </a:endParaRPr>
          </a:p>
        </p:txBody>
      </p:sp>
      <p:sp>
        <p:nvSpPr>
          <p:cNvPr id="143" name="Freeform 61"/>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sp>
        <p:nvSpPr>
          <p:cNvPr id="144" name="Freeform 2"/>
          <p:cNvSpPr/>
          <p:nvPr/>
        </p:nvSpPr>
        <p:spPr>
          <a:xfrm>
            <a:off x="13832280" y="2059920"/>
            <a:ext cx="3336480" cy="4114440"/>
          </a:xfrm>
          <a:custGeom>
            <a:avLst/>
            <a:gdLst>
              <a:gd name="textAreaLeft" fmla="*/ 0 w 3336480"/>
              <a:gd name="textAreaRight" fmla="*/ 3336840 w 3336480"/>
              <a:gd name="textAreaTop" fmla="*/ 0 h 4114440"/>
              <a:gd name="textAreaBottom" fmla="*/ 4114800 h 4114440"/>
            </a:gdLst>
            <a:ahLst/>
            <a:rect l="textAreaLeft" t="textAreaTop" r="textAreaRight" b="textAreaBottom"/>
            <a:pathLst>
              <a:path w="3336729" h="4114800">
                <a:moveTo>
                  <a:pt x="0" y="0"/>
                </a:moveTo>
                <a:lnTo>
                  <a:pt x="3336729" y="0"/>
                </a:lnTo>
                <a:lnTo>
                  <a:pt x="3336729" y="4114800"/>
                </a:lnTo>
                <a:lnTo>
                  <a:pt x="0" y="4114800"/>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5" name="TextBox 3"/>
          <p:cNvSpPr/>
          <p:nvPr/>
        </p:nvSpPr>
        <p:spPr>
          <a:xfrm>
            <a:off x="2060640" y="389880"/>
            <a:ext cx="11890440" cy="1491840"/>
          </a:xfrm>
          <a:prstGeom prst="rect">
            <a:avLst/>
          </a:prstGeom>
          <a:noFill/>
          <a:ln w="0">
            <a:noFill/>
          </a:ln>
        </p:spPr>
        <p:style>
          <a:lnRef idx="0"/>
          <a:fillRef idx="0"/>
          <a:effectRef idx="0"/>
          <a:fontRef idx="minor"/>
        </p:style>
        <p:txBody>
          <a:bodyPr lIns="0" rIns="0" tIns="0" bIns="0" anchor="t">
            <a:spAutoFit/>
          </a:bodyPr>
          <a:p>
            <a:pPr defTabSz="914400">
              <a:lnSpc>
                <a:spcPts val="11744"/>
              </a:lnSpc>
            </a:pPr>
            <a:r>
              <a:rPr b="1" lang="en-US" sz="11740" spc="-1" strike="noStrike">
                <a:solidFill>
                  <a:srgbClr val="ffffff"/>
                </a:solidFill>
                <a:latin typeface="Poppins Bold"/>
                <a:ea typeface="Poppins Bold"/>
              </a:rPr>
              <a:t>INTRODUCERE</a:t>
            </a:r>
            <a:endParaRPr b="0" lang="en-US" sz="11740" spc="-1" strike="noStrike">
              <a:solidFill>
                <a:srgbClr val="ffffff"/>
              </a:solidFill>
              <a:latin typeface="Arial"/>
            </a:endParaRPr>
          </a:p>
        </p:txBody>
      </p:sp>
      <p:sp>
        <p:nvSpPr>
          <p:cNvPr id="146" name="TextBox 4"/>
          <p:cNvSpPr/>
          <p:nvPr/>
        </p:nvSpPr>
        <p:spPr>
          <a:xfrm>
            <a:off x="1028880" y="2646360"/>
            <a:ext cx="4551480" cy="49824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Scopul proiectului</a:t>
            </a:r>
            <a:endParaRPr b="0" lang="en-US" sz="2800" spc="-1" strike="noStrike">
              <a:solidFill>
                <a:srgbClr val="ffffff"/>
              </a:solidFill>
              <a:latin typeface="Arial"/>
            </a:endParaRPr>
          </a:p>
        </p:txBody>
      </p:sp>
      <p:sp>
        <p:nvSpPr>
          <p:cNvPr id="147" name="TextBox 5"/>
          <p:cNvSpPr/>
          <p:nvPr/>
        </p:nvSpPr>
        <p:spPr>
          <a:xfrm>
            <a:off x="1028880" y="5876640"/>
            <a:ext cx="5845320" cy="49824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Detalierea cerintelor specifice</a:t>
            </a:r>
            <a:endParaRPr b="0" lang="en-US" sz="2800" spc="-1" strike="noStrike">
              <a:solidFill>
                <a:srgbClr val="ffffff"/>
              </a:solidFill>
              <a:latin typeface="Arial"/>
            </a:endParaRPr>
          </a:p>
        </p:txBody>
      </p:sp>
      <p:sp>
        <p:nvSpPr>
          <p:cNvPr id="148" name="TextBox 6"/>
          <p:cNvSpPr/>
          <p:nvPr/>
        </p:nvSpPr>
        <p:spPr>
          <a:xfrm>
            <a:off x="1028880" y="3108240"/>
            <a:ext cx="7607160" cy="29480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         </a:t>
            </a:r>
            <a:r>
              <a:rPr b="0" lang="en-US" sz="1800" spc="-1" strike="noStrike">
                <a:solidFill>
                  <a:srgbClr val="ffffff">
                    <a:alpha val="84000"/>
                  </a:srgbClr>
                </a:solidFill>
                <a:latin typeface="Poppins"/>
                <a:ea typeface="Poppins"/>
              </a:rPr>
              <a:t>Proiectul nostru are ca scop dezvoltarea unei aplicatii care sa creeze,gestioneze baze de date intr- forma organizata pe tabele. De asemenea aplicatia va pune la dispozitie creare de variabile de tip INT,NVARCHAR(n) si DATE, precum si operatii de INSERT, CREATE, UPDATE si DELETE.</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sp>
        <p:nvSpPr>
          <p:cNvPr id="149" name="TextBox 7"/>
          <p:cNvSpPr/>
          <p:nvPr/>
        </p:nvSpPr>
        <p:spPr>
          <a:xfrm>
            <a:off x="1028880" y="6605640"/>
            <a:ext cx="11795760" cy="34394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     </a:t>
            </a:r>
            <a:r>
              <a:rPr b="0" lang="en-US" sz="1800" spc="-1" strike="noStrike">
                <a:solidFill>
                  <a:srgbClr val="ffffff">
                    <a:alpha val="84000"/>
                  </a:srgbClr>
                </a:solidFill>
                <a:latin typeface="Poppins"/>
                <a:ea typeface="Poppins"/>
              </a:rPr>
              <a:t>Conectare simultana: Sistemul va trebui sa permita multiple conexiuni simultane din partea diferitilor utilizatori. Acest lucru implica utilizarea unui mecanism de gestionare a conexiunilor, cum ar fi un pool de conexiuni care sa permita reutilizarea eficienta a conexiunilor deschise catre baza de date.</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       </a:t>
            </a:r>
            <a:r>
              <a:rPr b="0" lang="en-US" sz="1800" spc="-1" strike="noStrike">
                <a:solidFill>
                  <a:srgbClr val="ffffff">
                    <a:alpha val="84000"/>
                  </a:srgbClr>
                </a:solidFill>
                <a:latin typeface="Poppins"/>
                <a:ea typeface="Poppins"/>
              </a:rPr>
              <a:t>Limitare conexiuni: Un sistem de limitare a numarului maxim de conexiuni trebuie implementat pentru a preveni supraincarcarea serverului. Utilizatorii care incearca sa se conecteze peste acest numar vor primi un mesaj de eroare indicand ca resursele sunt momentan ocupate.</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sp>
        <p:nvSpPr>
          <p:cNvPr id="150" name="AutoShape 8"/>
          <p:cNvSpPr/>
          <p:nvPr/>
        </p:nvSpPr>
        <p:spPr>
          <a:xfrm>
            <a:off x="1028520" y="2479680"/>
            <a:ext cx="6254280" cy="360"/>
          </a:xfrm>
          <a:prstGeom prst="line">
            <a:avLst/>
          </a:prstGeom>
          <a:ln w="38100">
            <a:solidFill>
              <a:srgbClr val="ffbf00"/>
            </a:solidFill>
            <a:round/>
            <a:tailEnd len="lg" type="oval" w="lg"/>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51" name="Freeform 9"/>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sp>
        <p:nvSpPr>
          <p:cNvPr id="152" name="Freeform 2"/>
          <p:cNvSpPr/>
          <p:nvPr/>
        </p:nvSpPr>
        <p:spPr>
          <a:xfrm>
            <a:off x="10450440" y="2365200"/>
            <a:ext cx="12228120" cy="12124080"/>
          </a:xfrm>
          <a:custGeom>
            <a:avLst/>
            <a:gdLst>
              <a:gd name="textAreaLeft" fmla="*/ 0 w 12228120"/>
              <a:gd name="textAreaRight" fmla="*/ 12228480 w 12228120"/>
              <a:gd name="textAreaTop" fmla="*/ 0 h 12124080"/>
              <a:gd name="textAreaBottom" fmla="*/ 12124440 h 12124080"/>
            </a:gdLst>
            <a:ahLst/>
            <a:rect l="textAreaLeft" t="textAreaTop" r="textAreaRight" b="textAreaBottom"/>
            <a:pathLst>
              <a:path w="12228407" h="12124525">
                <a:moveTo>
                  <a:pt x="0" y="0"/>
                </a:moveTo>
                <a:lnTo>
                  <a:pt x="12228407" y="0"/>
                </a:lnTo>
                <a:lnTo>
                  <a:pt x="12228407" y="12124525"/>
                </a:lnTo>
                <a:lnTo>
                  <a:pt x="0" y="12124525"/>
                </a:lnTo>
                <a:lnTo>
                  <a:pt x="0" y="0"/>
                </a:lnTo>
                <a:close/>
              </a:path>
            </a:pathLst>
          </a:custGeom>
          <a:blipFill rotWithShape="0">
            <a:blip r:embed="rId1">
              <a:extLst>
                <a:ext uri="{96DAC541-7B7A-43D3-8B79-37D633B846F1}">
                  <asvg:svgBlip xmlns:asvg="http://schemas.microsoft.com/office/drawing/2016/SVG/main" r:embed="rId2"/>
                </a:ext>
              </a:extLst>
              <a:alphaModFix amt="8000"/>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3" name="Freeform 3"/>
          <p:cNvSpPr/>
          <p:nvPr/>
        </p:nvSpPr>
        <p:spPr>
          <a:xfrm>
            <a:off x="12012120" y="2792160"/>
            <a:ext cx="6213240" cy="5411160"/>
          </a:xfrm>
          <a:custGeom>
            <a:avLst/>
            <a:gdLst>
              <a:gd name="textAreaLeft" fmla="*/ 0 w 6213240"/>
              <a:gd name="textAreaRight" fmla="*/ 6213600 w 6213240"/>
              <a:gd name="textAreaTop" fmla="*/ 0 h 5411160"/>
              <a:gd name="textAreaBottom" fmla="*/ 5411520 h 5411160"/>
            </a:gdLst>
            <a:ahLst/>
            <a:rect l="textAreaLeft" t="textAreaTop" r="textAreaRight" b="textAreaBottom"/>
            <a:pathLst>
              <a:path w="6213640" h="5411515">
                <a:moveTo>
                  <a:pt x="0" y="0"/>
                </a:moveTo>
                <a:lnTo>
                  <a:pt x="6213640" y="0"/>
                </a:lnTo>
                <a:lnTo>
                  <a:pt x="6213640" y="5411515"/>
                </a:lnTo>
                <a:lnTo>
                  <a:pt x="0" y="541151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4" name="TextBox 4"/>
          <p:cNvSpPr/>
          <p:nvPr/>
        </p:nvSpPr>
        <p:spPr>
          <a:xfrm>
            <a:off x="2037600" y="184680"/>
            <a:ext cx="16124040" cy="762480"/>
          </a:xfrm>
          <a:prstGeom prst="rect">
            <a:avLst/>
          </a:prstGeom>
          <a:noFill/>
          <a:ln w="0">
            <a:noFill/>
          </a:ln>
        </p:spPr>
        <p:style>
          <a:lnRef idx="0"/>
          <a:fillRef idx="0"/>
          <a:effectRef idx="0"/>
          <a:fontRef idx="minor"/>
        </p:style>
        <p:txBody>
          <a:bodyPr lIns="0" rIns="0" tIns="0" bIns="0" anchor="t">
            <a:spAutoFit/>
          </a:bodyPr>
          <a:p>
            <a:pPr defTabSz="914400">
              <a:lnSpc>
                <a:spcPts val="6001"/>
              </a:lnSpc>
            </a:pPr>
            <a:r>
              <a:rPr b="1" lang="en-US" sz="6000" spc="-1" strike="noStrike">
                <a:solidFill>
                  <a:srgbClr val="ffffff"/>
                </a:solidFill>
                <a:latin typeface="Poppins Ultra-Bold"/>
                <a:ea typeface="Poppins Ultra-Bold"/>
              </a:rPr>
              <a:t>CREAREA SI GESTIONAREA TABELELOR</a:t>
            </a:r>
            <a:endParaRPr b="0" lang="en-US" sz="6000" spc="-1" strike="noStrike">
              <a:solidFill>
                <a:srgbClr val="ffffff"/>
              </a:solidFill>
              <a:latin typeface="Arial"/>
            </a:endParaRPr>
          </a:p>
        </p:txBody>
      </p:sp>
      <p:sp>
        <p:nvSpPr>
          <p:cNvPr id="155" name="TextBox 5"/>
          <p:cNvSpPr/>
          <p:nvPr/>
        </p:nvSpPr>
        <p:spPr>
          <a:xfrm>
            <a:off x="2845800" y="1777320"/>
            <a:ext cx="14212800" cy="19652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Tipuri de date suportate:</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INT: Suporta stocarea valorilor intregi.</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NVARCHAR(N): Suporta stocarea sirurilor de caractere cu o lungime maxima de N caractere.</a:t>
            </a:r>
            <a:endParaRPr b="0" lang="en-US" sz="1800" spc="-1" strike="noStrike">
              <a:solidFill>
                <a:srgbClr val="ffffff"/>
              </a:solidFill>
              <a:latin typeface="Arial"/>
            </a:endParaRPr>
          </a:p>
          <a:p>
            <a:pPr algn="just" defTabSz="914400">
              <a:lnSpc>
                <a:spcPts val="3869"/>
              </a:lnSpc>
              <a:tabLst>
                <a:tab algn="l" pos="0"/>
              </a:tabLst>
            </a:pPr>
            <a:r>
              <a:rPr b="0" lang="en-US" sz="1800" spc="-1" strike="noStrike">
                <a:solidFill>
                  <a:srgbClr val="ffffff">
                    <a:alpha val="84000"/>
                  </a:srgbClr>
                </a:solidFill>
                <a:latin typeface="Poppins"/>
                <a:ea typeface="Poppins"/>
              </a:rPr>
              <a:t>DATE: Suporta stocarea datelor calendaristice in formatul DD-MM-YYYY.</a:t>
            </a:r>
            <a:endParaRPr b="0" lang="en-US" sz="1800" spc="-1" strike="noStrike">
              <a:solidFill>
                <a:srgbClr val="ffffff"/>
              </a:solidFill>
              <a:latin typeface="Arial"/>
            </a:endParaRPr>
          </a:p>
        </p:txBody>
      </p:sp>
      <p:sp>
        <p:nvSpPr>
          <p:cNvPr id="156" name="TextBox 6"/>
          <p:cNvSpPr/>
          <p:nvPr/>
        </p:nvSpPr>
        <p:spPr>
          <a:xfrm>
            <a:off x="2845800" y="4099680"/>
            <a:ext cx="9070560" cy="19652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Cerinte pentru crearea tabelelor:</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Fiecare tabel va avea o denumire unica.</a:t>
            </a:r>
            <a:endParaRPr b="0" lang="en-US" sz="1800" spc="-1" strike="noStrike">
              <a:solidFill>
                <a:srgbClr val="ffffff"/>
              </a:solidFill>
              <a:latin typeface="Arial"/>
            </a:endParaRPr>
          </a:p>
          <a:p>
            <a:pPr algn="just" defTabSz="914400">
              <a:lnSpc>
                <a:spcPts val="3869"/>
              </a:lnSpc>
              <a:tabLst>
                <a:tab algn="l" pos="0"/>
              </a:tabLst>
            </a:pPr>
            <a:r>
              <a:rPr b="0" lang="en-US" sz="1800" spc="-1" strike="noStrike">
                <a:solidFill>
                  <a:srgbClr val="ffffff">
                    <a:alpha val="84000"/>
                  </a:srgbClr>
                </a:solidFill>
                <a:latin typeface="Poppins"/>
                <a:ea typeface="Poppins"/>
              </a:rPr>
              <a:t>Utilizatorii vor putea crea tabele noi prin intermediul unei comenzi care va specifica numele tabelului si structura campurilor.</a:t>
            </a:r>
            <a:endParaRPr b="0" lang="en-US" sz="1800" spc="-1" strike="noStrike">
              <a:solidFill>
                <a:srgbClr val="ffffff"/>
              </a:solidFill>
              <a:latin typeface="Arial"/>
            </a:endParaRPr>
          </a:p>
        </p:txBody>
      </p:sp>
      <p:sp>
        <p:nvSpPr>
          <p:cNvPr id="157" name="TextBox 7"/>
          <p:cNvSpPr/>
          <p:nvPr/>
        </p:nvSpPr>
        <p:spPr>
          <a:xfrm>
            <a:off x="828360" y="2014560"/>
            <a:ext cx="2017080" cy="1491840"/>
          </a:xfrm>
          <a:prstGeom prst="rect">
            <a:avLst/>
          </a:prstGeom>
          <a:noFill/>
          <a:ln w="0">
            <a:noFill/>
          </a:ln>
        </p:spPr>
        <p:style>
          <a:lnRef idx="0"/>
          <a:fillRef idx="0"/>
          <a:effectRef idx="0"/>
          <a:fontRef idx="minor"/>
        </p:style>
        <p:txBody>
          <a:bodyPr lIns="0" rIns="0" tIns="0" bIns="0" anchor="t">
            <a:spAutoFit/>
          </a:bodyPr>
          <a:p>
            <a:pPr defTabSz="914400">
              <a:lnSpc>
                <a:spcPts val="11744"/>
              </a:lnSpc>
            </a:pPr>
            <a:r>
              <a:rPr b="1" lang="en-US" sz="11740" spc="-1" strike="noStrike">
                <a:solidFill>
                  <a:srgbClr val="ffbf00"/>
                </a:solidFill>
                <a:latin typeface="Poppins Ultra-Bold"/>
                <a:ea typeface="Poppins Ultra-Bold"/>
              </a:rPr>
              <a:t>01</a:t>
            </a:r>
            <a:endParaRPr b="0" lang="en-US" sz="11740" spc="-1" strike="noStrike">
              <a:solidFill>
                <a:srgbClr val="ffffff"/>
              </a:solidFill>
              <a:latin typeface="Arial"/>
            </a:endParaRPr>
          </a:p>
        </p:txBody>
      </p:sp>
      <p:sp>
        <p:nvSpPr>
          <p:cNvPr id="158" name="TextBox 8"/>
          <p:cNvSpPr/>
          <p:nvPr/>
        </p:nvSpPr>
        <p:spPr>
          <a:xfrm>
            <a:off x="732600" y="4158000"/>
            <a:ext cx="2017080" cy="1491840"/>
          </a:xfrm>
          <a:prstGeom prst="rect">
            <a:avLst/>
          </a:prstGeom>
          <a:noFill/>
          <a:ln w="0">
            <a:noFill/>
          </a:ln>
        </p:spPr>
        <p:style>
          <a:lnRef idx="0"/>
          <a:fillRef idx="0"/>
          <a:effectRef idx="0"/>
          <a:fontRef idx="minor"/>
        </p:style>
        <p:txBody>
          <a:bodyPr lIns="0" rIns="0" tIns="0" bIns="0" anchor="t">
            <a:spAutoFit/>
          </a:bodyPr>
          <a:p>
            <a:pPr defTabSz="914400">
              <a:lnSpc>
                <a:spcPts val="11744"/>
              </a:lnSpc>
            </a:pPr>
            <a:r>
              <a:rPr b="1" lang="en-US" sz="11740" spc="-1" strike="noStrike">
                <a:solidFill>
                  <a:srgbClr val="ffbf00"/>
                </a:solidFill>
                <a:latin typeface="Poppins Ultra-Bold"/>
                <a:ea typeface="Poppins Ultra-Bold"/>
              </a:rPr>
              <a:t>02</a:t>
            </a:r>
            <a:endParaRPr b="0" lang="en-US" sz="11740" spc="-1" strike="noStrike">
              <a:solidFill>
                <a:srgbClr val="ffffff"/>
              </a:solidFill>
              <a:latin typeface="Arial"/>
            </a:endParaRPr>
          </a:p>
        </p:txBody>
      </p:sp>
      <p:sp>
        <p:nvSpPr>
          <p:cNvPr id="159" name="Freeform 9"/>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0" name="TextBox 10"/>
          <p:cNvSpPr/>
          <p:nvPr/>
        </p:nvSpPr>
        <p:spPr>
          <a:xfrm>
            <a:off x="732600" y="6301800"/>
            <a:ext cx="2017080" cy="1491840"/>
          </a:xfrm>
          <a:prstGeom prst="rect">
            <a:avLst/>
          </a:prstGeom>
          <a:noFill/>
          <a:ln w="0">
            <a:noFill/>
          </a:ln>
        </p:spPr>
        <p:style>
          <a:lnRef idx="0"/>
          <a:fillRef idx="0"/>
          <a:effectRef idx="0"/>
          <a:fontRef idx="minor"/>
        </p:style>
        <p:txBody>
          <a:bodyPr lIns="0" rIns="0" tIns="0" bIns="0" anchor="t">
            <a:spAutoFit/>
          </a:bodyPr>
          <a:p>
            <a:pPr defTabSz="914400">
              <a:lnSpc>
                <a:spcPts val="11744"/>
              </a:lnSpc>
            </a:pPr>
            <a:r>
              <a:rPr b="1" lang="en-US" sz="11740" spc="-1" strike="noStrike">
                <a:solidFill>
                  <a:srgbClr val="ffbf00"/>
                </a:solidFill>
                <a:latin typeface="Poppins Ultra-Bold"/>
                <a:ea typeface="Poppins Ultra-Bold"/>
              </a:rPr>
              <a:t>03</a:t>
            </a:r>
            <a:endParaRPr b="0" lang="en-US" sz="11740" spc="-1" strike="noStrike">
              <a:solidFill>
                <a:srgbClr val="ffffff"/>
              </a:solidFill>
              <a:latin typeface="Arial"/>
            </a:endParaRPr>
          </a:p>
        </p:txBody>
      </p:sp>
      <p:sp>
        <p:nvSpPr>
          <p:cNvPr id="161" name="TextBox 11"/>
          <p:cNvSpPr/>
          <p:nvPr/>
        </p:nvSpPr>
        <p:spPr>
          <a:xfrm>
            <a:off x="2845800" y="6188400"/>
            <a:ext cx="9070560" cy="39308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Implementare:</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Sistemul va primi de la utilizator o comanda de tipul CREATE_TABLE  &lt;nume_tabel&gt; [&lt;nume_camp&gt;, &lt;tip_data&gt;]  [&lt;nume_camp&gt;, &lt;tip_data&gt;] ...</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 </a:t>
            </a:r>
            <a:r>
              <a:rPr b="0" lang="en-US" sz="1800" spc="-1" strike="noStrike">
                <a:solidFill>
                  <a:srgbClr val="ffffff">
                    <a:alpha val="84000"/>
                  </a:srgbClr>
                </a:solidFill>
                <a:latin typeface="Poppins"/>
                <a:ea typeface="Poppins"/>
              </a:rPr>
              <a:t>Comanda va fi validata si, daca este corecta, sistemul va crea tabelul in baza de date.</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 </a:t>
            </a:r>
            <a:r>
              <a:rPr b="0" lang="en-US" sz="1800" spc="-1" strike="noStrike">
                <a:solidFill>
                  <a:srgbClr val="ffffff">
                    <a:alpha val="84000"/>
                  </a:srgbClr>
                </a:solidFill>
                <a:latin typeface="Poppins"/>
                <a:ea typeface="Poppins"/>
              </a:rPr>
              <a:t>Daca exista erori in structura, utilizatorul va primi un mesaj detaliat cu privire la acestea.</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sp>
        <p:nvSpPr>
          <p:cNvPr id="162" name="Freeform 2"/>
          <p:cNvSpPr/>
          <p:nvPr/>
        </p:nvSpPr>
        <p:spPr>
          <a:xfrm>
            <a:off x="590400" y="2930040"/>
            <a:ext cx="1001520" cy="1551240"/>
          </a:xfrm>
          <a:custGeom>
            <a:avLst/>
            <a:gdLst>
              <a:gd name="textAreaLeft" fmla="*/ 0 w 1001520"/>
              <a:gd name="textAreaRight" fmla="*/ 1001880 w 1001520"/>
              <a:gd name="textAreaTop" fmla="*/ 0 h 1551240"/>
              <a:gd name="textAreaBottom" fmla="*/ 1551600 h 1551240"/>
            </a:gdLst>
            <a:ahLst/>
            <a:rect l="textAreaLeft" t="textAreaTop" r="textAreaRight" b="textAreaBottom"/>
            <a:pathLst>
              <a:path w="1001736" h="1551735">
                <a:moveTo>
                  <a:pt x="0" y="0"/>
                </a:moveTo>
                <a:lnTo>
                  <a:pt x="1001735" y="0"/>
                </a:lnTo>
                <a:lnTo>
                  <a:pt x="1001735" y="1551735"/>
                </a:lnTo>
                <a:lnTo>
                  <a:pt x="0" y="155173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3" name="Freeform 3"/>
          <p:cNvSpPr/>
          <p:nvPr/>
        </p:nvSpPr>
        <p:spPr>
          <a:xfrm>
            <a:off x="16758360" y="7706520"/>
            <a:ext cx="1001520" cy="1551240"/>
          </a:xfrm>
          <a:custGeom>
            <a:avLst/>
            <a:gdLst>
              <a:gd name="textAreaLeft" fmla="*/ 0 w 1001520"/>
              <a:gd name="textAreaRight" fmla="*/ 1001880 w 1001520"/>
              <a:gd name="textAreaTop" fmla="*/ 0 h 1551240"/>
              <a:gd name="textAreaBottom" fmla="*/ 1551600 h 1551240"/>
            </a:gdLst>
            <a:ahLst/>
            <a:rect l="textAreaLeft" t="textAreaTop" r="textAreaRight" b="textAreaBottom"/>
            <a:pathLst>
              <a:path w="1001736" h="1551735">
                <a:moveTo>
                  <a:pt x="0" y="0"/>
                </a:moveTo>
                <a:lnTo>
                  <a:pt x="1001736" y="0"/>
                </a:lnTo>
                <a:lnTo>
                  <a:pt x="1001736" y="1551735"/>
                </a:lnTo>
                <a:lnTo>
                  <a:pt x="0" y="155173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64" name="TextBox 4"/>
          <p:cNvSpPr/>
          <p:nvPr/>
        </p:nvSpPr>
        <p:spPr>
          <a:xfrm>
            <a:off x="1884600" y="460440"/>
            <a:ext cx="15103800" cy="508320"/>
          </a:xfrm>
          <a:prstGeom prst="rect">
            <a:avLst/>
          </a:prstGeom>
          <a:noFill/>
          <a:ln w="0">
            <a:noFill/>
          </a:ln>
        </p:spPr>
        <p:style>
          <a:lnRef idx="0"/>
          <a:fillRef idx="0"/>
          <a:effectRef idx="0"/>
          <a:fontRef idx="minor"/>
        </p:style>
        <p:txBody>
          <a:bodyPr lIns="0" rIns="0" tIns="0" bIns="0" anchor="t">
            <a:spAutoFit/>
          </a:bodyPr>
          <a:p>
            <a:pPr algn="ctr" defTabSz="914400">
              <a:lnSpc>
                <a:spcPts val="4000"/>
              </a:lnSpc>
            </a:pPr>
            <a:r>
              <a:rPr b="1" lang="en-US" sz="4000" spc="-1" strike="noStrike">
                <a:solidFill>
                  <a:srgbClr val="ffffff"/>
                </a:solidFill>
                <a:latin typeface="Poppins Ultra-Bold"/>
                <a:ea typeface="Poppins Ultra-Bold"/>
              </a:rPr>
              <a:t>OPERATIUNI DE PRELUCRARE A DATELOR </a:t>
            </a:r>
            <a:endParaRPr b="0" lang="en-US" sz="4000" spc="-1" strike="noStrike">
              <a:solidFill>
                <a:srgbClr val="ffffff"/>
              </a:solidFill>
              <a:latin typeface="Arial"/>
            </a:endParaRPr>
          </a:p>
        </p:txBody>
      </p:sp>
      <p:grpSp>
        <p:nvGrpSpPr>
          <p:cNvPr id="165" name="Group 5"/>
          <p:cNvGrpSpPr/>
          <p:nvPr/>
        </p:nvGrpSpPr>
        <p:grpSpPr>
          <a:xfrm>
            <a:off x="1884600" y="1276560"/>
            <a:ext cx="6171840" cy="4177080"/>
            <a:chOff x="1884600" y="1276560"/>
            <a:chExt cx="6171840" cy="4177080"/>
          </a:xfrm>
        </p:grpSpPr>
        <p:sp>
          <p:nvSpPr>
            <p:cNvPr id="166" name="AutoShape 6"/>
            <p:cNvSpPr/>
            <p:nvPr/>
          </p:nvSpPr>
          <p:spPr>
            <a:xfrm>
              <a:off x="3335760" y="1276560"/>
              <a:ext cx="4720680" cy="360"/>
            </a:xfrm>
            <a:prstGeom prst="line">
              <a:avLst/>
            </a:prstGeom>
            <a:ln w="25400">
              <a:solidFill>
                <a:srgbClr val="ffffff"/>
              </a:solidFill>
              <a:round/>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67" name="TextBox 7"/>
            <p:cNvSpPr/>
            <p:nvPr/>
          </p:nvSpPr>
          <p:spPr>
            <a:xfrm>
              <a:off x="1884600" y="203040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INSERT</a:t>
              </a:r>
              <a:endParaRPr b="0" lang="en-US" sz="2800" spc="-1" strike="noStrike">
                <a:solidFill>
                  <a:srgbClr val="ffffff"/>
                </a:solidFill>
                <a:latin typeface="Arial"/>
              </a:endParaRPr>
            </a:p>
          </p:txBody>
        </p:sp>
        <p:sp>
          <p:nvSpPr>
            <p:cNvPr id="168" name="TextBox 8"/>
            <p:cNvSpPr/>
            <p:nvPr/>
          </p:nvSpPr>
          <p:spPr>
            <a:xfrm>
              <a:off x="1884600" y="2669760"/>
              <a:ext cx="6171480" cy="2783880"/>
            </a:xfrm>
            <a:prstGeom prst="rect">
              <a:avLst/>
            </a:prstGeom>
            <a:noFill/>
            <a:ln w="0">
              <a:noFill/>
            </a:ln>
          </p:spPr>
          <p:style>
            <a:lnRef idx="0"/>
            <a:fillRef idx="0"/>
            <a:effectRef idx="0"/>
            <a:fontRef idx="minor"/>
          </p:style>
          <p:txBody>
            <a:bodyPr lIns="0" rIns="0" tIns="0" bIns="0" anchor="t">
              <a:spAutoFit/>
            </a:bodyPr>
            <a:p>
              <a:pPr algn="just" defTabSz="914400">
                <a:lnSpc>
                  <a:spcPts val="3654"/>
                </a:lnSpc>
              </a:pPr>
              <a:r>
                <a:rPr b="0" lang="en-US" sz="1700" spc="-1" strike="noStrike">
                  <a:solidFill>
                    <a:srgbClr val="ffffff">
                      <a:alpha val="84000"/>
                    </a:srgbClr>
                  </a:solidFill>
                  <a:latin typeface="Poppins"/>
                  <a:ea typeface="Poppins"/>
                </a:rPr>
                <a:t>Utilizatorul va putea adauga date in tabele folosind comanda INSERT &lt;nume_tabel&gt; camp1:valoare1 camp2:valoare2 ...</a:t>
              </a:r>
              <a:endParaRPr b="0" lang="en-US" sz="1700" spc="-1" strike="noStrike">
                <a:solidFill>
                  <a:srgbClr val="ffffff"/>
                </a:solidFill>
                <a:latin typeface="Arial"/>
              </a:endParaRPr>
            </a:p>
            <a:p>
              <a:pPr algn="just" defTabSz="914400">
                <a:lnSpc>
                  <a:spcPts val="3654"/>
                </a:lnSpc>
              </a:pPr>
              <a:r>
                <a:rPr b="0" lang="en-US" sz="1700" spc="-1" strike="noStrike">
                  <a:solidFill>
                    <a:srgbClr val="ffffff">
                      <a:alpha val="84000"/>
                    </a:srgbClr>
                  </a:solidFill>
                  <a:latin typeface="Poppins"/>
                  <a:ea typeface="Poppins"/>
                </a:rPr>
                <a:t>Sistemul va valida corectitudinea valorilor inserate in functie de tipul fiecarui camp si constrangerile impuse.</a:t>
              </a:r>
              <a:endParaRPr b="0" lang="en-US" sz="1700" spc="-1" strike="noStrike">
                <a:solidFill>
                  <a:srgbClr val="ffffff"/>
                </a:solidFill>
                <a:latin typeface="Arial"/>
              </a:endParaRPr>
            </a:p>
            <a:p>
              <a:pPr algn="just" defTabSz="914400">
                <a:lnSpc>
                  <a:spcPts val="3654"/>
                </a:lnSpc>
                <a:tabLst>
                  <a:tab algn="l" pos="0"/>
                </a:tabLst>
              </a:pPr>
              <a:endParaRPr b="0" lang="en-US" sz="1800" spc="-1" strike="noStrike">
                <a:solidFill>
                  <a:srgbClr val="ffffff"/>
                </a:solidFill>
                <a:latin typeface="Arial"/>
              </a:endParaRPr>
            </a:p>
          </p:txBody>
        </p:sp>
      </p:grpSp>
      <p:sp>
        <p:nvSpPr>
          <p:cNvPr id="169" name="Freeform 9"/>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0" name="TextBox 10"/>
          <p:cNvSpPr/>
          <p:nvPr/>
        </p:nvSpPr>
        <p:spPr>
          <a:xfrm>
            <a:off x="1884600" y="5543640"/>
            <a:ext cx="4551480" cy="49824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Update</a:t>
            </a:r>
            <a:endParaRPr b="0" lang="en-US" sz="2800" spc="-1" strike="noStrike">
              <a:solidFill>
                <a:srgbClr val="ffffff"/>
              </a:solidFill>
              <a:latin typeface="Arial"/>
            </a:endParaRPr>
          </a:p>
        </p:txBody>
      </p:sp>
      <p:sp>
        <p:nvSpPr>
          <p:cNvPr id="171" name="TextBox 11"/>
          <p:cNvSpPr/>
          <p:nvPr/>
        </p:nvSpPr>
        <p:spPr>
          <a:xfrm>
            <a:off x="1884600" y="6159240"/>
            <a:ext cx="6171480" cy="3248640"/>
          </a:xfrm>
          <a:prstGeom prst="rect">
            <a:avLst/>
          </a:prstGeom>
          <a:noFill/>
          <a:ln w="0">
            <a:noFill/>
          </a:ln>
        </p:spPr>
        <p:style>
          <a:lnRef idx="0"/>
          <a:fillRef idx="0"/>
          <a:effectRef idx="0"/>
          <a:fontRef idx="minor"/>
        </p:style>
        <p:txBody>
          <a:bodyPr lIns="0" rIns="0" tIns="0" bIns="0" anchor="t">
            <a:spAutoFit/>
          </a:bodyPr>
          <a:p>
            <a:pPr algn="just" defTabSz="914400">
              <a:lnSpc>
                <a:spcPts val="3654"/>
              </a:lnSpc>
            </a:pPr>
            <a:r>
              <a:rPr b="0" lang="en-US" sz="1700" spc="-1" strike="noStrike">
                <a:solidFill>
                  <a:srgbClr val="ffffff">
                    <a:alpha val="84000"/>
                  </a:srgbClr>
                </a:solidFill>
                <a:latin typeface="Poppins"/>
                <a:ea typeface="Poppins"/>
              </a:rPr>
              <a:t>Datele existente intr-un tabel vor putea fi actualizate folosind comanda UPDATE &lt;nume_tabel&gt;  SET  &lt;camp&gt; = &lt;valoare&gt; WHERE &lt;conditie&gt;.</a:t>
            </a:r>
            <a:endParaRPr b="0" lang="en-US" sz="1700" spc="-1" strike="noStrike">
              <a:solidFill>
                <a:srgbClr val="ffffff"/>
              </a:solidFill>
              <a:latin typeface="Arial"/>
            </a:endParaRPr>
          </a:p>
          <a:p>
            <a:pPr algn="just" defTabSz="914400">
              <a:lnSpc>
                <a:spcPts val="3654"/>
              </a:lnSpc>
            </a:pPr>
            <a:r>
              <a:rPr b="0" lang="en-US" sz="1700" spc="-1" strike="noStrike">
                <a:solidFill>
                  <a:srgbClr val="ffffff">
                    <a:alpha val="84000"/>
                  </a:srgbClr>
                </a:solidFill>
                <a:latin typeface="Poppins"/>
                <a:ea typeface="Poppins"/>
              </a:rPr>
              <a:t>Sistemul va executa comanda doar daca exista randuri care indeplinesc conditia specificata. In caz contrar, utilizatorul va primi o notificare ca nu s-au gasit randuri de actualizat.</a:t>
            </a:r>
            <a:endParaRPr b="0" lang="en-US" sz="1700" spc="-1" strike="noStrike">
              <a:solidFill>
                <a:srgbClr val="ffffff"/>
              </a:solidFill>
              <a:latin typeface="Arial"/>
            </a:endParaRPr>
          </a:p>
          <a:p>
            <a:pPr algn="just" defTabSz="914400">
              <a:lnSpc>
                <a:spcPts val="3654"/>
              </a:lnSpc>
              <a:tabLst>
                <a:tab algn="l" pos="0"/>
              </a:tabLst>
            </a:pPr>
            <a:endParaRPr b="0" lang="en-US" sz="1800" spc="-1" strike="noStrike">
              <a:solidFill>
                <a:srgbClr val="ffffff"/>
              </a:solidFill>
              <a:latin typeface="Arial"/>
            </a:endParaRPr>
          </a:p>
        </p:txBody>
      </p:sp>
      <p:grpSp>
        <p:nvGrpSpPr>
          <p:cNvPr id="172" name="Group 12"/>
          <p:cNvGrpSpPr/>
          <p:nvPr/>
        </p:nvGrpSpPr>
        <p:grpSpPr>
          <a:xfrm>
            <a:off x="9144000" y="1883160"/>
            <a:ext cx="6171480" cy="4078800"/>
            <a:chOff x="9144000" y="1883160"/>
            <a:chExt cx="6171480" cy="4078800"/>
          </a:xfrm>
        </p:grpSpPr>
        <p:sp>
          <p:nvSpPr>
            <p:cNvPr id="173" name="TextBox 13"/>
            <p:cNvSpPr/>
            <p:nvPr/>
          </p:nvSpPr>
          <p:spPr>
            <a:xfrm>
              <a:off x="9144000" y="188316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DELETE</a:t>
              </a:r>
              <a:endParaRPr b="0" lang="en-US" sz="2800" spc="-1" strike="noStrike">
                <a:solidFill>
                  <a:srgbClr val="ffffff"/>
                </a:solidFill>
                <a:latin typeface="Arial"/>
              </a:endParaRPr>
            </a:p>
          </p:txBody>
        </p:sp>
        <p:sp>
          <p:nvSpPr>
            <p:cNvPr id="174" name="TextBox 14"/>
            <p:cNvSpPr/>
            <p:nvPr/>
          </p:nvSpPr>
          <p:spPr>
            <a:xfrm>
              <a:off x="9144000" y="2522520"/>
              <a:ext cx="6171480" cy="34394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Utilizatorul va putea sterge randuri dintr-un tabel folosind comanda DELETE FROM &lt;nume_tabel&gt; WHERE &lt;conditie&gt;.</a:t>
              </a:r>
              <a:endParaRPr b="0" lang="en-US" sz="1800" spc="-1" strike="noStrike">
                <a:solidFill>
                  <a:srgbClr val="ffffff"/>
                </a:solidFill>
                <a:latin typeface="Arial"/>
              </a:endParaRPr>
            </a:p>
            <a:p>
              <a:pPr algn="just" defTabSz="914400">
                <a:lnSpc>
                  <a:spcPts val="3869"/>
                </a:lnSpc>
              </a:pPr>
              <a:r>
                <a:rPr b="0" lang="en-US" sz="1800" spc="-1" strike="noStrike">
                  <a:solidFill>
                    <a:srgbClr val="ffffff">
                      <a:alpha val="84000"/>
                    </a:srgbClr>
                  </a:solidFill>
                  <a:latin typeface="Poppins"/>
                  <a:ea typeface="Poppins"/>
                </a:rPr>
                <a:t>Stergerea va fi confirmata inainte de executie, iar daca nu exista randuri care sa indeplineasca conditia, utilizatorul va fi informat in consecinta</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grpSp>
      <p:grpSp>
        <p:nvGrpSpPr>
          <p:cNvPr id="175" name="Group 15"/>
          <p:cNvGrpSpPr/>
          <p:nvPr/>
        </p:nvGrpSpPr>
        <p:grpSpPr>
          <a:xfrm>
            <a:off x="9144000" y="5565240"/>
            <a:ext cx="6171480" cy="2113920"/>
            <a:chOff x="9144000" y="5565240"/>
            <a:chExt cx="6171480" cy="2113920"/>
          </a:xfrm>
        </p:grpSpPr>
        <p:sp>
          <p:nvSpPr>
            <p:cNvPr id="176" name="TextBox 16"/>
            <p:cNvSpPr/>
            <p:nvPr/>
          </p:nvSpPr>
          <p:spPr>
            <a:xfrm>
              <a:off x="9144000" y="556524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SAVE</a:t>
              </a:r>
              <a:endParaRPr b="0" lang="en-US" sz="2800" spc="-1" strike="noStrike">
                <a:solidFill>
                  <a:srgbClr val="ffffff"/>
                </a:solidFill>
                <a:latin typeface="Arial"/>
              </a:endParaRPr>
            </a:p>
          </p:txBody>
        </p:sp>
        <p:sp>
          <p:nvSpPr>
            <p:cNvPr id="177" name="TextBox 17"/>
            <p:cNvSpPr/>
            <p:nvPr/>
          </p:nvSpPr>
          <p:spPr>
            <a:xfrm>
              <a:off x="9144000" y="6204600"/>
              <a:ext cx="6171480" cy="147456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Utilizatorul va putea salva baza de date intr-uun fisier intr-un format specific folosind comanda SAVE DB_NAME;</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sp>
        <p:nvSpPr>
          <p:cNvPr id="178" name="Freeform 2"/>
          <p:cNvSpPr/>
          <p:nvPr/>
        </p:nvSpPr>
        <p:spPr>
          <a:xfrm>
            <a:off x="590400" y="2930040"/>
            <a:ext cx="1001520" cy="1551240"/>
          </a:xfrm>
          <a:custGeom>
            <a:avLst/>
            <a:gdLst>
              <a:gd name="textAreaLeft" fmla="*/ 0 w 1001520"/>
              <a:gd name="textAreaRight" fmla="*/ 1001880 w 1001520"/>
              <a:gd name="textAreaTop" fmla="*/ 0 h 1551240"/>
              <a:gd name="textAreaBottom" fmla="*/ 1551600 h 1551240"/>
            </a:gdLst>
            <a:ahLst/>
            <a:rect l="textAreaLeft" t="textAreaTop" r="textAreaRight" b="textAreaBottom"/>
            <a:pathLst>
              <a:path w="1001736" h="1551735">
                <a:moveTo>
                  <a:pt x="0" y="0"/>
                </a:moveTo>
                <a:lnTo>
                  <a:pt x="1001735" y="0"/>
                </a:lnTo>
                <a:lnTo>
                  <a:pt x="1001735" y="1551735"/>
                </a:lnTo>
                <a:lnTo>
                  <a:pt x="0" y="155173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9" name="Freeform 3"/>
          <p:cNvSpPr/>
          <p:nvPr/>
        </p:nvSpPr>
        <p:spPr>
          <a:xfrm>
            <a:off x="16758360" y="7706520"/>
            <a:ext cx="1001520" cy="1551240"/>
          </a:xfrm>
          <a:custGeom>
            <a:avLst/>
            <a:gdLst>
              <a:gd name="textAreaLeft" fmla="*/ 0 w 1001520"/>
              <a:gd name="textAreaRight" fmla="*/ 1001880 w 1001520"/>
              <a:gd name="textAreaTop" fmla="*/ 0 h 1551240"/>
              <a:gd name="textAreaBottom" fmla="*/ 1551600 h 1551240"/>
            </a:gdLst>
            <a:ahLst/>
            <a:rect l="textAreaLeft" t="textAreaTop" r="textAreaRight" b="textAreaBottom"/>
            <a:pathLst>
              <a:path w="1001736" h="1551735">
                <a:moveTo>
                  <a:pt x="0" y="0"/>
                </a:moveTo>
                <a:lnTo>
                  <a:pt x="1001736" y="0"/>
                </a:lnTo>
                <a:lnTo>
                  <a:pt x="1001736" y="1551735"/>
                </a:lnTo>
                <a:lnTo>
                  <a:pt x="0" y="15517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0" name="TextBox 4"/>
          <p:cNvSpPr/>
          <p:nvPr/>
        </p:nvSpPr>
        <p:spPr>
          <a:xfrm>
            <a:off x="1884600" y="460440"/>
            <a:ext cx="15103800" cy="508320"/>
          </a:xfrm>
          <a:prstGeom prst="rect">
            <a:avLst/>
          </a:prstGeom>
          <a:noFill/>
          <a:ln w="0">
            <a:noFill/>
          </a:ln>
        </p:spPr>
        <p:style>
          <a:lnRef idx="0"/>
          <a:fillRef idx="0"/>
          <a:effectRef idx="0"/>
          <a:fontRef idx="minor"/>
        </p:style>
        <p:txBody>
          <a:bodyPr lIns="0" rIns="0" tIns="0" bIns="0" anchor="t">
            <a:spAutoFit/>
          </a:bodyPr>
          <a:p>
            <a:pPr algn="ctr" defTabSz="914400">
              <a:lnSpc>
                <a:spcPts val="4000"/>
              </a:lnSpc>
            </a:pPr>
            <a:r>
              <a:rPr b="1" lang="en-US" sz="4000" spc="-1" strike="noStrike">
                <a:solidFill>
                  <a:srgbClr val="ffffff"/>
                </a:solidFill>
                <a:latin typeface="Poppins Ultra-Bold"/>
                <a:ea typeface="Poppins Ultra-Bold"/>
              </a:rPr>
              <a:t>OPERATIUNI DE PRELUCRARE A DATELOR </a:t>
            </a:r>
            <a:endParaRPr b="0" lang="en-US" sz="4000" spc="-1" strike="noStrike">
              <a:solidFill>
                <a:srgbClr val="ffffff"/>
              </a:solidFill>
              <a:latin typeface="Arial"/>
            </a:endParaRPr>
          </a:p>
        </p:txBody>
      </p:sp>
      <p:grpSp>
        <p:nvGrpSpPr>
          <p:cNvPr id="181" name="Group 5"/>
          <p:cNvGrpSpPr/>
          <p:nvPr/>
        </p:nvGrpSpPr>
        <p:grpSpPr>
          <a:xfrm>
            <a:off x="1884600" y="1276560"/>
            <a:ext cx="6171840" cy="2785680"/>
            <a:chOff x="1884600" y="1276560"/>
            <a:chExt cx="6171840" cy="2785680"/>
          </a:xfrm>
        </p:grpSpPr>
        <p:sp>
          <p:nvSpPr>
            <p:cNvPr id="182" name="AutoShape 6"/>
            <p:cNvSpPr/>
            <p:nvPr/>
          </p:nvSpPr>
          <p:spPr>
            <a:xfrm>
              <a:off x="3335760" y="1276560"/>
              <a:ext cx="4720680" cy="360"/>
            </a:xfrm>
            <a:prstGeom prst="line">
              <a:avLst/>
            </a:prstGeom>
            <a:ln w="25400">
              <a:solidFill>
                <a:srgbClr val="ffffff"/>
              </a:solidFill>
              <a:round/>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83" name="TextBox 7"/>
            <p:cNvSpPr/>
            <p:nvPr/>
          </p:nvSpPr>
          <p:spPr>
            <a:xfrm>
              <a:off x="1884600" y="203040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LOAD</a:t>
              </a:r>
              <a:endParaRPr b="0" lang="en-US" sz="2800" spc="-1" strike="noStrike">
                <a:solidFill>
                  <a:srgbClr val="ffffff"/>
                </a:solidFill>
                <a:latin typeface="Arial"/>
              </a:endParaRPr>
            </a:p>
          </p:txBody>
        </p:sp>
        <p:sp>
          <p:nvSpPr>
            <p:cNvPr id="184" name="TextBox 8"/>
            <p:cNvSpPr/>
            <p:nvPr/>
          </p:nvSpPr>
          <p:spPr>
            <a:xfrm>
              <a:off x="1884600" y="2669760"/>
              <a:ext cx="6171480" cy="1392480"/>
            </a:xfrm>
            <a:prstGeom prst="rect">
              <a:avLst/>
            </a:prstGeom>
            <a:noFill/>
            <a:ln w="0">
              <a:noFill/>
            </a:ln>
          </p:spPr>
          <p:style>
            <a:lnRef idx="0"/>
            <a:fillRef idx="0"/>
            <a:effectRef idx="0"/>
            <a:fontRef idx="minor"/>
          </p:style>
          <p:txBody>
            <a:bodyPr lIns="0" rIns="0" tIns="0" bIns="0" anchor="t">
              <a:spAutoFit/>
            </a:bodyPr>
            <a:p>
              <a:pPr algn="just" defTabSz="914400">
                <a:lnSpc>
                  <a:spcPts val="3654"/>
                </a:lnSpc>
                <a:tabLst>
                  <a:tab algn="l" pos="0"/>
                </a:tabLst>
              </a:pPr>
              <a:r>
                <a:rPr b="0" lang="en-US" sz="1700" spc="-1" strike="noStrike">
                  <a:solidFill>
                    <a:srgbClr val="ffffff">
                      <a:alpha val="84000"/>
                    </a:srgbClr>
                  </a:solidFill>
                  <a:latin typeface="Poppins"/>
                  <a:ea typeface="Poppins"/>
                </a:rPr>
                <a:t>Utilizatorul va putea incarca local o baza de date din fisier in server, iar aceasta poate fi utilizata de un client la un moment dat de timp folosind comand LOAD DB_NAME;</a:t>
              </a:r>
              <a:endParaRPr b="0" lang="en-US" sz="1700" spc="-1" strike="noStrike">
                <a:solidFill>
                  <a:srgbClr val="ffffff"/>
                </a:solidFill>
                <a:latin typeface="Arial"/>
              </a:endParaRPr>
            </a:p>
          </p:txBody>
        </p:sp>
      </p:grpSp>
      <p:sp>
        <p:nvSpPr>
          <p:cNvPr id="185" name="Freeform 9"/>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6" name="TextBox 10"/>
          <p:cNvSpPr/>
          <p:nvPr/>
        </p:nvSpPr>
        <p:spPr>
          <a:xfrm>
            <a:off x="1884600" y="4789080"/>
            <a:ext cx="4551480" cy="49824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PRINT_TABLE</a:t>
            </a:r>
            <a:endParaRPr b="0" lang="en-US" sz="2800" spc="-1" strike="noStrike">
              <a:solidFill>
                <a:srgbClr val="ffffff"/>
              </a:solidFill>
              <a:latin typeface="Arial"/>
            </a:endParaRPr>
          </a:p>
        </p:txBody>
      </p:sp>
      <p:sp>
        <p:nvSpPr>
          <p:cNvPr id="187" name="TextBox 11"/>
          <p:cNvSpPr/>
          <p:nvPr/>
        </p:nvSpPr>
        <p:spPr>
          <a:xfrm>
            <a:off x="1884600" y="5404320"/>
            <a:ext cx="6171480" cy="1855800"/>
          </a:xfrm>
          <a:prstGeom prst="rect">
            <a:avLst/>
          </a:prstGeom>
          <a:noFill/>
          <a:ln w="0">
            <a:noFill/>
          </a:ln>
        </p:spPr>
        <p:style>
          <a:lnRef idx="0"/>
          <a:fillRef idx="0"/>
          <a:effectRef idx="0"/>
          <a:fontRef idx="minor"/>
        </p:style>
        <p:txBody>
          <a:bodyPr lIns="0" rIns="0" tIns="0" bIns="0" anchor="t">
            <a:spAutoFit/>
          </a:bodyPr>
          <a:p>
            <a:pPr algn="just" defTabSz="914400">
              <a:lnSpc>
                <a:spcPts val="3654"/>
              </a:lnSpc>
            </a:pPr>
            <a:r>
              <a:rPr b="0" lang="en-US" sz="1700" spc="-1" strike="noStrike">
                <a:solidFill>
                  <a:srgbClr val="ffffff">
                    <a:alpha val="84000"/>
                  </a:srgbClr>
                </a:solidFill>
                <a:latin typeface="Poppins"/>
                <a:ea typeface="Poppins"/>
              </a:rPr>
              <a:t>Utilizatorul va putea afisa toate informatiile dintr-un tabel intr-o forma tabelara usor de citit folosind comanda PRINT_TABLE NUME_TABEL;</a:t>
            </a:r>
            <a:endParaRPr b="0" lang="en-US" sz="1700" spc="-1" strike="noStrike">
              <a:solidFill>
                <a:srgbClr val="ffffff"/>
              </a:solidFill>
              <a:latin typeface="Arial"/>
            </a:endParaRPr>
          </a:p>
          <a:p>
            <a:pPr algn="just" defTabSz="914400">
              <a:lnSpc>
                <a:spcPts val="3654"/>
              </a:lnSpc>
              <a:tabLst>
                <a:tab algn="l" pos="0"/>
              </a:tabLst>
            </a:pPr>
            <a:endParaRPr b="0" lang="en-US" sz="1800" spc="-1" strike="noStrike">
              <a:solidFill>
                <a:srgbClr val="ffffff"/>
              </a:solidFill>
              <a:latin typeface="Arial"/>
            </a:endParaRPr>
          </a:p>
        </p:txBody>
      </p:sp>
      <p:grpSp>
        <p:nvGrpSpPr>
          <p:cNvPr id="188" name="Group 12"/>
          <p:cNvGrpSpPr/>
          <p:nvPr/>
        </p:nvGrpSpPr>
        <p:grpSpPr>
          <a:xfrm>
            <a:off x="1884600" y="7026480"/>
            <a:ext cx="6171480" cy="1622520"/>
            <a:chOff x="1884600" y="7026480"/>
            <a:chExt cx="6171480" cy="1622520"/>
          </a:xfrm>
        </p:grpSpPr>
        <p:sp>
          <p:nvSpPr>
            <p:cNvPr id="189" name="TextBox 13"/>
            <p:cNvSpPr/>
            <p:nvPr/>
          </p:nvSpPr>
          <p:spPr>
            <a:xfrm>
              <a:off x="1884600" y="702648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ADD_COLUMN</a:t>
              </a:r>
              <a:endParaRPr b="0" lang="en-US" sz="2800" spc="-1" strike="noStrike">
                <a:solidFill>
                  <a:srgbClr val="ffffff"/>
                </a:solidFill>
                <a:latin typeface="Arial"/>
              </a:endParaRPr>
            </a:p>
          </p:txBody>
        </p:sp>
        <p:sp>
          <p:nvSpPr>
            <p:cNvPr id="190" name="TextBox 14"/>
            <p:cNvSpPr/>
            <p:nvPr/>
          </p:nvSpPr>
          <p:spPr>
            <a:xfrm>
              <a:off x="1884600" y="7665840"/>
              <a:ext cx="6171480" cy="98316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tabLst>
                  <a:tab algn="l" pos="0"/>
                </a:tabLst>
              </a:pPr>
              <a:r>
                <a:rPr b="0" lang="en-US" sz="1800" spc="-1" strike="noStrike">
                  <a:solidFill>
                    <a:srgbClr val="ffffff">
                      <a:alpha val="84000"/>
                    </a:srgbClr>
                  </a:solidFill>
                  <a:latin typeface="Poppins"/>
                  <a:ea typeface="Poppins"/>
                </a:rPr>
                <a:t>Utilizatorul va putea adauga o coloana intr-un tabel prin comanda: ADD_COLUMN TableNAME ColumnName Type;</a:t>
              </a:r>
              <a:endParaRPr b="0" lang="en-US" sz="1800" spc="-1" strike="noStrike">
                <a:solidFill>
                  <a:srgbClr val="ffffff"/>
                </a:solidFill>
                <a:latin typeface="Arial"/>
              </a:endParaRPr>
            </a:p>
          </p:txBody>
        </p:sp>
      </p:grpSp>
      <p:grpSp>
        <p:nvGrpSpPr>
          <p:cNvPr id="191" name="Group 15"/>
          <p:cNvGrpSpPr/>
          <p:nvPr/>
        </p:nvGrpSpPr>
        <p:grpSpPr>
          <a:xfrm>
            <a:off x="9344160" y="1928160"/>
            <a:ext cx="6171480" cy="2113920"/>
            <a:chOff x="9344160" y="1928160"/>
            <a:chExt cx="6171480" cy="2113920"/>
          </a:xfrm>
        </p:grpSpPr>
        <p:sp>
          <p:nvSpPr>
            <p:cNvPr id="192" name="TextBox 16"/>
            <p:cNvSpPr/>
            <p:nvPr/>
          </p:nvSpPr>
          <p:spPr>
            <a:xfrm>
              <a:off x="9344160" y="192816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DELETE_COLUMN</a:t>
              </a:r>
              <a:endParaRPr b="0" lang="en-US" sz="2800" spc="-1" strike="noStrike">
                <a:solidFill>
                  <a:srgbClr val="ffffff"/>
                </a:solidFill>
                <a:latin typeface="Arial"/>
              </a:endParaRPr>
            </a:p>
          </p:txBody>
        </p:sp>
        <p:sp>
          <p:nvSpPr>
            <p:cNvPr id="193" name="TextBox 17"/>
            <p:cNvSpPr/>
            <p:nvPr/>
          </p:nvSpPr>
          <p:spPr>
            <a:xfrm>
              <a:off x="9344160" y="2567520"/>
              <a:ext cx="6171480" cy="147456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Utilizatorul va putea sterge o coloana intr-un tabel prin comanda: DELETE_COLUMN TableNAME ColumnName;</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grpSp>
      <p:grpSp>
        <p:nvGrpSpPr>
          <p:cNvPr id="194" name="Group 18"/>
          <p:cNvGrpSpPr/>
          <p:nvPr/>
        </p:nvGrpSpPr>
        <p:grpSpPr>
          <a:xfrm>
            <a:off x="9344160" y="4810320"/>
            <a:ext cx="6171480" cy="2604960"/>
            <a:chOff x="9344160" y="4810320"/>
            <a:chExt cx="6171480" cy="2604960"/>
          </a:xfrm>
        </p:grpSpPr>
        <p:sp>
          <p:nvSpPr>
            <p:cNvPr id="195" name="TextBox 19"/>
            <p:cNvSpPr/>
            <p:nvPr/>
          </p:nvSpPr>
          <p:spPr>
            <a:xfrm>
              <a:off x="9344160" y="481032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ALLOW</a:t>
              </a:r>
              <a:endParaRPr b="0" lang="en-US" sz="2800" spc="-1" strike="noStrike">
                <a:solidFill>
                  <a:srgbClr val="ffffff"/>
                </a:solidFill>
                <a:latin typeface="Arial"/>
              </a:endParaRPr>
            </a:p>
          </p:txBody>
        </p:sp>
        <p:sp>
          <p:nvSpPr>
            <p:cNvPr id="196" name="TextBox 20"/>
            <p:cNvSpPr/>
            <p:nvPr/>
          </p:nvSpPr>
          <p:spPr>
            <a:xfrm>
              <a:off x="9344160" y="5450040"/>
              <a:ext cx="6171480" cy="19652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Utilizatorul va putea atribui permisiuni de acces unui utilizator asupra bazei sale de dateprin comanda: ALLOW DBNAME USER;</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grpSp>
      <p:grpSp>
        <p:nvGrpSpPr>
          <p:cNvPr id="197" name="Group 21"/>
          <p:cNvGrpSpPr/>
          <p:nvPr/>
        </p:nvGrpSpPr>
        <p:grpSpPr>
          <a:xfrm>
            <a:off x="9321480" y="7144560"/>
            <a:ext cx="6171480" cy="2113560"/>
            <a:chOff x="9321480" y="7144560"/>
            <a:chExt cx="6171480" cy="2113560"/>
          </a:xfrm>
        </p:grpSpPr>
        <p:sp>
          <p:nvSpPr>
            <p:cNvPr id="198" name="TextBox 22"/>
            <p:cNvSpPr/>
            <p:nvPr/>
          </p:nvSpPr>
          <p:spPr>
            <a:xfrm>
              <a:off x="9321480" y="7144560"/>
              <a:ext cx="4551480" cy="497520"/>
            </a:xfrm>
            <a:prstGeom prst="rect">
              <a:avLst/>
            </a:prstGeom>
            <a:noFill/>
            <a:ln w="0">
              <a:noFill/>
            </a:ln>
          </p:spPr>
          <p:style>
            <a:lnRef idx="0"/>
            <a:fillRef idx="0"/>
            <a:effectRef idx="0"/>
            <a:fontRef idx="minor"/>
          </p:style>
          <p:txBody>
            <a:bodyPr lIns="0" rIns="0" tIns="0" bIns="0" anchor="t">
              <a:spAutoFit/>
            </a:bodyPr>
            <a:p>
              <a:pPr defTabSz="914400">
                <a:lnSpc>
                  <a:spcPts val="3920"/>
                </a:lnSpc>
                <a:tabLst>
                  <a:tab algn="l" pos="0"/>
                </a:tabLst>
              </a:pPr>
              <a:r>
                <a:rPr b="1" lang="en-US" sz="2800" spc="-1" strike="noStrike">
                  <a:solidFill>
                    <a:srgbClr val="ffbf00"/>
                  </a:solidFill>
                  <a:latin typeface="Poppins Bold"/>
                  <a:ea typeface="Poppins Bold"/>
                </a:rPr>
                <a:t>DENY</a:t>
              </a:r>
              <a:endParaRPr b="0" lang="en-US" sz="2800" spc="-1" strike="noStrike">
                <a:solidFill>
                  <a:srgbClr val="ffffff"/>
                </a:solidFill>
                <a:latin typeface="Arial"/>
              </a:endParaRPr>
            </a:p>
          </p:txBody>
        </p:sp>
        <p:sp>
          <p:nvSpPr>
            <p:cNvPr id="199" name="TextBox 23"/>
            <p:cNvSpPr/>
            <p:nvPr/>
          </p:nvSpPr>
          <p:spPr>
            <a:xfrm>
              <a:off x="9321480" y="7784280"/>
              <a:ext cx="6171480" cy="14738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tabLst>
                  <a:tab algn="l" pos="0"/>
                </a:tabLst>
              </a:pPr>
              <a:r>
                <a:rPr b="0" lang="en-US" sz="1800" spc="-1" strike="noStrike">
                  <a:solidFill>
                    <a:srgbClr val="ffffff">
                      <a:alpha val="84000"/>
                    </a:srgbClr>
                  </a:solidFill>
                  <a:latin typeface="Poppins"/>
                  <a:ea typeface="Poppins"/>
                </a:rPr>
                <a:t>Utilizatorul va putea elimina permisiuni de acces unui utilizator asupra bazei sale de date prin comanda: DENY DBNAME USER;</a:t>
              </a:r>
              <a:endParaRPr b="0" lang="en-US" sz="1800" spc="-1" strike="noStrike">
                <a:solidFill>
                  <a:srgbClr val="ffffff"/>
                </a:solidFill>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grpSp>
        <p:nvGrpSpPr>
          <p:cNvPr id="200" name="Group 2"/>
          <p:cNvGrpSpPr/>
          <p:nvPr/>
        </p:nvGrpSpPr>
        <p:grpSpPr>
          <a:xfrm>
            <a:off x="1523520" y="4559760"/>
            <a:ext cx="7306560" cy="4698000"/>
            <a:chOff x="1523520" y="4559760"/>
            <a:chExt cx="7306560" cy="4698000"/>
          </a:xfrm>
        </p:grpSpPr>
        <p:sp>
          <p:nvSpPr>
            <p:cNvPr id="201" name="Freeform 3"/>
            <p:cNvSpPr/>
            <p:nvPr/>
          </p:nvSpPr>
          <p:spPr>
            <a:xfrm>
              <a:off x="1523520" y="4812840"/>
              <a:ext cx="7306560" cy="4444920"/>
            </a:xfrm>
            <a:custGeom>
              <a:avLst/>
              <a:gdLst>
                <a:gd name="textAreaLeft" fmla="*/ 0 w 7306560"/>
                <a:gd name="textAreaRight" fmla="*/ 7306920 w 7306560"/>
                <a:gd name="textAreaTop" fmla="*/ 0 h 4444920"/>
                <a:gd name="textAreaBottom" fmla="*/ 4445280 h 4444920"/>
              </a:gdLst>
              <a:ahLst/>
              <a:rect l="textAreaLeft" t="textAreaTop" r="textAreaRight" b="textAreaBottom"/>
              <a:pathLst>
                <a:path w="1924470" h="1170799">
                  <a:moveTo>
                    <a:pt x="41321" y="0"/>
                  </a:moveTo>
                  <a:lnTo>
                    <a:pt x="1883148" y="0"/>
                  </a:lnTo>
                  <a:cubicBezTo>
                    <a:pt x="1894107" y="0"/>
                    <a:pt x="1904618" y="4354"/>
                    <a:pt x="1912367" y="12103"/>
                  </a:cubicBezTo>
                  <a:cubicBezTo>
                    <a:pt x="1920116" y="19852"/>
                    <a:pt x="1924470" y="30362"/>
                    <a:pt x="1924470" y="41321"/>
                  </a:cubicBezTo>
                  <a:lnTo>
                    <a:pt x="1924470" y="1129477"/>
                  </a:lnTo>
                  <a:cubicBezTo>
                    <a:pt x="1924470" y="1140436"/>
                    <a:pt x="1920116" y="1150947"/>
                    <a:pt x="1912367" y="1158696"/>
                  </a:cubicBezTo>
                  <a:cubicBezTo>
                    <a:pt x="1904618" y="1166445"/>
                    <a:pt x="1894107" y="1170799"/>
                    <a:pt x="1883148" y="1170799"/>
                  </a:cubicBezTo>
                  <a:lnTo>
                    <a:pt x="41321" y="1170799"/>
                  </a:lnTo>
                  <a:cubicBezTo>
                    <a:pt x="30362" y="1170799"/>
                    <a:pt x="19852" y="1166445"/>
                    <a:pt x="12103" y="1158696"/>
                  </a:cubicBezTo>
                  <a:cubicBezTo>
                    <a:pt x="4354" y="1150947"/>
                    <a:pt x="0" y="1140436"/>
                    <a:pt x="0" y="1129477"/>
                  </a:cubicBezTo>
                  <a:lnTo>
                    <a:pt x="0" y="41321"/>
                  </a:lnTo>
                  <a:cubicBezTo>
                    <a:pt x="0" y="30362"/>
                    <a:pt x="4354" y="19852"/>
                    <a:pt x="12103" y="12103"/>
                  </a:cubicBezTo>
                  <a:cubicBezTo>
                    <a:pt x="19852" y="4354"/>
                    <a:pt x="30362" y="0"/>
                    <a:pt x="41321" y="0"/>
                  </a:cubicBezTo>
                  <a:close/>
                </a:path>
              </a:pathLst>
            </a:custGeom>
            <a:noFill/>
            <a:ln cap="rnd" w="28575">
              <a:solidFill>
                <a:srgbClr val="ffbf00"/>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2" name="TextBox 4"/>
            <p:cNvSpPr/>
            <p:nvPr/>
          </p:nvSpPr>
          <p:spPr>
            <a:xfrm>
              <a:off x="1523520" y="4559760"/>
              <a:ext cx="7306560" cy="46980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grpSp>
        <p:nvGrpSpPr>
          <p:cNvPr id="203" name="Group 5"/>
          <p:cNvGrpSpPr/>
          <p:nvPr/>
        </p:nvGrpSpPr>
        <p:grpSpPr>
          <a:xfrm>
            <a:off x="9457560" y="4559760"/>
            <a:ext cx="7306560" cy="4698000"/>
            <a:chOff x="9457560" y="4559760"/>
            <a:chExt cx="7306560" cy="4698000"/>
          </a:xfrm>
        </p:grpSpPr>
        <p:sp>
          <p:nvSpPr>
            <p:cNvPr id="204" name="Freeform 6"/>
            <p:cNvSpPr/>
            <p:nvPr/>
          </p:nvSpPr>
          <p:spPr>
            <a:xfrm>
              <a:off x="9457560" y="4812840"/>
              <a:ext cx="7306560" cy="4444920"/>
            </a:xfrm>
            <a:custGeom>
              <a:avLst/>
              <a:gdLst>
                <a:gd name="textAreaLeft" fmla="*/ 0 w 7306560"/>
                <a:gd name="textAreaRight" fmla="*/ 7306920 w 7306560"/>
                <a:gd name="textAreaTop" fmla="*/ 0 h 4444920"/>
                <a:gd name="textAreaBottom" fmla="*/ 4445280 h 4444920"/>
              </a:gdLst>
              <a:ahLst/>
              <a:rect l="textAreaLeft" t="textAreaTop" r="textAreaRight" b="textAreaBottom"/>
              <a:pathLst>
                <a:path w="1924470" h="1170799">
                  <a:moveTo>
                    <a:pt x="41321" y="0"/>
                  </a:moveTo>
                  <a:lnTo>
                    <a:pt x="1883148" y="0"/>
                  </a:lnTo>
                  <a:cubicBezTo>
                    <a:pt x="1894107" y="0"/>
                    <a:pt x="1904618" y="4354"/>
                    <a:pt x="1912367" y="12103"/>
                  </a:cubicBezTo>
                  <a:cubicBezTo>
                    <a:pt x="1920116" y="19852"/>
                    <a:pt x="1924470" y="30362"/>
                    <a:pt x="1924470" y="41321"/>
                  </a:cubicBezTo>
                  <a:lnTo>
                    <a:pt x="1924470" y="1129477"/>
                  </a:lnTo>
                  <a:cubicBezTo>
                    <a:pt x="1924470" y="1140436"/>
                    <a:pt x="1920116" y="1150947"/>
                    <a:pt x="1912367" y="1158696"/>
                  </a:cubicBezTo>
                  <a:cubicBezTo>
                    <a:pt x="1904618" y="1166445"/>
                    <a:pt x="1894107" y="1170799"/>
                    <a:pt x="1883148" y="1170799"/>
                  </a:cubicBezTo>
                  <a:lnTo>
                    <a:pt x="41321" y="1170799"/>
                  </a:lnTo>
                  <a:cubicBezTo>
                    <a:pt x="30362" y="1170799"/>
                    <a:pt x="19852" y="1166445"/>
                    <a:pt x="12103" y="1158696"/>
                  </a:cubicBezTo>
                  <a:cubicBezTo>
                    <a:pt x="4354" y="1150947"/>
                    <a:pt x="0" y="1140436"/>
                    <a:pt x="0" y="1129477"/>
                  </a:cubicBezTo>
                  <a:lnTo>
                    <a:pt x="0" y="41321"/>
                  </a:lnTo>
                  <a:cubicBezTo>
                    <a:pt x="0" y="30362"/>
                    <a:pt x="4354" y="19852"/>
                    <a:pt x="12103" y="12103"/>
                  </a:cubicBezTo>
                  <a:cubicBezTo>
                    <a:pt x="19852" y="4354"/>
                    <a:pt x="30362" y="0"/>
                    <a:pt x="41321" y="0"/>
                  </a:cubicBezTo>
                  <a:close/>
                </a:path>
              </a:pathLst>
            </a:custGeom>
            <a:solidFill>
              <a:srgbClr val="ffbf00"/>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5" name="TextBox 7"/>
            <p:cNvSpPr/>
            <p:nvPr/>
          </p:nvSpPr>
          <p:spPr>
            <a:xfrm>
              <a:off x="9457560" y="4559760"/>
              <a:ext cx="7306560" cy="46980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sp>
        <p:nvSpPr>
          <p:cNvPr id="206" name="Freeform 8"/>
          <p:cNvSpPr/>
          <p:nvPr/>
        </p:nvSpPr>
        <p:spPr>
          <a:xfrm>
            <a:off x="-2094840" y="8316000"/>
            <a:ext cx="4995360" cy="4995360"/>
          </a:xfrm>
          <a:custGeom>
            <a:avLst/>
            <a:gdLst>
              <a:gd name="textAreaLeft" fmla="*/ 0 w 4995360"/>
              <a:gd name="textAreaRight" fmla="*/ 4995720 w 4995360"/>
              <a:gd name="textAreaTop" fmla="*/ 0 h 4995360"/>
              <a:gd name="textAreaBottom" fmla="*/ 4995720 h 4995360"/>
            </a:gdLst>
            <a:ahLst/>
            <a:rect l="textAreaLeft" t="textAreaTop" r="textAreaRight" b="textAreaBottom"/>
            <a:pathLst>
              <a:path w="4995862" h="4995863">
                <a:moveTo>
                  <a:pt x="0" y="0"/>
                </a:moveTo>
                <a:lnTo>
                  <a:pt x="4995863" y="0"/>
                </a:lnTo>
                <a:lnTo>
                  <a:pt x="4995863" y="4995862"/>
                </a:lnTo>
                <a:lnTo>
                  <a:pt x="0" y="4995862"/>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7" name="Freeform 9"/>
          <p:cNvSpPr/>
          <p:nvPr/>
        </p:nvSpPr>
        <p:spPr>
          <a:xfrm>
            <a:off x="15387120" y="2039760"/>
            <a:ext cx="4995360" cy="4995360"/>
          </a:xfrm>
          <a:custGeom>
            <a:avLst/>
            <a:gdLst>
              <a:gd name="textAreaLeft" fmla="*/ 0 w 4995360"/>
              <a:gd name="textAreaRight" fmla="*/ 4995720 w 4995360"/>
              <a:gd name="textAreaTop" fmla="*/ 0 h 4995360"/>
              <a:gd name="textAreaBottom" fmla="*/ 4995720 h 4995360"/>
            </a:gdLst>
            <a:ahLst/>
            <a:rect l="textAreaLeft" t="textAreaTop" r="textAreaRight" b="textAreaBottom"/>
            <a:pathLst>
              <a:path w="4995862" h="4995862">
                <a:moveTo>
                  <a:pt x="0" y="0"/>
                </a:moveTo>
                <a:lnTo>
                  <a:pt x="4995863" y="0"/>
                </a:lnTo>
                <a:lnTo>
                  <a:pt x="4995863" y="4995862"/>
                </a:lnTo>
                <a:lnTo>
                  <a:pt x="0" y="4995862"/>
                </a:lnTo>
                <a:lnTo>
                  <a:pt x="0" y="0"/>
                </a:lnTo>
                <a:close/>
              </a:path>
            </a:pathLst>
          </a:custGeom>
          <a:blipFill rotWithShape="0">
            <a:blip r:embed="rId3">
              <a:extLst>
                <a:ext uri="{96DAC541-7B7A-43D3-8B79-37D633B846F1}">
                  <asvg:svgBlip xmlns:asvg="http://schemas.microsoft.com/office/drawing/2016/SVG/main" r:embed="rId4"/>
                </a:ext>
              </a:extLst>
              <a:alphaModFix amt="23000"/>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8" name="TextBox 10"/>
          <p:cNvSpPr/>
          <p:nvPr/>
        </p:nvSpPr>
        <p:spPr>
          <a:xfrm>
            <a:off x="1523520" y="947160"/>
            <a:ext cx="15201720" cy="2418120"/>
          </a:xfrm>
          <a:prstGeom prst="rect">
            <a:avLst/>
          </a:prstGeom>
          <a:noFill/>
          <a:ln w="0">
            <a:noFill/>
          </a:ln>
        </p:spPr>
        <p:style>
          <a:lnRef idx="0"/>
          <a:fillRef idx="0"/>
          <a:effectRef idx="0"/>
          <a:fontRef idx="minor"/>
        </p:style>
        <p:txBody>
          <a:bodyPr lIns="0" rIns="0" tIns="0" bIns="0" anchor="t">
            <a:spAutoFit/>
          </a:bodyPr>
          <a:p>
            <a:pPr algn="ctr" defTabSz="914400">
              <a:lnSpc>
                <a:spcPts val="9519"/>
              </a:lnSpc>
            </a:pPr>
            <a:r>
              <a:rPr b="1" lang="en-US" sz="9520" spc="-1" strike="noStrike">
                <a:solidFill>
                  <a:srgbClr val="ffffff"/>
                </a:solidFill>
                <a:latin typeface="Poppins Ultra-Bold"/>
                <a:ea typeface="Poppins Ultra-Bold"/>
              </a:rPr>
              <a:t>SECURITATE SI VALIDAREA DATELOR</a:t>
            </a:r>
            <a:endParaRPr b="0" lang="en-US" sz="9520" spc="-1" strike="noStrike">
              <a:solidFill>
                <a:srgbClr val="ffffff"/>
              </a:solidFill>
              <a:latin typeface="Arial"/>
            </a:endParaRPr>
          </a:p>
        </p:txBody>
      </p:sp>
      <p:sp>
        <p:nvSpPr>
          <p:cNvPr id="209" name="TextBox 11"/>
          <p:cNvSpPr/>
          <p:nvPr/>
        </p:nvSpPr>
        <p:spPr>
          <a:xfrm>
            <a:off x="2208240" y="5057640"/>
            <a:ext cx="5721840" cy="498240"/>
          </a:xfrm>
          <a:prstGeom prst="rect">
            <a:avLst/>
          </a:prstGeom>
          <a:noFill/>
          <a:ln w="0">
            <a:noFill/>
          </a:ln>
        </p:spPr>
        <p:style>
          <a:lnRef idx="0"/>
          <a:fillRef idx="0"/>
          <a:effectRef idx="0"/>
          <a:fontRef idx="minor"/>
        </p:style>
        <p:txBody>
          <a:bodyPr lIns="0" rIns="0" tIns="0" bIns="0" anchor="t">
            <a:spAutoFit/>
          </a:bodyPr>
          <a:p>
            <a:pPr algn="ctr" defTabSz="914400">
              <a:lnSpc>
                <a:spcPts val="3920"/>
              </a:lnSpc>
              <a:tabLst>
                <a:tab algn="l" pos="0"/>
              </a:tabLst>
            </a:pPr>
            <a:r>
              <a:rPr b="1" lang="en-US" sz="2800" spc="-1" strike="noStrike">
                <a:solidFill>
                  <a:srgbClr val="ffffff"/>
                </a:solidFill>
                <a:latin typeface="Poppins Bold"/>
                <a:ea typeface="Poppins Bold"/>
              </a:rPr>
              <a:t>Securitate si validarea datelor</a:t>
            </a:r>
            <a:endParaRPr b="0" lang="en-US" sz="2800" spc="-1" strike="noStrike">
              <a:solidFill>
                <a:srgbClr val="ffffff"/>
              </a:solidFill>
              <a:latin typeface="Arial"/>
            </a:endParaRPr>
          </a:p>
        </p:txBody>
      </p:sp>
      <p:sp>
        <p:nvSpPr>
          <p:cNvPr id="210" name="TextBox 12"/>
          <p:cNvSpPr/>
          <p:nvPr/>
        </p:nvSpPr>
        <p:spPr>
          <a:xfrm>
            <a:off x="10834920" y="5057640"/>
            <a:ext cx="4551480" cy="498240"/>
          </a:xfrm>
          <a:prstGeom prst="rect">
            <a:avLst/>
          </a:prstGeom>
          <a:noFill/>
          <a:ln w="0">
            <a:noFill/>
          </a:ln>
        </p:spPr>
        <p:style>
          <a:lnRef idx="0"/>
          <a:fillRef idx="0"/>
          <a:effectRef idx="0"/>
          <a:fontRef idx="minor"/>
        </p:style>
        <p:txBody>
          <a:bodyPr lIns="0" rIns="0" tIns="0" bIns="0" anchor="t">
            <a:spAutoFit/>
          </a:bodyPr>
          <a:p>
            <a:pPr algn="ctr" defTabSz="914400">
              <a:lnSpc>
                <a:spcPts val="3920"/>
              </a:lnSpc>
              <a:tabLst>
                <a:tab algn="l" pos="0"/>
              </a:tabLst>
            </a:pPr>
            <a:r>
              <a:rPr b="1" lang="en-US" sz="2800" spc="-1" strike="noStrike">
                <a:solidFill>
                  <a:srgbClr val="000a2e"/>
                </a:solidFill>
                <a:latin typeface="Poppins Bold"/>
                <a:ea typeface="Poppins Bold"/>
              </a:rPr>
              <a:t>Gestionarea erorilor: </a:t>
            </a:r>
            <a:endParaRPr b="0" lang="en-US" sz="2800" spc="-1" strike="noStrike">
              <a:solidFill>
                <a:srgbClr val="ffffff"/>
              </a:solidFill>
              <a:latin typeface="Arial"/>
            </a:endParaRPr>
          </a:p>
        </p:txBody>
      </p:sp>
      <p:sp>
        <p:nvSpPr>
          <p:cNvPr id="211" name="TextBox 13"/>
          <p:cNvSpPr/>
          <p:nvPr/>
        </p:nvSpPr>
        <p:spPr>
          <a:xfrm>
            <a:off x="1998360" y="5691600"/>
            <a:ext cx="6541920" cy="292140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ffffff">
                    <a:alpha val="84000"/>
                  </a:srgbClr>
                </a:solidFill>
                <a:latin typeface="Poppins"/>
                <a:ea typeface="Poppins"/>
              </a:rPr>
              <a:t>Sistemul va asigura validarea datelor introduse de utilizator pentru a respecta tipurile de date definite in schema tabelului. De exemplu, se va verifica daca valorile pentru campurile de tip INT sunt intregi si daca datele pentru campurile de tip DATE respecta formatul DD-MM-YYYY.</a:t>
            </a:r>
            <a:endParaRPr b="0" lang="en-US" sz="1800" spc="-1" strike="noStrike">
              <a:solidFill>
                <a:srgbClr val="ffffff"/>
              </a:solidFill>
              <a:latin typeface="Arial"/>
            </a:endParaRPr>
          </a:p>
          <a:p>
            <a:pPr algn="just" defTabSz="914400">
              <a:lnSpc>
                <a:spcPts val="3654"/>
              </a:lnSpc>
              <a:tabLst>
                <a:tab algn="l" pos="0"/>
              </a:tabLst>
            </a:pPr>
            <a:endParaRPr b="0" lang="en-US" sz="1800" spc="-1" strike="noStrike">
              <a:solidFill>
                <a:srgbClr val="ffffff"/>
              </a:solidFill>
              <a:latin typeface="Arial"/>
            </a:endParaRPr>
          </a:p>
        </p:txBody>
      </p:sp>
      <p:sp>
        <p:nvSpPr>
          <p:cNvPr id="212" name="TextBox 14"/>
          <p:cNvSpPr/>
          <p:nvPr/>
        </p:nvSpPr>
        <p:spPr>
          <a:xfrm>
            <a:off x="9978480" y="5691600"/>
            <a:ext cx="6541920" cy="245664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pPr>
            <a:r>
              <a:rPr b="0" lang="en-US" sz="1800" spc="-1" strike="noStrike">
                <a:solidFill>
                  <a:srgbClr val="000a2e">
                    <a:alpha val="84000"/>
                  </a:srgbClr>
                </a:solidFill>
                <a:latin typeface="Poppins"/>
                <a:ea typeface="Poppins"/>
              </a:rPr>
              <a:t>In cazul unor erori de introducere sau manipulare a datelor, sistemul va returna mesaje detaliate catre utilizator, explicand natura erorii (de exemplu, incercarea de a insera o valoare non-numerica intr-un camp INT).</a:t>
            </a:r>
            <a:endParaRPr b="0" lang="en-US" sz="1800" spc="-1" strike="noStrike">
              <a:solidFill>
                <a:srgbClr val="ffffff"/>
              </a:solidFill>
              <a:latin typeface="Arial"/>
            </a:endParaRPr>
          </a:p>
          <a:p>
            <a:pPr algn="just" defTabSz="914400">
              <a:lnSpc>
                <a:spcPts val="3869"/>
              </a:lnSpc>
              <a:tabLst>
                <a:tab algn="l" pos="0"/>
              </a:tabLst>
            </a:pPr>
            <a:endParaRPr b="0" lang="en-US" sz="1800" spc="-1" strike="noStrike">
              <a:solidFill>
                <a:srgbClr val="ffffff"/>
              </a:solidFill>
              <a:latin typeface="Arial"/>
            </a:endParaRPr>
          </a:p>
        </p:txBody>
      </p:sp>
      <p:sp>
        <p:nvSpPr>
          <p:cNvPr id="213" name="Freeform 15"/>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sp>
        <p:nvSpPr>
          <p:cNvPr id="214" name="Freeform 2"/>
          <p:cNvSpPr/>
          <p:nvPr/>
        </p:nvSpPr>
        <p:spPr>
          <a:xfrm>
            <a:off x="1028880" y="3316680"/>
            <a:ext cx="6299280" cy="5236560"/>
          </a:xfrm>
          <a:custGeom>
            <a:avLst/>
            <a:gdLst>
              <a:gd name="textAreaLeft" fmla="*/ 0 w 6299280"/>
              <a:gd name="textAreaRight" fmla="*/ 6299640 w 6299280"/>
              <a:gd name="textAreaTop" fmla="*/ 0 h 5236560"/>
              <a:gd name="textAreaBottom" fmla="*/ 5236920 h 5236560"/>
            </a:gdLst>
            <a:ahLst/>
            <a:rect l="textAreaLeft" t="textAreaTop" r="textAreaRight" b="textAreaBottom"/>
            <a:pathLst>
              <a:path w="6299625" h="5236844">
                <a:moveTo>
                  <a:pt x="0" y="0"/>
                </a:moveTo>
                <a:lnTo>
                  <a:pt x="6299625" y="0"/>
                </a:lnTo>
                <a:lnTo>
                  <a:pt x="6299625" y="5236844"/>
                </a:lnTo>
                <a:lnTo>
                  <a:pt x="0" y="523684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5" name="Freeform 3"/>
          <p:cNvSpPr/>
          <p:nvPr/>
        </p:nvSpPr>
        <p:spPr>
          <a:xfrm>
            <a:off x="9144000" y="7515000"/>
            <a:ext cx="676080" cy="676080"/>
          </a:xfrm>
          <a:custGeom>
            <a:avLst/>
            <a:gdLst>
              <a:gd name="textAreaLeft" fmla="*/ 0 w 676080"/>
              <a:gd name="textAreaRight" fmla="*/ 676440 w 676080"/>
              <a:gd name="textAreaTop" fmla="*/ 0 h 676080"/>
              <a:gd name="textAreaBottom" fmla="*/ 676440 h 676080"/>
            </a:gdLst>
            <a:ahLst/>
            <a:rect l="textAreaLeft" t="textAreaTop" r="textAreaRight" b="textAreaBottom"/>
            <a:pathLst>
              <a:path w="676375" h="676375">
                <a:moveTo>
                  <a:pt x="0" y="0"/>
                </a:moveTo>
                <a:lnTo>
                  <a:pt x="676375" y="0"/>
                </a:lnTo>
                <a:lnTo>
                  <a:pt x="676375" y="676374"/>
                </a:lnTo>
                <a:lnTo>
                  <a:pt x="0" y="67637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6" name="Freeform 4"/>
          <p:cNvSpPr/>
          <p:nvPr/>
        </p:nvSpPr>
        <p:spPr>
          <a:xfrm>
            <a:off x="9998640" y="7515000"/>
            <a:ext cx="676080" cy="676080"/>
          </a:xfrm>
          <a:custGeom>
            <a:avLst/>
            <a:gdLst>
              <a:gd name="textAreaLeft" fmla="*/ 0 w 676080"/>
              <a:gd name="textAreaRight" fmla="*/ 676440 w 676080"/>
              <a:gd name="textAreaTop" fmla="*/ 0 h 676080"/>
              <a:gd name="textAreaBottom" fmla="*/ 676440 h 676080"/>
            </a:gdLst>
            <a:ahLst/>
            <a:rect l="textAreaLeft" t="textAreaTop" r="textAreaRight" b="textAreaBottom"/>
            <a:pathLst>
              <a:path w="676375" h="676375">
                <a:moveTo>
                  <a:pt x="0" y="0"/>
                </a:moveTo>
                <a:lnTo>
                  <a:pt x="676374" y="0"/>
                </a:lnTo>
                <a:lnTo>
                  <a:pt x="676374" y="676374"/>
                </a:lnTo>
                <a:lnTo>
                  <a:pt x="0" y="676374"/>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7" name="Freeform 5"/>
          <p:cNvSpPr/>
          <p:nvPr/>
        </p:nvSpPr>
        <p:spPr>
          <a:xfrm flipH="1">
            <a:off x="11190960" y="5496840"/>
            <a:ext cx="7945560" cy="7522920"/>
          </a:xfrm>
          <a:custGeom>
            <a:avLst/>
            <a:gdLst>
              <a:gd name="textAreaLeft" fmla="*/ -360 w 7945560"/>
              <a:gd name="textAreaRight" fmla="*/ 7945560 w 7945560"/>
              <a:gd name="textAreaTop" fmla="*/ 0 h 7522920"/>
              <a:gd name="textAreaBottom" fmla="*/ 7523280 h 7522920"/>
            </a:gdLst>
            <a:ahLst/>
            <a:rect l="textAreaLeft" t="textAreaTop" r="textAreaRight" b="textAreaBottom"/>
            <a:pathLst>
              <a:path w="7945909" h="7523254">
                <a:moveTo>
                  <a:pt x="7945909" y="0"/>
                </a:moveTo>
                <a:lnTo>
                  <a:pt x="0" y="0"/>
                </a:lnTo>
                <a:lnTo>
                  <a:pt x="0" y="7523254"/>
                </a:lnTo>
                <a:lnTo>
                  <a:pt x="7945909" y="7523254"/>
                </a:lnTo>
                <a:lnTo>
                  <a:pt x="7945909" y="0"/>
                </a:lnTo>
                <a:close/>
              </a:path>
            </a:pathLst>
          </a:custGeom>
          <a:blipFill rotWithShape="0">
            <a:blip r:embed="rId7">
              <a:extLst>
                <a:ext uri="{96DAC541-7B7A-43D3-8B79-37D633B846F1}">
                  <asvg:svgBlip xmlns:asvg="http://schemas.microsoft.com/office/drawing/2016/SVG/main" r:embed="rId8"/>
                </a:ext>
              </a:extLst>
              <a:alphaModFix amt="6000"/>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8" name="Freeform 6"/>
          <p:cNvSpPr/>
          <p:nvPr/>
        </p:nvSpPr>
        <p:spPr>
          <a:xfrm>
            <a:off x="10853280" y="7515000"/>
            <a:ext cx="676080" cy="676080"/>
          </a:xfrm>
          <a:custGeom>
            <a:avLst/>
            <a:gdLst>
              <a:gd name="textAreaLeft" fmla="*/ 0 w 676080"/>
              <a:gd name="textAreaRight" fmla="*/ 676440 w 676080"/>
              <a:gd name="textAreaTop" fmla="*/ 0 h 676080"/>
              <a:gd name="textAreaBottom" fmla="*/ 676440 h 676080"/>
            </a:gdLst>
            <a:ahLst/>
            <a:rect l="textAreaLeft" t="textAreaTop" r="textAreaRight" b="textAreaBottom"/>
            <a:pathLst>
              <a:path w="676375" h="676375">
                <a:moveTo>
                  <a:pt x="0" y="0"/>
                </a:moveTo>
                <a:lnTo>
                  <a:pt x="676375" y="0"/>
                </a:lnTo>
                <a:lnTo>
                  <a:pt x="676375" y="676374"/>
                </a:lnTo>
                <a:lnTo>
                  <a:pt x="0" y="676374"/>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9" name="TextBox 7"/>
          <p:cNvSpPr/>
          <p:nvPr/>
        </p:nvSpPr>
        <p:spPr>
          <a:xfrm>
            <a:off x="8866800" y="2476800"/>
            <a:ext cx="8115120" cy="1016280"/>
          </a:xfrm>
          <a:prstGeom prst="rect">
            <a:avLst/>
          </a:prstGeom>
          <a:noFill/>
          <a:ln w="0">
            <a:noFill/>
          </a:ln>
        </p:spPr>
        <p:style>
          <a:lnRef idx="0"/>
          <a:fillRef idx="0"/>
          <a:effectRef idx="0"/>
          <a:fontRef idx="minor"/>
        </p:style>
        <p:txBody>
          <a:bodyPr lIns="0" rIns="0" tIns="0" bIns="0" anchor="t">
            <a:spAutoFit/>
          </a:bodyPr>
          <a:p>
            <a:pPr defTabSz="914400">
              <a:lnSpc>
                <a:spcPts val="4000"/>
              </a:lnSpc>
            </a:pPr>
            <a:r>
              <a:rPr b="1" lang="en-US" sz="4000" spc="-1" strike="noStrike">
                <a:solidFill>
                  <a:srgbClr val="ffffff"/>
                </a:solidFill>
                <a:latin typeface="Poppins Bold"/>
                <a:ea typeface="Poppins Bold"/>
              </a:rPr>
              <a:t>ASPECTE PE CARE NU AM APUCAT SA LE IMPLEMENTAM:</a:t>
            </a:r>
            <a:endParaRPr b="0" lang="en-US" sz="4000" spc="-1" strike="noStrike">
              <a:solidFill>
                <a:srgbClr val="ffffff"/>
              </a:solidFill>
              <a:latin typeface="Arial"/>
            </a:endParaRPr>
          </a:p>
        </p:txBody>
      </p:sp>
      <p:sp>
        <p:nvSpPr>
          <p:cNvPr id="220" name="TextBox 8"/>
          <p:cNvSpPr/>
          <p:nvPr/>
        </p:nvSpPr>
        <p:spPr>
          <a:xfrm>
            <a:off x="8866800" y="3616560"/>
            <a:ext cx="8115120" cy="2293200"/>
          </a:xfrm>
          <a:prstGeom prst="rect">
            <a:avLst/>
          </a:prstGeom>
          <a:noFill/>
          <a:ln w="0">
            <a:noFill/>
          </a:ln>
        </p:spPr>
        <p:style>
          <a:lnRef idx="0"/>
          <a:fillRef idx="0"/>
          <a:effectRef idx="0"/>
          <a:fontRef idx="minor"/>
        </p:style>
        <p:txBody>
          <a:bodyPr lIns="0" rIns="0" tIns="0" bIns="0" anchor="t">
            <a:spAutoFit/>
          </a:bodyPr>
          <a:p>
            <a:pPr algn="just" defTabSz="914400">
              <a:lnSpc>
                <a:spcPts val="6018"/>
              </a:lnSpc>
              <a:tabLst>
                <a:tab algn="l" pos="0"/>
              </a:tabLst>
            </a:pPr>
            <a:r>
              <a:rPr b="0" lang="en-US" sz="2800" spc="-1" strike="noStrike">
                <a:solidFill>
                  <a:srgbClr val="ffffff">
                    <a:alpha val="84000"/>
                  </a:srgbClr>
                </a:solidFill>
                <a:latin typeface="Poppins"/>
                <a:ea typeface="Poppins"/>
              </a:rPr>
              <a:t>Legat de partea cu limitarea conexiunii nu am implementat o gestionare in cazul in care se depaseste numarul de inregistrari ale clientilor.</a:t>
            </a:r>
            <a:endParaRPr b="0" lang="en-US" sz="2800" spc="-1" strike="noStrike">
              <a:solidFill>
                <a:srgbClr val="ffffff"/>
              </a:solidFill>
              <a:latin typeface="Arial"/>
            </a:endParaRPr>
          </a:p>
        </p:txBody>
      </p:sp>
      <p:sp>
        <p:nvSpPr>
          <p:cNvPr id="221" name="Freeform 9"/>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1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a2e"/>
        </a:solidFill>
      </p:bgPr>
    </p:bg>
    <p:spTree>
      <p:nvGrpSpPr>
        <p:cNvPr id="1" name=""/>
        <p:cNvGrpSpPr/>
        <p:nvPr/>
      </p:nvGrpSpPr>
      <p:grpSpPr>
        <a:xfrm>
          <a:off x="0" y="0"/>
          <a:ext cx="0" cy="0"/>
          <a:chOff x="0" y="0"/>
          <a:chExt cx="0" cy="0"/>
        </a:xfrm>
      </p:grpSpPr>
      <p:grpSp>
        <p:nvGrpSpPr>
          <p:cNvPr id="222" name="Group 2"/>
          <p:cNvGrpSpPr/>
          <p:nvPr/>
        </p:nvGrpSpPr>
        <p:grpSpPr>
          <a:xfrm>
            <a:off x="8198280" y="6556680"/>
            <a:ext cx="1998720" cy="1090440"/>
            <a:chOff x="8198280" y="6556680"/>
            <a:chExt cx="1998720" cy="1090440"/>
          </a:xfrm>
        </p:grpSpPr>
        <p:sp>
          <p:nvSpPr>
            <p:cNvPr id="223" name="Freeform 3"/>
            <p:cNvSpPr/>
            <p:nvPr/>
          </p:nvSpPr>
          <p:spPr>
            <a:xfrm>
              <a:off x="8198280" y="6810120"/>
              <a:ext cx="1998720" cy="837000"/>
            </a:xfrm>
            <a:custGeom>
              <a:avLst/>
              <a:gdLst>
                <a:gd name="textAreaLeft" fmla="*/ 0 w 1998720"/>
                <a:gd name="textAreaRight" fmla="*/ 1999080 w 1998720"/>
                <a:gd name="textAreaTop" fmla="*/ 0 h 837000"/>
                <a:gd name="textAreaBottom" fmla="*/ 837360 h 837000"/>
              </a:gdLst>
              <a:ahLst/>
              <a:rect l="textAreaLeft" t="textAreaTop" r="textAreaRight" b="textAreaBottom"/>
              <a:pathLst>
                <a:path w="526547" h="220517">
                  <a:moveTo>
                    <a:pt x="110259" y="0"/>
                  </a:moveTo>
                  <a:lnTo>
                    <a:pt x="416289" y="0"/>
                  </a:lnTo>
                  <a:cubicBezTo>
                    <a:pt x="445531" y="0"/>
                    <a:pt x="473576" y="11616"/>
                    <a:pt x="494253" y="32294"/>
                  </a:cubicBezTo>
                  <a:cubicBezTo>
                    <a:pt x="514931" y="52971"/>
                    <a:pt x="526547" y="81016"/>
                    <a:pt x="526547" y="110259"/>
                  </a:cubicBezTo>
                  <a:lnTo>
                    <a:pt x="526547" y="110259"/>
                  </a:lnTo>
                  <a:cubicBezTo>
                    <a:pt x="526547" y="139501"/>
                    <a:pt x="514931" y="167546"/>
                    <a:pt x="494253" y="188223"/>
                  </a:cubicBezTo>
                  <a:cubicBezTo>
                    <a:pt x="473576" y="208901"/>
                    <a:pt x="445531" y="220517"/>
                    <a:pt x="416289" y="220517"/>
                  </a:cubicBezTo>
                  <a:lnTo>
                    <a:pt x="110259" y="220517"/>
                  </a:lnTo>
                  <a:cubicBezTo>
                    <a:pt x="81016" y="220517"/>
                    <a:pt x="52971" y="208901"/>
                    <a:pt x="32294" y="188223"/>
                  </a:cubicBezTo>
                  <a:cubicBezTo>
                    <a:pt x="11616" y="167546"/>
                    <a:pt x="0" y="139501"/>
                    <a:pt x="0" y="110259"/>
                  </a:cubicBezTo>
                  <a:lnTo>
                    <a:pt x="0" y="110259"/>
                  </a:lnTo>
                  <a:cubicBezTo>
                    <a:pt x="0" y="81016"/>
                    <a:pt x="11616" y="52971"/>
                    <a:pt x="32294" y="32294"/>
                  </a:cubicBezTo>
                  <a:cubicBezTo>
                    <a:pt x="52971" y="11616"/>
                    <a:pt x="81016" y="0"/>
                    <a:pt x="110259" y="0"/>
                  </a:cubicBezTo>
                  <a:close/>
                </a:path>
              </a:pathLst>
            </a:custGeom>
            <a:solidFill>
              <a:srgbClr val="ffbf00"/>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4" name="TextBox 4"/>
            <p:cNvSpPr/>
            <p:nvPr/>
          </p:nvSpPr>
          <p:spPr>
            <a:xfrm>
              <a:off x="8198280" y="6556680"/>
              <a:ext cx="1998720" cy="1090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3359"/>
                </a:lnSpc>
              </a:pPr>
              <a:endParaRPr b="0" lang="en-US" sz="1800" spc="-1" strike="noStrike">
                <a:solidFill>
                  <a:schemeClr val="dk1"/>
                </a:solidFill>
                <a:latin typeface="Calibri"/>
              </a:endParaRPr>
            </a:p>
          </p:txBody>
        </p:sp>
      </p:grpSp>
      <p:sp>
        <p:nvSpPr>
          <p:cNvPr id="225" name="Freeform 5"/>
          <p:cNvSpPr/>
          <p:nvPr/>
        </p:nvSpPr>
        <p:spPr>
          <a:xfrm>
            <a:off x="8771400" y="7026840"/>
            <a:ext cx="853200" cy="403200"/>
          </a:xfrm>
          <a:custGeom>
            <a:avLst/>
            <a:gdLst>
              <a:gd name="textAreaLeft" fmla="*/ 0 w 853200"/>
              <a:gd name="textAreaRight" fmla="*/ 853560 w 853200"/>
              <a:gd name="textAreaTop" fmla="*/ 0 h 403200"/>
              <a:gd name="textAreaBottom" fmla="*/ 403560 h 403200"/>
            </a:gdLst>
            <a:ahLst/>
            <a:rect l="textAreaLeft" t="textAreaTop" r="textAreaRight" b="textAreaBottom"/>
            <a:pathLst>
              <a:path w="853474" h="403460">
                <a:moveTo>
                  <a:pt x="0" y="0"/>
                </a:moveTo>
                <a:lnTo>
                  <a:pt x="853474" y="0"/>
                </a:lnTo>
                <a:lnTo>
                  <a:pt x="853474" y="403460"/>
                </a:lnTo>
                <a:lnTo>
                  <a:pt x="0" y="403460"/>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6" name="Freeform 6"/>
          <p:cNvSpPr/>
          <p:nvPr/>
        </p:nvSpPr>
        <p:spPr>
          <a:xfrm>
            <a:off x="1028880" y="3108960"/>
            <a:ext cx="5782680" cy="5782680"/>
          </a:xfrm>
          <a:custGeom>
            <a:avLst/>
            <a:gdLst>
              <a:gd name="textAreaLeft" fmla="*/ 0 w 5782680"/>
              <a:gd name="textAreaRight" fmla="*/ 5783040 w 5782680"/>
              <a:gd name="textAreaTop" fmla="*/ 0 h 5782680"/>
              <a:gd name="textAreaBottom" fmla="*/ 5783040 h 5782680"/>
            </a:gdLst>
            <a:ahLst/>
            <a:rect l="textAreaLeft" t="textAreaTop" r="textAreaRight" b="textAreaBottom"/>
            <a:pathLst>
              <a:path w="5783112" h="5783112">
                <a:moveTo>
                  <a:pt x="0" y="0"/>
                </a:moveTo>
                <a:lnTo>
                  <a:pt x="5783112" y="0"/>
                </a:lnTo>
                <a:lnTo>
                  <a:pt x="5783112" y="5783112"/>
                </a:lnTo>
                <a:lnTo>
                  <a:pt x="0" y="5783112"/>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7" name="AutoShape 7"/>
          <p:cNvSpPr/>
          <p:nvPr/>
        </p:nvSpPr>
        <p:spPr>
          <a:xfrm>
            <a:off x="6768720" y="4498200"/>
            <a:ext cx="360" cy="2730240"/>
          </a:xfrm>
          <a:prstGeom prst="line">
            <a:avLst/>
          </a:prstGeom>
          <a:ln cap="rnd" w="85725">
            <a:solidFill>
              <a:srgbClr val="ffffff"/>
            </a:solidFill>
            <a:round/>
          </a:ln>
        </p:spPr>
        <p:style>
          <a:lnRef idx="0"/>
          <a:fillRef idx="0"/>
          <a:effectRef idx="0"/>
          <a:fontRef idx="minor"/>
        </p:style>
        <p:txBody>
          <a:bodyPr lIns="90000" rIns="90000" tIns="45000" bIns="45000" anchor="t" anchorCtr="1">
            <a:noAutofit/>
          </a:bodyPr>
          <a:p>
            <a:endParaRPr b="0" lang="en-US" sz="1800" spc="-1" strike="noStrike">
              <a:solidFill>
                <a:srgbClr val="ffffff"/>
              </a:solidFill>
              <a:latin typeface="Arial"/>
            </a:endParaRPr>
          </a:p>
        </p:txBody>
      </p:sp>
      <p:sp>
        <p:nvSpPr>
          <p:cNvPr id="228" name="AutoShape 8"/>
          <p:cNvSpPr/>
          <p:nvPr/>
        </p:nvSpPr>
        <p:spPr>
          <a:xfrm>
            <a:off x="1071360" y="4498200"/>
            <a:ext cx="360" cy="2730240"/>
          </a:xfrm>
          <a:prstGeom prst="line">
            <a:avLst/>
          </a:prstGeom>
          <a:ln cap="rnd" w="85725">
            <a:solidFill>
              <a:srgbClr val="ffffff"/>
            </a:solidFill>
            <a:round/>
          </a:ln>
        </p:spPr>
        <p:style>
          <a:lnRef idx="0"/>
          <a:fillRef idx="0"/>
          <a:effectRef idx="0"/>
          <a:fontRef idx="minor"/>
        </p:style>
        <p:txBody>
          <a:bodyPr lIns="90000" rIns="90000" tIns="45000" bIns="45000" anchor="t" anchorCtr="1">
            <a:noAutofit/>
          </a:bodyPr>
          <a:p>
            <a:endParaRPr b="0" lang="en-US" sz="1800" spc="-1" strike="noStrike">
              <a:solidFill>
                <a:srgbClr val="ffffff"/>
              </a:solidFill>
              <a:latin typeface="Arial"/>
            </a:endParaRPr>
          </a:p>
        </p:txBody>
      </p:sp>
      <p:sp>
        <p:nvSpPr>
          <p:cNvPr id="229" name="Freeform 9"/>
          <p:cNvSpPr/>
          <p:nvPr/>
        </p:nvSpPr>
        <p:spPr>
          <a:xfrm>
            <a:off x="14847120" y="8859240"/>
            <a:ext cx="2411640" cy="398880"/>
          </a:xfrm>
          <a:custGeom>
            <a:avLst/>
            <a:gdLst>
              <a:gd name="textAreaLeft" fmla="*/ 0 w 2411640"/>
              <a:gd name="textAreaRight" fmla="*/ 2412000 w 2411640"/>
              <a:gd name="textAreaTop" fmla="*/ 0 h 398880"/>
              <a:gd name="textAreaBottom" fmla="*/ 399240 h 398880"/>
            </a:gdLst>
            <a:ahLst/>
            <a:rect l="textAreaLeft" t="textAreaTop" r="textAreaRight" b="textAreaBottom"/>
            <a:pathLst>
              <a:path w="2412073" h="399088">
                <a:moveTo>
                  <a:pt x="0" y="0"/>
                </a:moveTo>
                <a:lnTo>
                  <a:pt x="2412073" y="0"/>
                </a:lnTo>
                <a:lnTo>
                  <a:pt x="2412073" y="399088"/>
                </a:lnTo>
                <a:lnTo>
                  <a:pt x="0" y="399088"/>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0" name="TextBox 10"/>
          <p:cNvSpPr/>
          <p:nvPr/>
        </p:nvSpPr>
        <p:spPr>
          <a:xfrm>
            <a:off x="8198280" y="2188080"/>
            <a:ext cx="8868600" cy="1252800"/>
          </a:xfrm>
          <a:prstGeom prst="rect">
            <a:avLst/>
          </a:prstGeom>
          <a:noFill/>
          <a:ln w="0">
            <a:noFill/>
          </a:ln>
        </p:spPr>
        <p:style>
          <a:lnRef idx="0"/>
          <a:fillRef idx="0"/>
          <a:effectRef idx="0"/>
          <a:fontRef idx="minor"/>
        </p:style>
        <p:txBody>
          <a:bodyPr lIns="0" rIns="0" tIns="0" bIns="0" anchor="t">
            <a:spAutoFit/>
          </a:bodyPr>
          <a:p>
            <a:pPr defTabSz="914400">
              <a:lnSpc>
                <a:spcPts val="9862"/>
              </a:lnSpc>
            </a:pPr>
            <a:r>
              <a:rPr b="1" lang="en-US" sz="9860" spc="-1" strike="noStrike">
                <a:solidFill>
                  <a:srgbClr val="ffffff"/>
                </a:solidFill>
                <a:latin typeface="Poppins Bold"/>
                <a:ea typeface="Poppins Bold"/>
              </a:rPr>
              <a:t>CONCLUZIE:</a:t>
            </a:r>
            <a:endParaRPr b="0" lang="en-US" sz="9860" spc="-1" strike="noStrike">
              <a:solidFill>
                <a:srgbClr val="ffffff"/>
              </a:solidFill>
              <a:latin typeface="Arial"/>
            </a:endParaRPr>
          </a:p>
        </p:txBody>
      </p:sp>
      <p:sp>
        <p:nvSpPr>
          <p:cNvPr id="231" name="TextBox 11"/>
          <p:cNvSpPr/>
          <p:nvPr/>
        </p:nvSpPr>
        <p:spPr>
          <a:xfrm>
            <a:off x="8198280" y="3740400"/>
            <a:ext cx="8484840" cy="1965960"/>
          </a:xfrm>
          <a:prstGeom prst="rect">
            <a:avLst/>
          </a:prstGeom>
          <a:noFill/>
          <a:ln w="0">
            <a:noFill/>
          </a:ln>
        </p:spPr>
        <p:style>
          <a:lnRef idx="0"/>
          <a:fillRef idx="0"/>
          <a:effectRef idx="0"/>
          <a:fontRef idx="minor"/>
        </p:style>
        <p:txBody>
          <a:bodyPr lIns="0" rIns="0" tIns="0" bIns="0" anchor="t">
            <a:spAutoFit/>
          </a:bodyPr>
          <a:p>
            <a:pPr algn="just" defTabSz="914400">
              <a:lnSpc>
                <a:spcPts val="3869"/>
              </a:lnSpc>
              <a:tabLst>
                <a:tab algn="l" pos="0"/>
              </a:tabLst>
            </a:pPr>
            <a:r>
              <a:rPr b="0" lang="en-US" sz="1800" spc="-1" strike="noStrike">
                <a:solidFill>
                  <a:srgbClr val="ffffff">
                    <a:alpha val="84000"/>
                  </a:srgbClr>
                </a:solidFill>
                <a:latin typeface="Poppins"/>
                <a:ea typeface="Poppins"/>
              </a:rPr>
              <a:t>Proiectul ofera o solutie eficienta pentru gestionarea bazelor de date, integrand functionalitati esentiale precum creare, manipulare si securizare. Cu un design robust, suport pentru validarea datelor si salvarea lor, sistemul este scalabil si practic, fiind o baza solida pentru viitoare extinderi si aplicatii.</a:t>
            </a:r>
            <a:endParaRPr b="0" lang="en-US" sz="1800" spc="-1" strike="noStrike">
              <a:solidFill>
                <a:srgbClr val="ffffff"/>
              </a:solidFill>
              <a:latin typeface="Arial"/>
            </a:endParaRPr>
          </a:p>
        </p:txBody>
      </p:sp>
      <p:sp>
        <p:nvSpPr>
          <p:cNvPr id="232" name="Freeform 12"/>
          <p:cNvSpPr/>
          <p:nvPr/>
        </p:nvSpPr>
        <p:spPr>
          <a:xfrm>
            <a:off x="0" y="0"/>
            <a:ext cx="1465200" cy="1722240"/>
          </a:xfrm>
          <a:custGeom>
            <a:avLst/>
            <a:gdLst>
              <a:gd name="textAreaLeft" fmla="*/ 0 w 1465200"/>
              <a:gd name="textAreaRight" fmla="*/ 1465560 w 1465200"/>
              <a:gd name="textAreaTop" fmla="*/ 0 h 1722240"/>
              <a:gd name="textAreaBottom" fmla="*/ 1722600 h 1722240"/>
            </a:gdLst>
            <a:ahLst/>
            <a:rect l="textAreaLeft" t="textAreaTop" r="textAreaRight" b="textAreaBottom"/>
            <a:pathLst>
              <a:path w="1465425" h="1722518">
                <a:moveTo>
                  <a:pt x="0" y="0"/>
                </a:moveTo>
                <a:lnTo>
                  <a:pt x="1465425" y="0"/>
                </a:lnTo>
                <a:lnTo>
                  <a:pt x="1465425" y="1722518"/>
                </a:lnTo>
                <a:lnTo>
                  <a:pt x="0" y="1722518"/>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LibreOffice/24.2.6.2$Linux_X86_64 LibreOffice_project/420$Build-2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DAGcFzGGo_o</dc:identifier>
  <dc:language>en-US</dc:language>
  <cp:lastModifiedBy/>
  <dcterms:modified xsi:type="dcterms:W3CDTF">2025-01-14T08:51:19Z</dcterms:modified>
  <cp:revision>2</cp:revision>
  <dc:subject/>
  <dc:title>Prof. Avery Davis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