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Ultra-Bold" charset="1" panose="00000900000000000000"/>
      <p:regular r:id="rId16"/>
    </p:embeddedFont>
    <p:embeddedFont>
      <p:font typeface="Poppins" charset="1" panose="00000500000000000000"/>
      <p:regular r:id="rId17"/>
    </p:embeddedFont>
    <p:embeddedFont>
      <p:font typeface="Poppins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8858981">
            <a:off x="7566186" y="3731116"/>
            <a:ext cx="16306265" cy="14497752"/>
          </a:xfrm>
          <a:custGeom>
            <a:avLst/>
            <a:gdLst/>
            <a:ahLst/>
            <a:cxnLst/>
            <a:rect r="r" b="b" t="t" l="l"/>
            <a:pathLst>
              <a:path h="14497752" w="16306265">
                <a:moveTo>
                  <a:pt x="0" y="0"/>
                </a:moveTo>
                <a:lnTo>
                  <a:pt x="16306265" y="0"/>
                </a:lnTo>
                <a:lnTo>
                  <a:pt x="16306265" y="14497751"/>
                </a:lnTo>
                <a:lnTo>
                  <a:pt x="0" y="1449775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32746" y="2762143"/>
            <a:ext cx="9449022" cy="7524857"/>
          </a:xfrm>
          <a:custGeom>
            <a:avLst/>
            <a:gdLst/>
            <a:ahLst/>
            <a:cxnLst/>
            <a:rect r="r" b="b" t="t" l="l"/>
            <a:pathLst>
              <a:path h="7524857" w="9449022">
                <a:moveTo>
                  <a:pt x="0" y="0"/>
                </a:moveTo>
                <a:lnTo>
                  <a:pt x="9449022" y="0"/>
                </a:lnTo>
                <a:lnTo>
                  <a:pt x="9449022" y="7524857"/>
                </a:lnTo>
                <a:lnTo>
                  <a:pt x="0" y="75248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6"/>
            <a:stretch>
              <a:fillRect l="0" t="0" r="0" b="0"/>
            </a:stretch>
          </a:blipFill>
        </p:spPr>
      </p:sp>
      <p:sp>
        <p:nvSpPr>
          <p:cNvPr name="TextBox 5" id="5"/>
          <p:cNvSpPr txBox="true"/>
          <p:nvPr/>
        </p:nvSpPr>
        <p:spPr>
          <a:xfrm rot="0">
            <a:off x="2269108" y="982472"/>
            <a:ext cx="8479423" cy="3914775"/>
          </a:xfrm>
          <a:prstGeom prst="rect">
            <a:avLst/>
          </a:prstGeom>
        </p:spPr>
        <p:txBody>
          <a:bodyPr anchor="t" rtlCol="false" tIns="0" lIns="0" bIns="0" rIns="0">
            <a:spAutoFit/>
          </a:bodyPr>
          <a:lstStyle/>
          <a:p>
            <a:pPr algn="l">
              <a:lnSpc>
                <a:spcPts val="6000"/>
              </a:lnSpc>
            </a:pPr>
            <a:r>
              <a:rPr lang="en-US" sz="6000" b="true">
                <a:solidFill>
                  <a:srgbClr val="FFFFFF"/>
                </a:solidFill>
                <a:latin typeface="Poppins Ultra-Bold"/>
                <a:ea typeface="Poppins Ultra-Bold"/>
                <a:cs typeface="Poppins Ultra-Bold"/>
                <a:sym typeface="Poppins Ultra-Bold"/>
              </a:rPr>
              <a:t> IMPLEMENTAREA UNUI SISTEM DE GESTIUNE A UNEI BAZE DE DATE</a:t>
            </a:r>
          </a:p>
          <a:p>
            <a:pPr algn="l">
              <a:lnSpc>
                <a:spcPts val="6000"/>
              </a:lnSpc>
            </a:pPr>
          </a:p>
        </p:txBody>
      </p:sp>
      <p:grpSp>
        <p:nvGrpSpPr>
          <p:cNvPr name="Group 6" id="6"/>
          <p:cNvGrpSpPr/>
          <p:nvPr/>
        </p:nvGrpSpPr>
        <p:grpSpPr>
          <a:xfrm rot="0">
            <a:off x="313950" y="5631194"/>
            <a:ext cx="7046379" cy="2761163"/>
            <a:chOff x="0" y="0"/>
            <a:chExt cx="9395172" cy="3681550"/>
          </a:xfrm>
        </p:grpSpPr>
        <p:grpSp>
          <p:nvGrpSpPr>
            <p:cNvPr name="Group 7" id="7"/>
            <p:cNvGrpSpPr/>
            <p:nvPr/>
          </p:nvGrpSpPr>
          <p:grpSpPr>
            <a:xfrm rot="0">
              <a:off x="914747" y="0"/>
              <a:ext cx="8480425" cy="1116368"/>
              <a:chOff x="0" y="0"/>
              <a:chExt cx="1675146" cy="220517"/>
            </a:xfrm>
          </p:grpSpPr>
          <p:sp>
            <p:nvSpPr>
              <p:cNvPr name="Freeform 8" id="8"/>
              <p:cNvSpPr/>
              <p:nvPr/>
            </p:nvSpPr>
            <p:spPr>
              <a:xfrm flipH="false" flipV="false" rot="0">
                <a:off x="0" y="0"/>
                <a:ext cx="1675146" cy="220517"/>
              </a:xfrm>
              <a:custGeom>
                <a:avLst/>
                <a:gdLst/>
                <a:ahLst/>
                <a:cxnLst/>
                <a:rect r="r" b="b" t="t" l="l"/>
                <a:pathLst>
                  <a:path h="220517" w="1675146">
                    <a:moveTo>
                      <a:pt x="110259" y="0"/>
                    </a:moveTo>
                    <a:lnTo>
                      <a:pt x="1564887" y="0"/>
                    </a:lnTo>
                    <a:cubicBezTo>
                      <a:pt x="1594129" y="0"/>
                      <a:pt x="1622174" y="11616"/>
                      <a:pt x="1642852" y="32294"/>
                    </a:cubicBezTo>
                    <a:cubicBezTo>
                      <a:pt x="1663529" y="52971"/>
                      <a:pt x="1675146" y="81016"/>
                      <a:pt x="1675146" y="110259"/>
                    </a:cubicBezTo>
                    <a:lnTo>
                      <a:pt x="1675146" y="110259"/>
                    </a:lnTo>
                    <a:cubicBezTo>
                      <a:pt x="1675146" y="139501"/>
                      <a:pt x="1663529" y="167546"/>
                      <a:pt x="1642852" y="188223"/>
                    </a:cubicBezTo>
                    <a:cubicBezTo>
                      <a:pt x="1622174" y="208901"/>
                      <a:pt x="1594129" y="220517"/>
                      <a:pt x="1564887"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cap="rnd">
                <a:noFill/>
                <a:prstDash val="solid"/>
                <a:round/>
              </a:ln>
            </p:spPr>
          </p:sp>
          <p:sp>
            <p:nvSpPr>
              <p:cNvPr name="TextBox 9" id="9"/>
              <p:cNvSpPr txBox="true"/>
              <p:nvPr/>
            </p:nvSpPr>
            <p:spPr>
              <a:xfrm>
                <a:off x="0" y="-66675"/>
                <a:ext cx="1675146" cy="287192"/>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914747" y="1379002"/>
              <a:ext cx="8480425" cy="1116368"/>
              <a:chOff x="0" y="0"/>
              <a:chExt cx="1675146" cy="220517"/>
            </a:xfrm>
          </p:grpSpPr>
          <p:sp>
            <p:nvSpPr>
              <p:cNvPr name="Freeform 11" id="11"/>
              <p:cNvSpPr/>
              <p:nvPr/>
            </p:nvSpPr>
            <p:spPr>
              <a:xfrm flipH="false" flipV="false" rot="0">
                <a:off x="0" y="0"/>
                <a:ext cx="1675146" cy="220517"/>
              </a:xfrm>
              <a:custGeom>
                <a:avLst/>
                <a:gdLst/>
                <a:ahLst/>
                <a:cxnLst/>
                <a:rect r="r" b="b" t="t" l="l"/>
                <a:pathLst>
                  <a:path h="220517" w="1675146">
                    <a:moveTo>
                      <a:pt x="110259" y="0"/>
                    </a:moveTo>
                    <a:lnTo>
                      <a:pt x="1564887" y="0"/>
                    </a:lnTo>
                    <a:cubicBezTo>
                      <a:pt x="1594129" y="0"/>
                      <a:pt x="1622174" y="11616"/>
                      <a:pt x="1642852" y="32294"/>
                    </a:cubicBezTo>
                    <a:cubicBezTo>
                      <a:pt x="1663529" y="52971"/>
                      <a:pt x="1675146" y="81016"/>
                      <a:pt x="1675146" y="110259"/>
                    </a:cubicBezTo>
                    <a:lnTo>
                      <a:pt x="1675146" y="110259"/>
                    </a:lnTo>
                    <a:cubicBezTo>
                      <a:pt x="1675146" y="139501"/>
                      <a:pt x="1663529" y="167546"/>
                      <a:pt x="1642852" y="188223"/>
                    </a:cubicBezTo>
                    <a:cubicBezTo>
                      <a:pt x="1622174" y="208901"/>
                      <a:pt x="1594129" y="220517"/>
                      <a:pt x="1564887"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cap="rnd">
                <a:noFill/>
                <a:prstDash val="solid"/>
                <a:round/>
              </a:ln>
            </p:spPr>
          </p:sp>
          <p:sp>
            <p:nvSpPr>
              <p:cNvPr name="TextBox 12" id="12"/>
              <p:cNvSpPr txBox="true"/>
              <p:nvPr/>
            </p:nvSpPr>
            <p:spPr>
              <a:xfrm>
                <a:off x="0" y="-66675"/>
                <a:ext cx="1675146" cy="287192"/>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152335" y="2704920"/>
              <a:ext cx="7738490" cy="976630"/>
            </a:xfrm>
            <a:prstGeom prst="rect">
              <a:avLst/>
            </a:prstGeom>
          </p:spPr>
          <p:txBody>
            <a:bodyPr anchor="t" rtlCol="false" tIns="0" lIns="0" bIns="0" rIns="0">
              <a:spAutoFit/>
            </a:bodyPr>
            <a:lstStyle/>
            <a:p>
              <a:pPr algn="r">
                <a:lnSpc>
                  <a:spcPts val="2940"/>
                </a:lnSpc>
              </a:pPr>
              <a:r>
                <a:rPr lang="en-US" sz="2100">
                  <a:solidFill>
                    <a:srgbClr val="FFFFFF"/>
                  </a:solidFill>
                  <a:latin typeface="Poppins"/>
                  <a:ea typeface="Poppins"/>
                  <a:cs typeface="Poppins"/>
                  <a:sym typeface="Poppins"/>
                </a:rPr>
                <a:t>Academia Tehnică Militară „Ferdinand I”</a:t>
              </a:r>
            </a:p>
            <a:p>
              <a:pPr algn="r">
                <a:lnSpc>
                  <a:spcPts val="2940"/>
                </a:lnSpc>
                <a:spcBef>
                  <a:spcPct val="0"/>
                </a:spcBef>
              </a:pPr>
            </a:p>
          </p:txBody>
        </p:sp>
        <p:sp>
          <p:nvSpPr>
            <p:cNvPr name="TextBox 14" id="14"/>
            <p:cNvSpPr txBox="true"/>
            <p:nvPr/>
          </p:nvSpPr>
          <p:spPr>
            <a:xfrm rot="0">
              <a:off x="0" y="3200220"/>
              <a:ext cx="4052425" cy="481330"/>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FFFFFF"/>
                  </a:solidFill>
                  <a:latin typeface="Poppins"/>
                  <a:ea typeface="Poppins"/>
                  <a:cs typeface="Poppins"/>
                  <a:sym typeface="Poppins"/>
                </a:rPr>
                <a:t>Grupa C-113D</a:t>
              </a:r>
            </a:p>
          </p:txBody>
        </p:sp>
        <p:sp>
          <p:nvSpPr>
            <p:cNvPr name="TextBox 15" id="15"/>
            <p:cNvSpPr txBox="true"/>
            <p:nvPr/>
          </p:nvSpPr>
          <p:spPr>
            <a:xfrm rot="0">
              <a:off x="1792324" y="252749"/>
              <a:ext cx="2811914" cy="544195"/>
            </a:xfrm>
            <a:prstGeom prst="rect">
              <a:avLst/>
            </a:prstGeom>
          </p:spPr>
          <p:txBody>
            <a:bodyPr anchor="t" rtlCol="false" tIns="0" lIns="0" bIns="0" rIns="0">
              <a:spAutoFit/>
            </a:bodyPr>
            <a:lstStyle/>
            <a:p>
              <a:pPr algn="just">
                <a:lnSpc>
                  <a:spcPts val="3359"/>
                </a:lnSpc>
                <a:spcBef>
                  <a:spcPct val="0"/>
                </a:spcBef>
              </a:pPr>
              <a:r>
                <a:rPr lang="en-US" b="true" sz="2400">
                  <a:solidFill>
                    <a:srgbClr val="000A2E"/>
                  </a:solidFill>
                  <a:latin typeface="Poppins Bold"/>
                  <a:ea typeface="Poppins Bold"/>
                  <a:cs typeface="Poppins Bold"/>
                  <a:sym typeface="Poppins Bold"/>
                </a:rPr>
                <a:t>Student  Sg:</a:t>
              </a:r>
            </a:p>
          </p:txBody>
        </p:sp>
        <p:sp>
          <p:nvSpPr>
            <p:cNvPr name="TextBox 16" id="16"/>
            <p:cNvSpPr txBox="true"/>
            <p:nvPr/>
          </p:nvSpPr>
          <p:spPr>
            <a:xfrm rot="0">
              <a:off x="4604238" y="277937"/>
              <a:ext cx="3939869" cy="503343"/>
            </a:xfrm>
            <a:prstGeom prst="rect">
              <a:avLst/>
            </a:prstGeom>
          </p:spPr>
          <p:txBody>
            <a:bodyPr anchor="t" rtlCol="false" tIns="0" lIns="0" bIns="0" rIns="0">
              <a:spAutoFit/>
            </a:bodyPr>
            <a:lstStyle/>
            <a:p>
              <a:pPr algn="just">
                <a:lnSpc>
                  <a:spcPts val="3080"/>
                </a:lnSpc>
                <a:spcBef>
                  <a:spcPct val="0"/>
                </a:spcBef>
              </a:pPr>
              <a:r>
                <a:rPr lang="en-US" sz="2200">
                  <a:solidFill>
                    <a:srgbClr val="000A2E"/>
                  </a:solidFill>
                  <a:latin typeface="Poppins"/>
                  <a:ea typeface="Poppins"/>
                  <a:cs typeface="Poppins"/>
                  <a:sym typeface="Poppins"/>
                </a:rPr>
                <a:t>Badea Alexandru</a:t>
              </a:r>
            </a:p>
          </p:txBody>
        </p:sp>
        <p:sp>
          <p:nvSpPr>
            <p:cNvPr name="TextBox 17" id="17"/>
            <p:cNvSpPr txBox="true"/>
            <p:nvPr/>
          </p:nvSpPr>
          <p:spPr>
            <a:xfrm rot="0">
              <a:off x="1792324" y="1631751"/>
              <a:ext cx="2462852" cy="544195"/>
            </a:xfrm>
            <a:prstGeom prst="rect">
              <a:avLst/>
            </a:prstGeom>
          </p:spPr>
          <p:txBody>
            <a:bodyPr anchor="t" rtlCol="false" tIns="0" lIns="0" bIns="0" rIns="0">
              <a:spAutoFit/>
            </a:bodyPr>
            <a:lstStyle/>
            <a:p>
              <a:pPr algn="just">
                <a:lnSpc>
                  <a:spcPts val="3359"/>
                </a:lnSpc>
                <a:spcBef>
                  <a:spcPct val="0"/>
                </a:spcBef>
              </a:pPr>
              <a:r>
                <a:rPr lang="en-US" b="true" sz="2400">
                  <a:solidFill>
                    <a:srgbClr val="000A2E"/>
                  </a:solidFill>
                  <a:latin typeface="Poppins Bold"/>
                  <a:ea typeface="Poppins Bold"/>
                  <a:cs typeface="Poppins Bold"/>
                  <a:sym typeface="Poppins Bold"/>
                </a:rPr>
                <a:t>Student Sg:</a:t>
              </a:r>
            </a:p>
          </p:txBody>
        </p:sp>
        <p:sp>
          <p:nvSpPr>
            <p:cNvPr name="TextBox 18" id="18"/>
            <p:cNvSpPr txBox="true"/>
            <p:nvPr/>
          </p:nvSpPr>
          <p:spPr>
            <a:xfrm rot="0">
              <a:off x="4492283" y="1605318"/>
              <a:ext cx="3939869" cy="503343"/>
            </a:xfrm>
            <a:prstGeom prst="rect">
              <a:avLst/>
            </a:prstGeom>
          </p:spPr>
          <p:txBody>
            <a:bodyPr anchor="t" rtlCol="false" tIns="0" lIns="0" bIns="0" rIns="0">
              <a:spAutoFit/>
            </a:bodyPr>
            <a:lstStyle/>
            <a:p>
              <a:pPr algn="just">
                <a:lnSpc>
                  <a:spcPts val="3080"/>
                </a:lnSpc>
                <a:spcBef>
                  <a:spcPct val="0"/>
                </a:spcBef>
              </a:pPr>
              <a:r>
                <a:rPr lang="en-US" sz="2200">
                  <a:solidFill>
                    <a:srgbClr val="000A2E"/>
                  </a:solidFill>
                  <a:latin typeface="Poppins"/>
                  <a:ea typeface="Poppins"/>
                  <a:cs typeface="Poppins"/>
                  <a:sym typeface="Poppins"/>
                </a:rPr>
                <a:t>Grosu Razvan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FFBF00"/>
            </a:solidFill>
          </p:spPr>
        </p:sp>
        <p:sp>
          <p:nvSpPr>
            <p:cNvPr name="TextBox 4" id="4"/>
            <p:cNvSpPr txBox="true"/>
            <p:nvPr/>
          </p:nvSpPr>
          <p:spPr>
            <a:xfrm>
              <a:off x="0" y="-57150"/>
              <a:ext cx="4816593" cy="328083"/>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265079" y="2731225"/>
            <a:ext cx="7995303" cy="6527075"/>
          </a:xfrm>
          <a:custGeom>
            <a:avLst/>
            <a:gdLst/>
            <a:ahLst/>
            <a:cxnLst/>
            <a:rect r="r" b="b" t="t" l="l"/>
            <a:pathLst>
              <a:path h="6527075" w="7995303">
                <a:moveTo>
                  <a:pt x="0" y="0"/>
                </a:moveTo>
                <a:lnTo>
                  <a:pt x="7995303" y="0"/>
                </a:lnTo>
                <a:lnTo>
                  <a:pt x="7995303" y="6527075"/>
                </a:lnTo>
                <a:lnTo>
                  <a:pt x="0" y="65270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49730" y="3185106"/>
            <a:ext cx="8230784" cy="4248259"/>
          </a:xfrm>
          <a:prstGeom prst="rect">
            <a:avLst/>
          </a:prstGeom>
        </p:spPr>
        <p:txBody>
          <a:bodyPr anchor="t" rtlCol="false" tIns="0" lIns="0" bIns="0" rIns="0">
            <a:spAutoFit/>
          </a:bodyPr>
          <a:lstStyle/>
          <a:p>
            <a:pPr algn="l">
              <a:lnSpc>
                <a:spcPts val="15754"/>
              </a:lnSpc>
            </a:pPr>
            <a:r>
              <a:rPr lang="en-US" b="true" sz="15754">
                <a:solidFill>
                  <a:srgbClr val="FFFFFF"/>
                </a:solidFill>
                <a:latin typeface="Poppins Ultra-Bold"/>
                <a:ea typeface="Poppins Ultra-Bold"/>
                <a:cs typeface="Poppins Ultra-Bold"/>
                <a:sym typeface="Poppins Ultra-Bold"/>
              </a:rPr>
              <a:t>THANK YOU</a:t>
            </a:r>
          </a:p>
        </p:txBody>
      </p:sp>
      <p:sp>
        <p:nvSpPr>
          <p:cNvPr name="AutoShape 7" id="7"/>
          <p:cNvSpPr/>
          <p:nvPr/>
        </p:nvSpPr>
        <p:spPr>
          <a:xfrm>
            <a:off x="1085850" y="3032706"/>
            <a:ext cx="0" cy="4400659"/>
          </a:xfrm>
          <a:prstGeom prst="line">
            <a:avLst/>
          </a:prstGeom>
          <a:ln cap="flat" w="85725">
            <a:solidFill>
              <a:srgbClr val="FFBF00"/>
            </a:solidFill>
            <a:prstDash val="solid"/>
            <a:headEnd type="oval" len="lg" w="lg"/>
            <a:tailEnd type="oval" len="lg" w="lg"/>
          </a:ln>
        </p:spPr>
      </p:sp>
      <p:sp>
        <p:nvSpPr>
          <p:cNvPr name="Freeform 8" id="8"/>
          <p:cNvSpPr/>
          <p:nvPr/>
        </p:nvSpPr>
        <p:spPr>
          <a:xfrm flipH="false" flipV="false" rot="5400000">
            <a:off x="7553472" y="5719763"/>
            <a:ext cx="1001736" cy="1551735"/>
          </a:xfrm>
          <a:custGeom>
            <a:avLst/>
            <a:gdLst/>
            <a:ahLst/>
            <a:cxnLst/>
            <a:rect r="r" b="b" t="t" l="l"/>
            <a:pathLst>
              <a:path h="1551735" w="1001736">
                <a:moveTo>
                  <a:pt x="0" y="0"/>
                </a:moveTo>
                <a:lnTo>
                  <a:pt x="1001736" y="0"/>
                </a:lnTo>
                <a:lnTo>
                  <a:pt x="1001736" y="1551735"/>
                </a:lnTo>
                <a:lnTo>
                  <a:pt x="0" y="1551735"/>
                </a:lnTo>
                <a:lnTo>
                  <a:pt x="0" y="0"/>
                </a:lnTo>
                <a:close/>
              </a:path>
            </a:pathLst>
          </a:custGeom>
          <a:blipFill>
            <a:blip r:embed="rId4">
              <a:extLst>
                <a:ext uri="{96DAC541-7B7A-43D3-8B79-37D633B846F1}">
                  <asvg:svgBlip xmlns:asvg="http://schemas.microsoft.com/office/drawing/2016/SVG/main" r:embed="rId5"/>
                </a:ext>
              </a:extLst>
            </a:blip>
            <a:stretch>
              <a:fillRect l="-183048" t="0" r="0" b="0"/>
            </a:stretch>
          </a:blipFill>
        </p:spPr>
      </p:sp>
      <p:sp>
        <p:nvSpPr>
          <p:cNvPr name="Freeform 9" id="9"/>
          <p:cNvSpPr/>
          <p:nvPr/>
        </p:nvSpPr>
        <p:spPr>
          <a:xfrm flipH="false" flipV="false" rot="8858981">
            <a:off x="9106168" y="3237614"/>
            <a:ext cx="16306265" cy="14497752"/>
          </a:xfrm>
          <a:custGeom>
            <a:avLst/>
            <a:gdLst/>
            <a:ahLst/>
            <a:cxnLst/>
            <a:rect r="r" b="b" t="t" l="l"/>
            <a:pathLst>
              <a:path h="14497752" w="16306265">
                <a:moveTo>
                  <a:pt x="0" y="0"/>
                </a:moveTo>
                <a:lnTo>
                  <a:pt x="16306264" y="0"/>
                </a:lnTo>
                <a:lnTo>
                  <a:pt x="16306264" y="14497751"/>
                </a:lnTo>
                <a:lnTo>
                  <a:pt x="0" y="14497751"/>
                </a:lnTo>
                <a:lnTo>
                  <a:pt x="0" y="0"/>
                </a:lnTo>
                <a:close/>
              </a:path>
            </a:pathLst>
          </a:custGeom>
          <a:blipFill>
            <a:blip r:embed="rId6">
              <a:alphaModFix amt="9999"/>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grpSp>
        <p:nvGrpSpPr>
          <p:cNvPr name="Group 2" id="2"/>
          <p:cNvGrpSpPr/>
          <p:nvPr/>
        </p:nvGrpSpPr>
        <p:grpSpPr>
          <a:xfrm rot="0">
            <a:off x="1028700" y="2300727"/>
            <a:ext cx="3413716" cy="878571"/>
            <a:chOff x="0" y="0"/>
            <a:chExt cx="963397" cy="247945"/>
          </a:xfrm>
        </p:grpSpPr>
        <p:sp>
          <p:nvSpPr>
            <p:cNvPr name="Freeform 3" id="3"/>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4" id="4"/>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4644552"/>
            <a:ext cx="3413716" cy="878571"/>
            <a:chOff x="0" y="0"/>
            <a:chExt cx="963397" cy="247945"/>
          </a:xfrm>
        </p:grpSpPr>
        <p:sp>
          <p:nvSpPr>
            <p:cNvPr name="Freeform 6" id="6"/>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7" id="7"/>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2319616" y="3472640"/>
            <a:ext cx="4011711" cy="878571"/>
            <a:chOff x="0" y="0"/>
            <a:chExt cx="1132160" cy="247945"/>
          </a:xfrm>
        </p:grpSpPr>
        <p:sp>
          <p:nvSpPr>
            <p:cNvPr name="Freeform 9" id="9"/>
            <p:cNvSpPr/>
            <p:nvPr/>
          </p:nvSpPr>
          <p:spPr>
            <a:xfrm flipH="false" flipV="false" rot="0">
              <a:off x="0" y="0"/>
              <a:ext cx="1132160" cy="247945"/>
            </a:xfrm>
            <a:custGeom>
              <a:avLst/>
              <a:gdLst/>
              <a:ahLst/>
              <a:cxnLst/>
              <a:rect r="r" b="b" t="t" l="l"/>
              <a:pathLst>
                <a:path h="247945" w="1132160">
                  <a:moveTo>
                    <a:pt x="123972" y="0"/>
                  </a:moveTo>
                  <a:lnTo>
                    <a:pt x="1008187" y="0"/>
                  </a:lnTo>
                  <a:cubicBezTo>
                    <a:pt x="1041067" y="0"/>
                    <a:pt x="1072600" y="13061"/>
                    <a:pt x="1095849" y="36311"/>
                  </a:cubicBezTo>
                  <a:cubicBezTo>
                    <a:pt x="1119098" y="59560"/>
                    <a:pt x="1132160" y="91093"/>
                    <a:pt x="1132160" y="123972"/>
                  </a:cubicBezTo>
                  <a:lnTo>
                    <a:pt x="1132160" y="123972"/>
                  </a:lnTo>
                  <a:cubicBezTo>
                    <a:pt x="1132160" y="192440"/>
                    <a:pt x="1076655" y="247945"/>
                    <a:pt x="100818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10" id="10"/>
            <p:cNvSpPr txBox="true"/>
            <p:nvPr/>
          </p:nvSpPr>
          <p:spPr>
            <a:xfrm>
              <a:off x="0" y="-66675"/>
              <a:ext cx="1132160" cy="31462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2316043" y="5816465"/>
            <a:ext cx="3437869" cy="878571"/>
            <a:chOff x="0" y="0"/>
            <a:chExt cx="970213" cy="247945"/>
          </a:xfrm>
        </p:grpSpPr>
        <p:sp>
          <p:nvSpPr>
            <p:cNvPr name="Freeform 12" id="12"/>
            <p:cNvSpPr/>
            <p:nvPr/>
          </p:nvSpPr>
          <p:spPr>
            <a:xfrm flipH="false" flipV="false" rot="0">
              <a:off x="0" y="0"/>
              <a:ext cx="970213" cy="247945"/>
            </a:xfrm>
            <a:custGeom>
              <a:avLst/>
              <a:gdLst/>
              <a:ahLst/>
              <a:cxnLst/>
              <a:rect r="r" b="b" t="t" l="l"/>
              <a:pathLst>
                <a:path h="247945" w="970213">
                  <a:moveTo>
                    <a:pt x="123972" y="0"/>
                  </a:moveTo>
                  <a:lnTo>
                    <a:pt x="846241" y="0"/>
                  </a:lnTo>
                  <a:cubicBezTo>
                    <a:pt x="914709" y="0"/>
                    <a:pt x="970213" y="55504"/>
                    <a:pt x="970213" y="123972"/>
                  </a:cubicBezTo>
                  <a:lnTo>
                    <a:pt x="970213" y="123972"/>
                  </a:lnTo>
                  <a:cubicBezTo>
                    <a:pt x="970213" y="156852"/>
                    <a:pt x="957152" y="188385"/>
                    <a:pt x="933903" y="211634"/>
                  </a:cubicBezTo>
                  <a:cubicBezTo>
                    <a:pt x="910654" y="234883"/>
                    <a:pt x="879121" y="247945"/>
                    <a:pt x="846241"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13" id="13"/>
            <p:cNvSpPr txBox="true"/>
            <p:nvPr/>
          </p:nvSpPr>
          <p:spPr>
            <a:xfrm>
              <a:off x="0" y="-66675"/>
              <a:ext cx="970213" cy="31462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4713084" y="2300727"/>
            <a:ext cx="3413716" cy="878571"/>
            <a:chOff x="0" y="0"/>
            <a:chExt cx="963397" cy="247945"/>
          </a:xfrm>
        </p:grpSpPr>
        <p:sp>
          <p:nvSpPr>
            <p:cNvPr name="Freeform 15" id="15"/>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16" id="16"/>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4713084" y="4644552"/>
            <a:ext cx="3413716" cy="878571"/>
            <a:chOff x="0" y="0"/>
            <a:chExt cx="963397" cy="247945"/>
          </a:xfrm>
        </p:grpSpPr>
        <p:sp>
          <p:nvSpPr>
            <p:cNvPr name="Freeform 18" id="18"/>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19" id="19"/>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6601995" y="3472640"/>
            <a:ext cx="3918274" cy="878571"/>
            <a:chOff x="0" y="0"/>
            <a:chExt cx="1105791" cy="247945"/>
          </a:xfrm>
        </p:grpSpPr>
        <p:sp>
          <p:nvSpPr>
            <p:cNvPr name="Freeform 21" id="21"/>
            <p:cNvSpPr/>
            <p:nvPr/>
          </p:nvSpPr>
          <p:spPr>
            <a:xfrm flipH="false" flipV="false" rot="0">
              <a:off x="0" y="0"/>
              <a:ext cx="1105791" cy="247945"/>
            </a:xfrm>
            <a:custGeom>
              <a:avLst/>
              <a:gdLst/>
              <a:ahLst/>
              <a:cxnLst/>
              <a:rect r="r" b="b" t="t" l="l"/>
              <a:pathLst>
                <a:path h="247945" w="1105791">
                  <a:moveTo>
                    <a:pt x="123972" y="0"/>
                  </a:moveTo>
                  <a:lnTo>
                    <a:pt x="981818" y="0"/>
                  </a:lnTo>
                  <a:cubicBezTo>
                    <a:pt x="1050286" y="0"/>
                    <a:pt x="1105791" y="55504"/>
                    <a:pt x="1105791" y="123972"/>
                  </a:cubicBezTo>
                  <a:lnTo>
                    <a:pt x="1105791" y="123972"/>
                  </a:lnTo>
                  <a:cubicBezTo>
                    <a:pt x="1105791" y="156852"/>
                    <a:pt x="1092729" y="188385"/>
                    <a:pt x="1069480" y="211634"/>
                  </a:cubicBezTo>
                  <a:cubicBezTo>
                    <a:pt x="1046231" y="234883"/>
                    <a:pt x="1014698" y="247945"/>
                    <a:pt x="981818"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22" id="22"/>
            <p:cNvSpPr txBox="true"/>
            <p:nvPr/>
          </p:nvSpPr>
          <p:spPr>
            <a:xfrm>
              <a:off x="0" y="-66675"/>
              <a:ext cx="1105791" cy="314620"/>
            </a:xfrm>
            <a:prstGeom prst="rect">
              <a:avLst/>
            </a:prstGeom>
          </p:spPr>
          <p:txBody>
            <a:bodyPr anchor="ctr" rtlCol="false" tIns="50800" lIns="50800" bIns="50800" rIns="50800"/>
            <a:lstStyle/>
            <a:p>
              <a:pPr algn="ctr">
                <a:lnSpc>
                  <a:spcPts val="3359"/>
                </a:lnSpc>
              </a:pPr>
            </a:p>
          </p:txBody>
        </p:sp>
      </p:grpSp>
      <p:grpSp>
        <p:nvGrpSpPr>
          <p:cNvPr name="Group 23" id="23"/>
          <p:cNvGrpSpPr/>
          <p:nvPr/>
        </p:nvGrpSpPr>
        <p:grpSpPr>
          <a:xfrm rot="0">
            <a:off x="10786944" y="3472640"/>
            <a:ext cx="6078608" cy="878571"/>
            <a:chOff x="0" y="0"/>
            <a:chExt cx="1715466" cy="247945"/>
          </a:xfrm>
        </p:grpSpPr>
        <p:sp>
          <p:nvSpPr>
            <p:cNvPr name="Freeform 24" id="24"/>
            <p:cNvSpPr/>
            <p:nvPr/>
          </p:nvSpPr>
          <p:spPr>
            <a:xfrm flipH="false" flipV="false" rot="0">
              <a:off x="0" y="0"/>
              <a:ext cx="1715466" cy="247945"/>
            </a:xfrm>
            <a:custGeom>
              <a:avLst/>
              <a:gdLst/>
              <a:ahLst/>
              <a:cxnLst/>
              <a:rect r="r" b="b" t="t" l="l"/>
              <a:pathLst>
                <a:path h="247945" w="1715466">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25" id="25"/>
            <p:cNvSpPr txBox="true"/>
            <p:nvPr/>
          </p:nvSpPr>
          <p:spPr>
            <a:xfrm>
              <a:off x="0" y="-66675"/>
              <a:ext cx="1715466" cy="314620"/>
            </a:xfrm>
            <a:prstGeom prst="rect">
              <a:avLst/>
            </a:prstGeom>
          </p:spPr>
          <p:txBody>
            <a:bodyPr anchor="ctr" rtlCol="false" tIns="50800" lIns="50800" bIns="50800" rIns="50800"/>
            <a:lstStyle/>
            <a:p>
              <a:pPr algn="ctr">
                <a:lnSpc>
                  <a:spcPts val="3359"/>
                </a:lnSpc>
              </a:pPr>
            </a:p>
          </p:txBody>
        </p:sp>
      </p:grpSp>
      <p:grpSp>
        <p:nvGrpSpPr>
          <p:cNvPr name="Group 26" id="26"/>
          <p:cNvGrpSpPr/>
          <p:nvPr/>
        </p:nvGrpSpPr>
        <p:grpSpPr>
          <a:xfrm rot="0">
            <a:off x="6020586" y="5816465"/>
            <a:ext cx="4499683" cy="878571"/>
            <a:chOff x="0" y="0"/>
            <a:chExt cx="1269872" cy="247945"/>
          </a:xfrm>
        </p:grpSpPr>
        <p:sp>
          <p:nvSpPr>
            <p:cNvPr name="Freeform 27" id="27"/>
            <p:cNvSpPr/>
            <p:nvPr/>
          </p:nvSpPr>
          <p:spPr>
            <a:xfrm flipH="false" flipV="false" rot="0">
              <a:off x="0" y="0"/>
              <a:ext cx="1269872" cy="247945"/>
            </a:xfrm>
            <a:custGeom>
              <a:avLst/>
              <a:gdLst/>
              <a:ahLst/>
              <a:cxnLst/>
              <a:rect r="r" b="b" t="t" l="l"/>
              <a:pathLst>
                <a:path h="247945" w="1269872">
                  <a:moveTo>
                    <a:pt x="123972" y="0"/>
                  </a:moveTo>
                  <a:lnTo>
                    <a:pt x="1145900" y="0"/>
                  </a:lnTo>
                  <a:cubicBezTo>
                    <a:pt x="1178779" y="0"/>
                    <a:pt x="1210312" y="13061"/>
                    <a:pt x="1233561" y="36311"/>
                  </a:cubicBezTo>
                  <a:cubicBezTo>
                    <a:pt x="1256811" y="59560"/>
                    <a:pt x="1269872" y="91093"/>
                    <a:pt x="1269872" y="123972"/>
                  </a:cubicBezTo>
                  <a:lnTo>
                    <a:pt x="1269872" y="123972"/>
                  </a:lnTo>
                  <a:cubicBezTo>
                    <a:pt x="1269872" y="192440"/>
                    <a:pt x="1214368" y="247945"/>
                    <a:pt x="1145900"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28" id="28"/>
            <p:cNvSpPr txBox="true"/>
            <p:nvPr/>
          </p:nvSpPr>
          <p:spPr>
            <a:xfrm>
              <a:off x="0" y="-66675"/>
              <a:ext cx="1269872" cy="314620"/>
            </a:xfrm>
            <a:prstGeom prst="rect">
              <a:avLst/>
            </a:prstGeom>
          </p:spPr>
          <p:txBody>
            <a:bodyPr anchor="ctr" rtlCol="false" tIns="50800" lIns="50800" bIns="50800" rIns="50800"/>
            <a:lstStyle/>
            <a:p>
              <a:pPr algn="ctr">
                <a:lnSpc>
                  <a:spcPts val="3359"/>
                </a:lnSpc>
              </a:pPr>
            </a:p>
          </p:txBody>
        </p:sp>
      </p:grpSp>
      <p:grpSp>
        <p:nvGrpSpPr>
          <p:cNvPr name="Group 29" id="29"/>
          <p:cNvGrpSpPr/>
          <p:nvPr/>
        </p:nvGrpSpPr>
        <p:grpSpPr>
          <a:xfrm rot="0">
            <a:off x="10786944" y="5816465"/>
            <a:ext cx="6078608" cy="878571"/>
            <a:chOff x="0" y="0"/>
            <a:chExt cx="1715466" cy="247945"/>
          </a:xfrm>
        </p:grpSpPr>
        <p:sp>
          <p:nvSpPr>
            <p:cNvPr name="Freeform 30" id="30"/>
            <p:cNvSpPr/>
            <p:nvPr/>
          </p:nvSpPr>
          <p:spPr>
            <a:xfrm flipH="false" flipV="false" rot="0">
              <a:off x="0" y="0"/>
              <a:ext cx="1715466" cy="247945"/>
            </a:xfrm>
            <a:custGeom>
              <a:avLst/>
              <a:gdLst/>
              <a:ahLst/>
              <a:cxnLst/>
              <a:rect r="r" b="b" t="t" l="l"/>
              <a:pathLst>
                <a:path h="247945" w="1715466">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31" id="31"/>
            <p:cNvSpPr txBox="true"/>
            <p:nvPr/>
          </p:nvSpPr>
          <p:spPr>
            <a:xfrm>
              <a:off x="0" y="-66675"/>
              <a:ext cx="1715466" cy="314620"/>
            </a:xfrm>
            <a:prstGeom prst="rect">
              <a:avLst/>
            </a:prstGeom>
          </p:spPr>
          <p:txBody>
            <a:bodyPr anchor="ctr" rtlCol="false" tIns="50800" lIns="50800" bIns="50800" rIns="50800"/>
            <a:lstStyle/>
            <a:p>
              <a:pPr algn="ctr">
                <a:lnSpc>
                  <a:spcPts val="3359"/>
                </a:lnSpc>
              </a:pPr>
            </a:p>
          </p:txBody>
        </p:sp>
      </p:grpSp>
      <p:grpSp>
        <p:nvGrpSpPr>
          <p:cNvPr name="Group 32" id="32"/>
          <p:cNvGrpSpPr/>
          <p:nvPr/>
        </p:nvGrpSpPr>
        <p:grpSpPr>
          <a:xfrm rot="0">
            <a:off x="8393475" y="2300727"/>
            <a:ext cx="3983680" cy="878571"/>
            <a:chOff x="0" y="0"/>
            <a:chExt cx="1124249" cy="247945"/>
          </a:xfrm>
        </p:grpSpPr>
        <p:sp>
          <p:nvSpPr>
            <p:cNvPr name="Freeform 33" id="33"/>
            <p:cNvSpPr/>
            <p:nvPr/>
          </p:nvSpPr>
          <p:spPr>
            <a:xfrm flipH="false" flipV="false" rot="0">
              <a:off x="0" y="0"/>
              <a:ext cx="1124249" cy="247945"/>
            </a:xfrm>
            <a:custGeom>
              <a:avLst/>
              <a:gdLst/>
              <a:ahLst/>
              <a:cxnLst/>
              <a:rect r="r" b="b" t="t" l="l"/>
              <a:pathLst>
                <a:path h="247945" w="1124249">
                  <a:moveTo>
                    <a:pt x="123972" y="0"/>
                  </a:moveTo>
                  <a:lnTo>
                    <a:pt x="1000277" y="0"/>
                  </a:lnTo>
                  <a:cubicBezTo>
                    <a:pt x="1068745" y="0"/>
                    <a:pt x="1124249" y="55504"/>
                    <a:pt x="1124249" y="123972"/>
                  </a:cubicBezTo>
                  <a:lnTo>
                    <a:pt x="1124249" y="123972"/>
                  </a:lnTo>
                  <a:cubicBezTo>
                    <a:pt x="1124249" y="156852"/>
                    <a:pt x="1111188" y="188385"/>
                    <a:pt x="1087938" y="211634"/>
                  </a:cubicBezTo>
                  <a:cubicBezTo>
                    <a:pt x="1064689" y="234883"/>
                    <a:pt x="1033156" y="247945"/>
                    <a:pt x="100027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34" id="34"/>
            <p:cNvSpPr txBox="true"/>
            <p:nvPr/>
          </p:nvSpPr>
          <p:spPr>
            <a:xfrm>
              <a:off x="0" y="-66675"/>
              <a:ext cx="1124249" cy="314620"/>
            </a:xfrm>
            <a:prstGeom prst="rect">
              <a:avLst/>
            </a:prstGeom>
          </p:spPr>
          <p:txBody>
            <a:bodyPr anchor="ctr" rtlCol="false" tIns="50800" lIns="50800" bIns="50800" rIns="50800"/>
            <a:lstStyle/>
            <a:p>
              <a:pPr algn="ctr">
                <a:lnSpc>
                  <a:spcPts val="3359"/>
                </a:lnSpc>
              </a:pPr>
              <a:r>
                <a:rPr lang="en-US" sz="2400">
                  <a:solidFill>
                    <a:srgbClr val="FFFFFF"/>
                  </a:solidFill>
                  <a:latin typeface="Poppins"/>
                  <a:ea typeface="Poppins"/>
                  <a:cs typeface="Poppins"/>
                  <a:sym typeface="Poppins"/>
                </a:rPr>
                <a:t>Lista definitiilor</a:t>
              </a:r>
            </a:p>
          </p:txBody>
        </p:sp>
      </p:grpSp>
      <p:grpSp>
        <p:nvGrpSpPr>
          <p:cNvPr name="Group 35" id="35"/>
          <p:cNvGrpSpPr/>
          <p:nvPr/>
        </p:nvGrpSpPr>
        <p:grpSpPr>
          <a:xfrm rot="0">
            <a:off x="12930422" y="2300727"/>
            <a:ext cx="4328878" cy="878571"/>
            <a:chOff x="0" y="0"/>
            <a:chExt cx="1221668" cy="247945"/>
          </a:xfrm>
        </p:grpSpPr>
        <p:sp>
          <p:nvSpPr>
            <p:cNvPr name="Freeform 36" id="36"/>
            <p:cNvSpPr/>
            <p:nvPr/>
          </p:nvSpPr>
          <p:spPr>
            <a:xfrm flipH="false" flipV="false" rot="0">
              <a:off x="0" y="0"/>
              <a:ext cx="1221668" cy="247945"/>
            </a:xfrm>
            <a:custGeom>
              <a:avLst/>
              <a:gdLst/>
              <a:ahLst/>
              <a:cxnLst/>
              <a:rect r="r" b="b" t="t" l="l"/>
              <a:pathLst>
                <a:path h="247945" w="1221668">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37" id="37"/>
            <p:cNvSpPr txBox="true"/>
            <p:nvPr/>
          </p:nvSpPr>
          <p:spPr>
            <a:xfrm>
              <a:off x="0" y="-66675"/>
              <a:ext cx="1221668" cy="314620"/>
            </a:xfrm>
            <a:prstGeom prst="rect">
              <a:avLst/>
            </a:prstGeom>
          </p:spPr>
          <p:txBody>
            <a:bodyPr anchor="ctr" rtlCol="false" tIns="50800" lIns="50800" bIns="50800" rIns="50800"/>
            <a:lstStyle/>
            <a:p>
              <a:pPr algn="ctr">
                <a:lnSpc>
                  <a:spcPts val="3359"/>
                </a:lnSpc>
              </a:pPr>
            </a:p>
          </p:txBody>
        </p:sp>
      </p:grpSp>
      <p:grpSp>
        <p:nvGrpSpPr>
          <p:cNvPr name="Group 38" id="38"/>
          <p:cNvGrpSpPr/>
          <p:nvPr/>
        </p:nvGrpSpPr>
        <p:grpSpPr>
          <a:xfrm rot="0">
            <a:off x="8393475" y="4644552"/>
            <a:ext cx="3983680" cy="878571"/>
            <a:chOff x="0" y="0"/>
            <a:chExt cx="1124249" cy="247945"/>
          </a:xfrm>
        </p:grpSpPr>
        <p:sp>
          <p:nvSpPr>
            <p:cNvPr name="Freeform 39" id="39"/>
            <p:cNvSpPr/>
            <p:nvPr/>
          </p:nvSpPr>
          <p:spPr>
            <a:xfrm flipH="false" flipV="false" rot="0">
              <a:off x="0" y="0"/>
              <a:ext cx="1124249" cy="247945"/>
            </a:xfrm>
            <a:custGeom>
              <a:avLst/>
              <a:gdLst/>
              <a:ahLst/>
              <a:cxnLst/>
              <a:rect r="r" b="b" t="t" l="l"/>
              <a:pathLst>
                <a:path h="247945" w="1124249">
                  <a:moveTo>
                    <a:pt x="123972" y="0"/>
                  </a:moveTo>
                  <a:lnTo>
                    <a:pt x="1000277" y="0"/>
                  </a:lnTo>
                  <a:cubicBezTo>
                    <a:pt x="1068745" y="0"/>
                    <a:pt x="1124249" y="55504"/>
                    <a:pt x="1124249" y="123972"/>
                  </a:cubicBezTo>
                  <a:lnTo>
                    <a:pt x="1124249" y="123972"/>
                  </a:lnTo>
                  <a:cubicBezTo>
                    <a:pt x="1124249" y="156852"/>
                    <a:pt x="1111188" y="188385"/>
                    <a:pt x="1087938" y="211634"/>
                  </a:cubicBezTo>
                  <a:cubicBezTo>
                    <a:pt x="1064689" y="234883"/>
                    <a:pt x="1033156" y="247945"/>
                    <a:pt x="100027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BF00"/>
              </a:solidFill>
              <a:prstDash val="solid"/>
              <a:round/>
            </a:ln>
          </p:spPr>
        </p:sp>
        <p:sp>
          <p:nvSpPr>
            <p:cNvPr name="TextBox 40" id="40"/>
            <p:cNvSpPr txBox="true"/>
            <p:nvPr/>
          </p:nvSpPr>
          <p:spPr>
            <a:xfrm>
              <a:off x="0" y="-66675"/>
              <a:ext cx="1124249" cy="314620"/>
            </a:xfrm>
            <a:prstGeom prst="rect">
              <a:avLst/>
            </a:prstGeom>
          </p:spPr>
          <p:txBody>
            <a:bodyPr anchor="ctr" rtlCol="false" tIns="50800" lIns="50800" bIns="50800" rIns="50800"/>
            <a:lstStyle/>
            <a:p>
              <a:pPr algn="ctr">
                <a:lnSpc>
                  <a:spcPts val="3359"/>
                </a:lnSpc>
              </a:pPr>
            </a:p>
          </p:txBody>
        </p:sp>
      </p:grpSp>
      <p:grpSp>
        <p:nvGrpSpPr>
          <p:cNvPr name="Group 41" id="41"/>
          <p:cNvGrpSpPr/>
          <p:nvPr/>
        </p:nvGrpSpPr>
        <p:grpSpPr>
          <a:xfrm rot="0">
            <a:off x="12930422" y="4644552"/>
            <a:ext cx="4328878" cy="878571"/>
            <a:chOff x="0" y="0"/>
            <a:chExt cx="1221668" cy="247945"/>
          </a:xfrm>
        </p:grpSpPr>
        <p:sp>
          <p:nvSpPr>
            <p:cNvPr name="Freeform 42" id="42"/>
            <p:cNvSpPr/>
            <p:nvPr/>
          </p:nvSpPr>
          <p:spPr>
            <a:xfrm flipH="false" flipV="false" rot="0">
              <a:off x="0" y="0"/>
              <a:ext cx="1221668" cy="247945"/>
            </a:xfrm>
            <a:custGeom>
              <a:avLst/>
              <a:gdLst/>
              <a:ahLst/>
              <a:cxnLst/>
              <a:rect r="r" b="b" t="t" l="l"/>
              <a:pathLst>
                <a:path h="247945" w="1221668">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43" id="43"/>
            <p:cNvSpPr txBox="true"/>
            <p:nvPr/>
          </p:nvSpPr>
          <p:spPr>
            <a:xfrm>
              <a:off x="0" y="-66675"/>
              <a:ext cx="1221668" cy="314620"/>
            </a:xfrm>
            <a:prstGeom prst="rect">
              <a:avLst/>
            </a:prstGeom>
          </p:spPr>
          <p:txBody>
            <a:bodyPr anchor="ctr" rtlCol="false" tIns="50800" lIns="50800" bIns="50800" rIns="50800"/>
            <a:lstStyle/>
            <a:p>
              <a:pPr algn="ctr">
                <a:lnSpc>
                  <a:spcPts val="3359"/>
                </a:lnSpc>
              </a:pPr>
            </a:p>
          </p:txBody>
        </p:sp>
      </p:grpSp>
      <p:grpSp>
        <p:nvGrpSpPr>
          <p:cNvPr name="Group 44" id="44"/>
          <p:cNvGrpSpPr/>
          <p:nvPr/>
        </p:nvGrpSpPr>
        <p:grpSpPr>
          <a:xfrm rot="0">
            <a:off x="1493257" y="3720406"/>
            <a:ext cx="383038" cy="383038"/>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solidFill>
                <a:srgbClr val="FFBF00"/>
              </a:solidFill>
              <a:prstDash val="solid"/>
              <a:miter/>
            </a:ln>
          </p:spPr>
        </p:sp>
        <p:sp>
          <p:nvSpPr>
            <p:cNvPr name="TextBox 46" id="46"/>
            <p:cNvSpPr txBox="true"/>
            <p:nvPr/>
          </p:nvSpPr>
          <p:spPr>
            <a:xfrm>
              <a:off x="76200" y="9525"/>
              <a:ext cx="660400" cy="727075"/>
            </a:xfrm>
            <a:prstGeom prst="rect">
              <a:avLst/>
            </a:prstGeom>
          </p:spPr>
          <p:txBody>
            <a:bodyPr anchor="ctr" rtlCol="false" tIns="50800" lIns="50800" bIns="50800" rIns="50800"/>
            <a:lstStyle/>
            <a:p>
              <a:pPr algn="ctr">
                <a:lnSpc>
                  <a:spcPts val="3359"/>
                </a:lnSpc>
              </a:pPr>
            </a:p>
          </p:txBody>
        </p:sp>
      </p:grpSp>
      <p:grpSp>
        <p:nvGrpSpPr>
          <p:cNvPr name="Group 47" id="47"/>
          <p:cNvGrpSpPr/>
          <p:nvPr/>
        </p:nvGrpSpPr>
        <p:grpSpPr>
          <a:xfrm rot="0">
            <a:off x="1493257" y="6064231"/>
            <a:ext cx="383038" cy="383038"/>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solidFill>
                <a:srgbClr val="FFBF00"/>
              </a:solidFill>
              <a:prstDash val="solid"/>
              <a:miter/>
            </a:ln>
          </p:spPr>
        </p:sp>
        <p:sp>
          <p:nvSpPr>
            <p:cNvPr name="TextBox 49" id="49"/>
            <p:cNvSpPr txBox="true"/>
            <p:nvPr/>
          </p:nvSpPr>
          <p:spPr>
            <a:xfrm>
              <a:off x="76200" y="9525"/>
              <a:ext cx="660400" cy="727075"/>
            </a:xfrm>
            <a:prstGeom prst="rect">
              <a:avLst/>
            </a:prstGeom>
          </p:spPr>
          <p:txBody>
            <a:bodyPr anchor="ctr" rtlCol="false" tIns="50800" lIns="50800" bIns="50800" rIns="50800"/>
            <a:lstStyle/>
            <a:p>
              <a:pPr algn="ctr">
                <a:lnSpc>
                  <a:spcPts val="3359"/>
                </a:lnSpc>
              </a:pPr>
            </a:p>
          </p:txBody>
        </p:sp>
      </p:grpSp>
      <p:sp>
        <p:nvSpPr>
          <p:cNvPr name="Freeform 50" id="50"/>
          <p:cNvSpPr/>
          <p:nvPr/>
        </p:nvSpPr>
        <p:spPr>
          <a:xfrm flipH="true" flipV="false" rot="0">
            <a:off x="11121907" y="5496673"/>
            <a:ext cx="7945909" cy="7523254"/>
          </a:xfrm>
          <a:custGeom>
            <a:avLst/>
            <a:gdLst/>
            <a:ahLst/>
            <a:cxnLst/>
            <a:rect r="r" b="b" t="t" l="l"/>
            <a:pathLst>
              <a:path h="7523254" w="7945909">
                <a:moveTo>
                  <a:pt x="7945909" y="0"/>
                </a:moveTo>
                <a:lnTo>
                  <a:pt x="0" y="0"/>
                </a:lnTo>
                <a:lnTo>
                  <a:pt x="0" y="7523254"/>
                </a:lnTo>
                <a:lnTo>
                  <a:pt x="7945909" y="7523254"/>
                </a:lnTo>
                <a:lnTo>
                  <a:pt x="79459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1" id="51"/>
          <p:cNvSpPr txBox="true"/>
          <p:nvPr/>
        </p:nvSpPr>
        <p:spPr>
          <a:xfrm rot="0">
            <a:off x="1028700" y="2475405"/>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FFFFFF"/>
                </a:solidFill>
                <a:latin typeface="Poppins"/>
                <a:ea typeface="Poppins"/>
                <a:cs typeface="Poppins"/>
                <a:sym typeface="Poppins"/>
              </a:rPr>
              <a:t> Introducere</a:t>
            </a:r>
          </a:p>
        </p:txBody>
      </p:sp>
      <p:sp>
        <p:nvSpPr>
          <p:cNvPr name="TextBox 52" id="52"/>
          <p:cNvSpPr txBox="true"/>
          <p:nvPr/>
        </p:nvSpPr>
        <p:spPr>
          <a:xfrm rot="0">
            <a:off x="1028700" y="4786796"/>
            <a:ext cx="3413716" cy="665782"/>
          </a:xfrm>
          <a:prstGeom prst="rect">
            <a:avLst/>
          </a:prstGeom>
        </p:spPr>
        <p:txBody>
          <a:bodyPr anchor="t" rtlCol="false" tIns="0" lIns="0" bIns="0" rIns="0">
            <a:spAutoFit/>
          </a:bodyPr>
          <a:lstStyle/>
          <a:p>
            <a:pPr algn="ctr">
              <a:lnSpc>
                <a:spcPts val="2678"/>
              </a:lnSpc>
              <a:spcBef>
                <a:spcPct val="0"/>
              </a:spcBef>
            </a:pPr>
            <a:r>
              <a:rPr lang="en-US" sz="1913">
                <a:solidFill>
                  <a:srgbClr val="FFFFFF"/>
                </a:solidFill>
                <a:latin typeface="Poppins"/>
                <a:ea typeface="Poppins"/>
                <a:cs typeface="Poppins"/>
                <a:sym typeface="Poppins"/>
              </a:rPr>
              <a:t>Gestionarea conexiunilor multiple</a:t>
            </a:r>
          </a:p>
        </p:txBody>
      </p:sp>
      <p:sp>
        <p:nvSpPr>
          <p:cNvPr name="TextBox 53" id="53"/>
          <p:cNvSpPr txBox="true"/>
          <p:nvPr/>
        </p:nvSpPr>
        <p:spPr>
          <a:xfrm rot="0">
            <a:off x="4442416" y="2457651"/>
            <a:ext cx="4011711" cy="462539"/>
          </a:xfrm>
          <a:prstGeom prst="rect">
            <a:avLst/>
          </a:prstGeom>
        </p:spPr>
        <p:txBody>
          <a:bodyPr anchor="t" rtlCol="false" tIns="0" lIns="0" bIns="0" rIns="0">
            <a:spAutoFit/>
          </a:bodyPr>
          <a:lstStyle/>
          <a:p>
            <a:pPr algn="ctr">
              <a:lnSpc>
                <a:spcPts val="3658"/>
              </a:lnSpc>
              <a:spcBef>
                <a:spcPct val="0"/>
              </a:spcBef>
            </a:pPr>
            <a:r>
              <a:rPr lang="en-US" sz="2613">
                <a:solidFill>
                  <a:srgbClr val="FFFFFF"/>
                </a:solidFill>
                <a:latin typeface="Poppins"/>
                <a:ea typeface="Poppins"/>
                <a:cs typeface="Poppins"/>
                <a:sym typeface="Poppins"/>
              </a:rPr>
              <a:t>Scopul proiectului</a:t>
            </a:r>
          </a:p>
        </p:txBody>
      </p:sp>
      <p:sp>
        <p:nvSpPr>
          <p:cNvPr name="TextBox 54" id="54"/>
          <p:cNvSpPr txBox="true"/>
          <p:nvPr/>
        </p:nvSpPr>
        <p:spPr>
          <a:xfrm rot="0">
            <a:off x="2316043" y="5991143"/>
            <a:ext cx="3437869" cy="462539"/>
          </a:xfrm>
          <a:prstGeom prst="rect">
            <a:avLst/>
          </a:prstGeom>
        </p:spPr>
        <p:txBody>
          <a:bodyPr anchor="t" rtlCol="false" tIns="0" lIns="0" bIns="0" rIns="0">
            <a:spAutoFit/>
          </a:bodyPr>
          <a:lstStyle/>
          <a:p>
            <a:pPr algn="ctr">
              <a:lnSpc>
                <a:spcPts val="3658"/>
              </a:lnSpc>
              <a:spcBef>
                <a:spcPct val="0"/>
              </a:spcBef>
            </a:pPr>
            <a:r>
              <a:rPr lang="en-US" sz="2613">
                <a:solidFill>
                  <a:srgbClr val="FFFFFF"/>
                </a:solidFill>
                <a:latin typeface="Poppins"/>
                <a:ea typeface="Poppins"/>
                <a:cs typeface="Poppins"/>
                <a:sym typeface="Poppins"/>
              </a:rPr>
              <a:t>Conclusion</a:t>
            </a:r>
          </a:p>
        </p:txBody>
      </p:sp>
      <p:sp>
        <p:nvSpPr>
          <p:cNvPr name="TextBox 55" id="55"/>
          <p:cNvSpPr txBox="true"/>
          <p:nvPr/>
        </p:nvSpPr>
        <p:spPr>
          <a:xfrm rot="0">
            <a:off x="2735558" y="3555221"/>
            <a:ext cx="3413716" cy="665782"/>
          </a:xfrm>
          <a:prstGeom prst="rect">
            <a:avLst/>
          </a:prstGeom>
        </p:spPr>
        <p:txBody>
          <a:bodyPr anchor="t" rtlCol="false" tIns="0" lIns="0" bIns="0" rIns="0">
            <a:spAutoFit/>
          </a:bodyPr>
          <a:lstStyle/>
          <a:p>
            <a:pPr algn="ctr">
              <a:lnSpc>
                <a:spcPts val="2678"/>
              </a:lnSpc>
              <a:spcBef>
                <a:spcPct val="0"/>
              </a:spcBef>
            </a:pPr>
            <a:r>
              <a:rPr lang="en-US" sz="1913">
                <a:solidFill>
                  <a:srgbClr val="FFFFFF"/>
                </a:solidFill>
                <a:latin typeface="Poppins"/>
                <a:ea typeface="Poppins"/>
                <a:cs typeface="Poppins"/>
                <a:sym typeface="Poppins"/>
              </a:rPr>
              <a:t>Descrierea generală a produsului software</a:t>
            </a:r>
          </a:p>
        </p:txBody>
      </p:sp>
      <p:sp>
        <p:nvSpPr>
          <p:cNvPr name="TextBox 56" id="56"/>
          <p:cNvSpPr txBox="true"/>
          <p:nvPr/>
        </p:nvSpPr>
        <p:spPr>
          <a:xfrm rot="0">
            <a:off x="4711088" y="4713160"/>
            <a:ext cx="3413716" cy="665782"/>
          </a:xfrm>
          <a:prstGeom prst="rect">
            <a:avLst/>
          </a:prstGeom>
        </p:spPr>
        <p:txBody>
          <a:bodyPr anchor="t" rtlCol="false" tIns="0" lIns="0" bIns="0" rIns="0">
            <a:spAutoFit/>
          </a:bodyPr>
          <a:lstStyle/>
          <a:p>
            <a:pPr algn="ctr">
              <a:lnSpc>
                <a:spcPts val="2678"/>
              </a:lnSpc>
              <a:spcBef>
                <a:spcPct val="0"/>
              </a:spcBef>
            </a:pPr>
            <a:r>
              <a:rPr lang="en-US" sz="1913">
                <a:solidFill>
                  <a:srgbClr val="FFFFFF"/>
                </a:solidFill>
                <a:latin typeface="Poppins"/>
                <a:ea typeface="Poppins"/>
                <a:cs typeface="Poppins"/>
                <a:sym typeface="Poppins"/>
              </a:rPr>
              <a:t>Crearea si gestionarea tabelelor</a:t>
            </a:r>
          </a:p>
        </p:txBody>
      </p:sp>
      <p:sp>
        <p:nvSpPr>
          <p:cNvPr name="TextBox 57" id="57"/>
          <p:cNvSpPr txBox="true"/>
          <p:nvPr/>
        </p:nvSpPr>
        <p:spPr>
          <a:xfrm rot="0">
            <a:off x="6020586" y="5991143"/>
            <a:ext cx="4499683" cy="462539"/>
          </a:xfrm>
          <a:prstGeom prst="rect">
            <a:avLst/>
          </a:prstGeom>
        </p:spPr>
        <p:txBody>
          <a:bodyPr anchor="t" rtlCol="false" tIns="0" lIns="0" bIns="0" rIns="0">
            <a:spAutoFit/>
          </a:bodyPr>
          <a:lstStyle/>
          <a:p>
            <a:pPr algn="ctr">
              <a:lnSpc>
                <a:spcPts val="3658"/>
              </a:lnSpc>
              <a:spcBef>
                <a:spcPct val="0"/>
              </a:spcBef>
            </a:pPr>
            <a:r>
              <a:rPr lang="en-US" sz="2613">
                <a:solidFill>
                  <a:srgbClr val="FFFFFF"/>
                </a:solidFill>
                <a:latin typeface="Poppins"/>
                <a:ea typeface="Poppins"/>
                <a:cs typeface="Poppins"/>
                <a:sym typeface="Poppins"/>
              </a:rPr>
              <a:t>Recomandari</a:t>
            </a:r>
          </a:p>
        </p:txBody>
      </p:sp>
      <p:sp>
        <p:nvSpPr>
          <p:cNvPr name="TextBox 58" id="58"/>
          <p:cNvSpPr txBox="true"/>
          <p:nvPr/>
        </p:nvSpPr>
        <p:spPr>
          <a:xfrm rot="0">
            <a:off x="6476269" y="3531730"/>
            <a:ext cx="3983680" cy="746427"/>
          </a:xfrm>
          <a:prstGeom prst="rect">
            <a:avLst/>
          </a:prstGeom>
        </p:spPr>
        <p:txBody>
          <a:bodyPr anchor="t" rtlCol="false" tIns="0" lIns="0" bIns="0" rIns="0">
            <a:spAutoFit/>
          </a:bodyPr>
          <a:lstStyle/>
          <a:p>
            <a:pPr algn="ctr">
              <a:lnSpc>
                <a:spcPts val="2958"/>
              </a:lnSpc>
              <a:spcBef>
                <a:spcPct val="0"/>
              </a:spcBef>
            </a:pPr>
            <a:r>
              <a:rPr lang="en-US" sz="2113">
                <a:solidFill>
                  <a:srgbClr val="FFFFFF"/>
                </a:solidFill>
                <a:latin typeface="Poppins"/>
                <a:ea typeface="Poppins"/>
                <a:cs typeface="Poppins"/>
                <a:sym typeface="Poppins"/>
              </a:rPr>
              <a:t>Detalierea cerințelor specifice</a:t>
            </a:r>
          </a:p>
        </p:txBody>
      </p:sp>
      <p:sp>
        <p:nvSpPr>
          <p:cNvPr name="TextBox 59" id="59"/>
          <p:cNvSpPr txBox="true"/>
          <p:nvPr/>
        </p:nvSpPr>
        <p:spPr>
          <a:xfrm rot="0">
            <a:off x="8393475" y="4786796"/>
            <a:ext cx="3983680" cy="665782"/>
          </a:xfrm>
          <a:prstGeom prst="rect">
            <a:avLst/>
          </a:prstGeom>
        </p:spPr>
        <p:txBody>
          <a:bodyPr anchor="t" rtlCol="false" tIns="0" lIns="0" bIns="0" rIns="0">
            <a:spAutoFit/>
          </a:bodyPr>
          <a:lstStyle/>
          <a:p>
            <a:pPr algn="ctr">
              <a:lnSpc>
                <a:spcPts val="2678"/>
              </a:lnSpc>
              <a:spcBef>
                <a:spcPct val="0"/>
              </a:spcBef>
            </a:pPr>
            <a:r>
              <a:rPr lang="en-US" sz="1913">
                <a:solidFill>
                  <a:srgbClr val="FFFFFF"/>
                </a:solidFill>
                <a:latin typeface="Poppins"/>
                <a:ea typeface="Poppins"/>
                <a:cs typeface="Poppins"/>
                <a:sym typeface="Poppins"/>
              </a:rPr>
              <a:t>Operatiuni de prelucrare a datelor </a:t>
            </a:r>
          </a:p>
        </p:txBody>
      </p:sp>
      <p:sp>
        <p:nvSpPr>
          <p:cNvPr name="TextBox 60" id="60"/>
          <p:cNvSpPr txBox="true"/>
          <p:nvPr/>
        </p:nvSpPr>
        <p:spPr>
          <a:xfrm rot="0">
            <a:off x="1028700" y="7711792"/>
            <a:ext cx="9216137" cy="1815531"/>
          </a:xfrm>
          <a:prstGeom prst="rect">
            <a:avLst/>
          </a:prstGeom>
        </p:spPr>
        <p:txBody>
          <a:bodyPr anchor="t" rtlCol="false" tIns="0" lIns="0" bIns="0" rIns="0">
            <a:spAutoFit/>
          </a:bodyPr>
          <a:lstStyle/>
          <a:p>
            <a:pPr algn="l">
              <a:lnSpc>
                <a:spcPts val="12702"/>
              </a:lnSpc>
            </a:pPr>
            <a:r>
              <a:rPr lang="en-US" b="true" sz="12702">
                <a:solidFill>
                  <a:srgbClr val="FFFFFF"/>
                </a:solidFill>
                <a:latin typeface="Poppins Ultra-Bold"/>
                <a:ea typeface="Poppins Ultra-Bold"/>
                <a:cs typeface="Poppins Ultra-Bold"/>
                <a:sym typeface="Poppins Ultra-Bold"/>
              </a:rPr>
              <a:t>OVERVIEW</a:t>
            </a:r>
          </a:p>
        </p:txBody>
      </p:sp>
      <p:sp>
        <p:nvSpPr>
          <p:cNvPr name="Freeform 61" id="61"/>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0">
            <a:off x="13832249" y="2059781"/>
            <a:ext cx="3336729" cy="4114800"/>
          </a:xfrm>
          <a:custGeom>
            <a:avLst/>
            <a:gdLst/>
            <a:ahLst/>
            <a:cxnLst/>
            <a:rect r="r" b="b" t="t" l="l"/>
            <a:pathLst>
              <a:path h="4114800" w="3336729">
                <a:moveTo>
                  <a:pt x="0" y="0"/>
                </a:moveTo>
                <a:lnTo>
                  <a:pt x="3336729" y="0"/>
                </a:lnTo>
                <a:lnTo>
                  <a:pt x="33367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60487" y="389881"/>
            <a:ext cx="11890800" cy="1669900"/>
          </a:xfrm>
          <a:prstGeom prst="rect">
            <a:avLst/>
          </a:prstGeom>
        </p:spPr>
        <p:txBody>
          <a:bodyPr anchor="t" rtlCol="false" tIns="0" lIns="0" bIns="0" rIns="0">
            <a:spAutoFit/>
          </a:bodyPr>
          <a:lstStyle/>
          <a:p>
            <a:pPr algn="l">
              <a:lnSpc>
                <a:spcPts val="11744"/>
              </a:lnSpc>
            </a:pPr>
            <a:r>
              <a:rPr lang="en-US" b="true" sz="11744">
                <a:solidFill>
                  <a:srgbClr val="FFFFFF"/>
                </a:solidFill>
                <a:latin typeface="Poppins Bold"/>
                <a:ea typeface="Poppins Bold"/>
                <a:cs typeface="Poppins Bold"/>
                <a:sym typeface="Poppins Bold"/>
              </a:rPr>
              <a:t>INTRODUCERE</a:t>
            </a:r>
          </a:p>
        </p:txBody>
      </p:sp>
      <p:sp>
        <p:nvSpPr>
          <p:cNvPr name="TextBox 4" id="4"/>
          <p:cNvSpPr txBox="true"/>
          <p:nvPr/>
        </p:nvSpPr>
        <p:spPr>
          <a:xfrm rot="0">
            <a:off x="1028700" y="2646460"/>
            <a:ext cx="4551992" cy="50990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Scopul proiectului</a:t>
            </a:r>
          </a:p>
        </p:txBody>
      </p:sp>
      <p:sp>
        <p:nvSpPr>
          <p:cNvPr name="TextBox 5" id="5"/>
          <p:cNvSpPr txBox="true"/>
          <p:nvPr/>
        </p:nvSpPr>
        <p:spPr>
          <a:xfrm rot="0">
            <a:off x="1028700" y="5876766"/>
            <a:ext cx="5845576" cy="50990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Detalierea cerintelor specifice</a:t>
            </a:r>
          </a:p>
        </p:txBody>
      </p:sp>
      <p:sp>
        <p:nvSpPr>
          <p:cNvPr name="TextBox 6" id="6"/>
          <p:cNvSpPr txBox="true"/>
          <p:nvPr/>
        </p:nvSpPr>
        <p:spPr>
          <a:xfrm rot="0">
            <a:off x="1028700" y="3108066"/>
            <a:ext cx="7607350" cy="287845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         Proiectul nostru are ca scop dezvoltarea unei aplicatii care sa creeze,gestioneze baze de date intr- forma organizata pe tabele. De asemenea aplicatia va pune la dispozitie creare de variabile de tip INT,NVARCHAR(n) si DATE, precum si operatii de INSERT, CREATE, UPDATE si DELETE.</a:t>
            </a:r>
          </a:p>
          <a:p>
            <a:pPr algn="just" marL="0" indent="0" lvl="0">
              <a:lnSpc>
                <a:spcPts val="3869"/>
              </a:lnSpc>
            </a:pPr>
          </a:p>
        </p:txBody>
      </p:sp>
      <p:sp>
        <p:nvSpPr>
          <p:cNvPr name="TextBox 7" id="7"/>
          <p:cNvSpPr txBox="true"/>
          <p:nvPr/>
        </p:nvSpPr>
        <p:spPr>
          <a:xfrm rot="0">
            <a:off x="1028700" y="6605746"/>
            <a:ext cx="11796099" cy="3364230"/>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     Conectare simultana: Sistemul va trebui sa permita multiple conexiuni simultane din partea diferitilor utilizatori. Acest lucru implica utilizarea unui mecanism de gestionare a conexiunilor, cum ar fi un pool de conexiuni care sa permita reutilizarea eficienta a conexiunilor deschise catre baza de date.</a:t>
            </a:r>
          </a:p>
          <a:p>
            <a:pPr algn="just">
              <a:lnSpc>
                <a:spcPts val="3869"/>
              </a:lnSpc>
            </a:pPr>
            <a:r>
              <a:rPr lang="en-US" sz="1800">
                <a:solidFill>
                  <a:srgbClr val="FFFFFF">
                    <a:alpha val="83922"/>
                  </a:srgbClr>
                </a:solidFill>
                <a:latin typeface="Poppins"/>
                <a:ea typeface="Poppins"/>
                <a:cs typeface="Poppins"/>
                <a:sym typeface="Poppins"/>
              </a:rPr>
              <a:t>  </a:t>
            </a:r>
            <a:r>
              <a:rPr lang="en-US" sz="1800">
                <a:solidFill>
                  <a:srgbClr val="FFFFFF">
                    <a:alpha val="83922"/>
                  </a:srgbClr>
                </a:solidFill>
                <a:latin typeface="Poppins"/>
                <a:ea typeface="Poppins"/>
                <a:cs typeface="Poppins"/>
                <a:sym typeface="Poppins"/>
              </a:rPr>
              <a:t>     Limitare conexiuni: Un sistem de limitare a numarului maxim de conexiuni trebuie implementat pentru a preveni supraincarcarea serverului. Utilizatorii care incearca sa se conecteze peste acest numar vor primi un mesaj de eroare indicand ca resursele sunt momentan ocupate.</a:t>
            </a:r>
          </a:p>
          <a:p>
            <a:pPr algn="just" marL="0" indent="0" lvl="0">
              <a:lnSpc>
                <a:spcPts val="3869"/>
              </a:lnSpc>
            </a:pPr>
          </a:p>
        </p:txBody>
      </p:sp>
      <p:sp>
        <p:nvSpPr>
          <p:cNvPr name="AutoShape 8" id="8"/>
          <p:cNvSpPr/>
          <p:nvPr/>
        </p:nvSpPr>
        <p:spPr>
          <a:xfrm flipV="true">
            <a:off x="1028700" y="2479768"/>
            <a:ext cx="6254160" cy="0"/>
          </a:xfrm>
          <a:prstGeom prst="line">
            <a:avLst/>
          </a:prstGeom>
          <a:ln cap="flat" w="38100">
            <a:solidFill>
              <a:srgbClr val="FFBF00"/>
            </a:solidFill>
            <a:prstDash val="solid"/>
            <a:headEnd type="none" len="sm" w="sm"/>
            <a:tailEnd type="oval" len="lg" w="lg"/>
          </a:ln>
        </p:spPr>
      </p:sp>
      <p:sp>
        <p:nvSpPr>
          <p:cNvPr name="Freeform 9" id="9"/>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0">
            <a:off x="10450347" y="2365106"/>
            <a:ext cx="12228407" cy="12124525"/>
          </a:xfrm>
          <a:custGeom>
            <a:avLst/>
            <a:gdLst/>
            <a:ahLst/>
            <a:cxnLst/>
            <a:rect r="r" b="b" t="t" l="l"/>
            <a:pathLst>
              <a:path h="12124525" w="12228407">
                <a:moveTo>
                  <a:pt x="0" y="0"/>
                </a:moveTo>
                <a:lnTo>
                  <a:pt x="12228407" y="0"/>
                </a:lnTo>
                <a:lnTo>
                  <a:pt x="12228407" y="12124525"/>
                </a:lnTo>
                <a:lnTo>
                  <a:pt x="0" y="12124525"/>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12129" y="2792223"/>
            <a:ext cx="6213640" cy="5411515"/>
          </a:xfrm>
          <a:custGeom>
            <a:avLst/>
            <a:gdLst/>
            <a:ahLst/>
            <a:cxnLst/>
            <a:rect r="r" b="b" t="t" l="l"/>
            <a:pathLst>
              <a:path h="5411515" w="6213640">
                <a:moveTo>
                  <a:pt x="0" y="0"/>
                </a:moveTo>
                <a:lnTo>
                  <a:pt x="6213640" y="0"/>
                </a:lnTo>
                <a:lnTo>
                  <a:pt x="6213640" y="5411515"/>
                </a:lnTo>
                <a:lnTo>
                  <a:pt x="0" y="54115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37435" y="184785"/>
            <a:ext cx="16124570" cy="866775"/>
          </a:xfrm>
          <a:prstGeom prst="rect">
            <a:avLst/>
          </a:prstGeom>
        </p:spPr>
        <p:txBody>
          <a:bodyPr anchor="t" rtlCol="false" tIns="0" lIns="0" bIns="0" rIns="0">
            <a:spAutoFit/>
          </a:bodyPr>
          <a:lstStyle/>
          <a:p>
            <a:pPr algn="l">
              <a:lnSpc>
                <a:spcPts val="6000"/>
              </a:lnSpc>
            </a:pPr>
            <a:r>
              <a:rPr lang="en-US" b="true" sz="6000">
                <a:solidFill>
                  <a:srgbClr val="FFFFFF"/>
                </a:solidFill>
                <a:latin typeface="Poppins Ultra-Bold"/>
                <a:ea typeface="Poppins Ultra-Bold"/>
                <a:cs typeface="Poppins Ultra-Bold"/>
                <a:sym typeface="Poppins Ultra-Bold"/>
              </a:rPr>
              <a:t>CREAREA SI GESTIONAREA TABELELOR</a:t>
            </a:r>
          </a:p>
        </p:txBody>
      </p:sp>
      <p:sp>
        <p:nvSpPr>
          <p:cNvPr name="TextBox 5" id="5"/>
          <p:cNvSpPr txBox="true"/>
          <p:nvPr/>
        </p:nvSpPr>
        <p:spPr>
          <a:xfrm rot="0">
            <a:off x="2845973" y="1777418"/>
            <a:ext cx="14213129" cy="190690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Tipuri de date suportate:</a:t>
            </a:r>
          </a:p>
          <a:p>
            <a:pPr algn="just">
              <a:lnSpc>
                <a:spcPts val="3869"/>
              </a:lnSpc>
            </a:pPr>
            <a:r>
              <a:rPr lang="en-US" sz="1800">
                <a:solidFill>
                  <a:srgbClr val="FFFFFF">
                    <a:alpha val="83922"/>
                  </a:srgbClr>
                </a:solidFill>
                <a:latin typeface="Poppins"/>
                <a:ea typeface="Poppins"/>
                <a:cs typeface="Poppins"/>
                <a:sym typeface="Poppins"/>
              </a:rPr>
              <a:t>INT: Suporta stocarea valorilor intregi.</a:t>
            </a:r>
          </a:p>
          <a:p>
            <a:pPr algn="just">
              <a:lnSpc>
                <a:spcPts val="3869"/>
              </a:lnSpc>
            </a:pPr>
            <a:r>
              <a:rPr lang="en-US" sz="1800">
                <a:solidFill>
                  <a:srgbClr val="FFFFFF">
                    <a:alpha val="83922"/>
                  </a:srgbClr>
                </a:solidFill>
                <a:latin typeface="Poppins"/>
                <a:ea typeface="Poppins"/>
                <a:cs typeface="Poppins"/>
                <a:sym typeface="Poppins"/>
              </a:rPr>
              <a:t>VARCHAR(N): Suporta stocarea sirurilor de caractere cu o lungime maxima de N caractere.</a:t>
            </a:r>
          </a:p>
          <a:p>
            <a:pPr algn="just" marL="0" indent="0" lvl="0">
              <a:lnSpc>
                <a:spcPts val="3869"/>
              </a:lnSpc>
            </a:pPr>
            <a:r>
              <a:rPr lang="en-US" sz="1800">
                <a:solidFill>
                  <a:srgbClr val="FFFFFF">
                    <a:alpha val="83922"/>
                  </a:srgbClr>
                </a:solidFill>
                <a:latin typeface="Poppins"/>
                <a:ea typeface="Poppins"/>
                <a:cs typeface="Poppins"/>
                <a:sym typeface="Poppins"/>
              </a:rPr>
              <a:t>DATE: Suporta stocarea datelor calendaristice in formatul YYYY-MM-DD.</a:t>
            </a:r>
          </a:p>
        </p:txBody>
      </p:sp>
      <p:sp>
        <p:nvSpPr>
          <p:cNvPr name="TextBox 6" id="6"/>
          <p:cNvSpPr txBox="true"/>
          <p:nvPr/>
        </p:nvSpPr>
        <p:spPr>
          <a:xfrm rot="0">
            <a:off x="2845973" y="4099560"/>
            <a:ext cx="9070906" cy="190690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Cerinte pentru crearea tabelelor:</a:t>
            </a:r>
          </a:p>
          <a:p>
            <a:pPr algn="just">
              <a:lnSpc>
                <a:spcPts val="3869"/>
              </a:lnSpc>
            </a:pPr>
            <a:r>
              <a:rPr lang="en-US" sz="1800">
                <a:solidFill>
                  <a:srgbClr val="FFFFFF">
                    <a:alpha val="83922"/>
                  </a:srgbClr>
                </a:solidFill>
                <a:latin typeface="Poppins"/>
                <a:ea typeface="Poppins"/>
                <a:cs typeface="Poppins"/>
                <a:sym typeface="Poppins"/>
              </a:rPr>
              <a:t>Fiecare tabel va avea o denumire unica.</a:t>
            </a:r>
          </a:p>
          <a:p>
            <a:pPr algn="just" marL="0" indent="0" lvl="0">
              <a:lnSpc>
                <a:spcPts val="3869"/>
              </a:lnSpc>
            </a:pPr>
            <a:r>
              <a:rPr lang="en-US" sz="1800">
                <a:solidFill>
                  <a:srgbClr val="FFFFFF">
                    <a:alpha val="83922"/>
                  </a:srgbClr>
                </a:solidFill>
                <a:latin typeface="Poppins"/>
                <a:ea typeface="Poppins"/>
                <a:cs typeface="Poppins"/>
                <a:sym typeface="Poppins"/>
              </a:rPr>
              <a:t>Utilizatorii vor putea crea tabele noi prin intermediul unei comenzi care va specifica numele tabelului si structura campurilor.</a:t>
            </a:r>
          </a:p>
        </p:txBody>
      </p:sp>
      <p:sp>
        <p:nvSpPr>
          <p:cNvPr name="TextBox 7" id="7"/>
          <p:cNvSpPr txBox="true"/>
          <p:nvPr/>
        </p:nvSpPr>
        <p:spPr>
          <a:xfrm rot="0">
            <a:off x="828502" y="2014423"/>
            <a:ext cx="2017471" cy="1669900"/>
          </a:xfrm>
          <a:prstGeom prst="rect">
            <a:avLst/>
          </a:prstGeom>
        </p:spPr>
        <p:txBody>
          <a:bodyPr anchor="t" rtlCol="false" tIns="0" lIns="0" bIns="0" rIns="0">
            <a:spAutoFit/>
          </a:bodyPr>
          <a:lstStyle/>
          <a:p>
            <a:pPr algn="l">
              <a:lnSpc>
                <a:spcPts val="11744"/>
              </a:lnSpc>
            </a:pPr>
            <a:r>
              <a:rPr lang="en-US" b="true" sz="11744">
                <a:solidFill>
                  <a:srgbClr val="FFBF00"/>
                </a:solidFill>
                <a:latin typeface="Poppins Ultra-Bold"/>
                <a:ea typeface="Poppins Ultra-Bold"/>
                <a:cs typeface="Poppins Ultra-Bold"/>
                <a:sym typeface="Poppins Ultra-Bold"/>
              </a:rPr>
              <a:t>01</a:t>
            </a:r>
          </a:p>
        </p:txBody>
      </p:sp>
      <p:sp>
        <p:nvSpPr>
          <p:cNvPr name="TextBox 8" id="8"/>
          <p:cNvSpPr txBox="true"/>
          <p:nvPr/>
        </p:nvSpPr>
        <p:spPr>
          <a:xfrm rot="0">
            <a:off x="732713" y="4158081"/>
            <a:ext cx="2017471" cy="1669900"/>
          </a:xfrm>
          <a:prstGeom prst="rect">
            <a:avLst/>
          </a:prstGeom>
        </p:spPr>
        <p:txBody>
          <a:bodyPr anchor="t" rtlCol="false" tIns="0" lIns="0" bIns="0" rIns="0">
            <a:spAutoFit/>
          </a:bodyPr>
          <a:lstStyle/>
          <a:p>
            <a:pPr algn="l">
              <a:lnSpc>
                <a:spcPts val="11744"/>
              </a:lnSpc>
            </a:pPr>
            <a:r>
              <a:rPr lang="en-US" b="true" sz="11744">
                <a:solidFill>
                  <a:srgbClr val="FFBF00"/>
                </a:solidFill>
                <a:latin typeface="Poppins Ultra-Bold"/>
                <a:ea typeface="Poppins Ultra-Bold"/>
                <a:cs typeface="Poppins Ultra-Bold"/>
                <a:sym typeface="Poppins Ultra-Bold"/>
              </a:rPr>
              <a:t>02</a:t>
            </a:r>
          </a:p>
        </p:txBody>
      </p:sp>
      <p:sp>
        <p:nvSpPr>
          <p:cNvPr name="Freeform 9" id="9"/>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6"/>
            <a:stretch>
              <a:fillRect l="0" t="0" r="0" b="0"/>
            </a:stretch>
          </a:blipFill>
        </p:spPr>
      </p:sp>
      <p:sp>
        <p:nvSpPr>
          <p:cNvPr name="TextBox 10" id="10"/>
          <p:cNvSpPr txBox="true"/>
          <p:nvPr/>
        </p:nvSpPr>
        <p:spPr>
          <a:xfrm rot="0">
            <a:off x="732713" y="6301740"/>
            <a:ext cx="2017471" cy="1669900"/>
          </a:xfrm>
          <a:prstGeom prst="rect">
            <a:avLst/>
          </a:prstGeom>
        </p:spPr>
        <p:txBody>
          <a:bodyPr anchor="t" rtlCol="false" tIns="0" lIns="0" bIns="0" rIns="0">
            <a:spAutoFit/>
          </a:bodyPr>
          <a:lstStyle/>
          <a:p>
            <a:pPr algn="l">
              <a:lnSpc>
                <a:spcPts val="11744"/>
              </a:lnSpc>
            </a:pPr>
            <a:r>
              <a:rPr lang="en-US" b="true" sz="11744">
                <a:solidFill>
                  <a:srgbClr val="FFBF00"/>
                </a:solidFill>
                <a:latin typeface="Poppins Ultra-Bold"/>
                <a:ea typeface="Poppins Ultra-Bold"/>
                <a:cs typeface="Poppins Ultra-Bold"/>
                <a:sym typeface="Poppins Ultra-Bold"/>
              </a:rPr>
              <a:t>03</a:t>
            </a:r>
          </a:p>
        </p:txBody>
      </p:sp>
      <p:sp>
        <p:nvSpPr>
          <p:cNvPr name="TextBox 11" id="11"/>
          <p:cNvSpPr txBox="true"/>
          <p:nvPr/>
        </p:nvSpPr>
        <p:spPr>
          <a:xfrm rot="0">
            <a:off x="2845703" y="6188248"/>
            <a:ext cx="9070906" cy="385000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Implementare:</a:t>
            </a:r>
          </a:p>
          <a:p>
            <a:pPr algn="just">
              <a:lnSpc>
                <a:spcPts val="3869"/>
              </a:lnSpc>
            </a:pPr>
            <a:r>
              <a:rPr lang="en-US" sz="1800">
                <a:solidFill>
                  <a:srgbClr val="FFFFFF">
                    <a:alpha val="83922"/>
                  </a:srgbClr>
                </a:solidFill>
                <a:latin typeface="Poppins"/>
                <a:ea typeface="Poppins"/>
                <a:cs typeface="Poppins"/>
                <a:sym typeface="Poppins"/>
              </a:rPr>
              <a:t>Sistemul va primi de la utilizator o comanda de tipul CREATE_TABLE  &lt;nume_tabel&gt; (&lt;nume_camp&gt;, &lt;tip_data&gt;)  (&lt;nume_camp&gt;, &lt;tip_data&gt;) ...</a:t>
            </a:r>
          </a:p>
          <a:p>
            <a:pPr algn="just">
              <a:lnSpc>
                <a:spcPts val="3869"/>
              </a:lnSpc>
            </a:pPr>
            <a:r>
              <a:rPr lang="en-US" sz="1800">
                <a:solidFill>
                  <a:srgbClr val="FFFFFF">
                    <a:alpha val="83922"/>
                  </a:srgbClr>
                </a:solidFill>
                <a:latin typeface="Poppins"/>
                <a:ea typeface="Poppins"/>
                <a:cs typeface="Poppins"/>
                <a:sym typeface="Poppins"/>
              </a:rPr>
              <a:t> Comanda va fi validata si, daca este corecta, sistemul va crea tabelul in baza de date.</a:t>
            </a:r>
          </a:p>
          <a:p>
            <a:pPr algn="just">
              <a:lnSpc>
                <a:spcPts val="3869"/>
              </a:lnSpc>
            </a:pPr>
            <a:r>
              <a:rPr lang="en-US" sz="1800">
                <a:solidFill>
                  <a:srgbClr val="FFFFFF">
                    <a:alpha val="83922"/>
                  </a:srgbClr>
                </a:solidFill>
                <a:latin typeface="Poppins"/>
                <a:ea typeface="Poppins"/>
                <a:cs typeface="Poppins"/>
                <a:sym typeface="Poppins"/>
              </a:rPr>
              <a:t> Daca exista erori in structura, utilizatorul va primi un mesaj detaliat cu privire la acestea.</a:t>
            </a:r>
          </a:p>
          <a:p>
            <a:pPr algn="just" marL="0" indent="0" lvl="0">
              <a:lnSpc>
                <a:spcPts val="386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0">
            <a:off x="590257" y="2930077"/>
            <a:ext cx="1001736" cy="1551735"/>
          </a:xfrm>
          <a:custGeom>
            <a:avLst/>
            <a:gdLst/>
            <a:ahLst/>
            <a:cxnLst/>
            <a:rect r="r" b="b" t="t" l="l"/>
            <a:pathLst>
              <a:path h="1551735" w="1001736">
                <a:moveTo>
                  <a:pt x="0" y="0"/>
                </a:moveTo>
                <a:lnTo>
                  <a:pt x="1001735" y="0"/>
                </a:lnTo>
                <a:lnTo>
                  <a:pt x="1001735" y="1551735"/>
                </a:lnTo>
                <a:lnTo>
                  <a:pt x="0" y="1551735"/>
                </a:lnTo>
                <a:lnTo>
                  <a:pt x="0" y="0"/>
                </a:lnTo>
                <a:close/>
              </a:path>
            </a:pathLst>
          </a:custGeom>
          <a:blipFill>
            <a:blip r:embed="rId2">
              <a:extLst>
                <a:ext uri="{96DAC541-7B7A-43D3-8B79-37D633B846F1}">
                  <asvg:svgBlip xmlns:asvg="http://schemas.microsoft.com/office/drawing/2016/SVG/main" r:embed="rId3"/>
                </a:ext>
              </a:extLst>
            </a:blip>
            <a:stretch>
              <a:fillRect l="-183048" t="0" r="0" b="0"/>
            </a:stretch>
          </a:blipFill>
        </p:spPr>
      </p:sp>
      <p:sp>
        <p:nvSpPr>
          <p:cNvPr name="Freeform 3" id="3"/>
          <p:cNvSpPr/>
          <p:nvPr/>
        </p:nvSpPr>
        <p:spPr>
          <a:xfrm flipH="false" flipV="false" rot="0">
            <a:off x="16758432" y="7706565"/>
            <a:ext cx="1001736" cy="1551735"/>
          </a:xfrm>
          <a:custGeom>
            <a:avLst/>
            <a:gdLst/>
            <a:ahLst/>
            <a:cxnLst/>
            <a:rect r="r" b="b" t="t" l="l"/>
            <a:pathLst>
              <a:path h="1551735" w="1001736">
                <a:moveTo>
                  <a:pt x="0" y="0"/>
                </a:moveTo>
                <a:lnTo>
                  <a:pt x="1001736" y="0"/>
                </a:lnTo>
                <a:lnTo>
                  <a:pt x="1001736" y="1551735"/>
                </a:lnTo>
                <a:lnTo>
                  <a:pt x="0" y="1551735"/>
                </a:lnTo>
                <a:lnTo>
                  <a:pt x="0" y="0"/>
                </a:lnTo>
                <a:close/>
              </a:path>
            </a:pathLst>
          </a:custGeom>
          <a:blipFill>
            <a:blip r:embed="rId2">
              <a:extLst>
                <a:ext uri="{96DAC541-7B7A-43D3-8B79-37D633B846F1}">
                  <asvg:svgBlip xmlns:asvg="http://schemas.microsoft.com/office/drawing/2016/SVG/main" r:embed="rId3"/>
                </a:ext>
              </a:extLst>
            </a:blip>
            <a:stretch>
              <a:fillRect l="-183048" t="0" r="0" b="0"/>
            </a:stretch>
          </a:blipFill>
        </p:spPr>
      </p:sp>
      <p:sp>
        <p:nvSpPr>
          <p:cNvPr name="TextBox 4" id="4"/>
          <p:cNvSpPr txBox="true"/>
          <p:nvPr/>
        </p:nvSpPr>
        <p:spPr>
          <a:xfrm rot="0">
            <a:off x="1884589" y="460375"/>
            <a:ext cx="15104015" cy="568325"/>
          </a:xfrm>
          <a:prstGeom prst="rect">
            <a:avLst/>
          </a:prstGeom>
        </p:spPr>
        <p:txBody>
          <a:bodyPr anchor="t" rtlCol="false" tIns="0" lIns="0" bIns="0" rIns="0">
            <a:spAutoFit/>
          </a:bodyPr>
          <a:lstStyle/>
          <a:p>
            <a:pPr algn="ctr">
              <a:lnSpc>
                <a:spcPts val="3999"/>
              </a:lnSpc>
            </a:pPr>
            <a:r>
              <a:rPr lang="en-US" b="true" sz="3999">
                <a:solidFill>
                  <a:srgbClr val="FFFFFF"/>
                </a:solidFill>
                <a:latin typeface="Poppins Ultra-Bold"/>
                <a:ea typeface="Poppins Ultra-Bold"/>
                <a:cs typeface="Poppins Ultra-Bold"/>
                <a:sym typeface="Poppins Ultra-Bold"/>
              </a:rPr>
              <a:t>OPERATIUNI DE PRELUCRARE A DATELOR </a:t>
            </a:r>
          </a:p>
        </p:txBody>
      </p:sp>
      <p:grpSp>
        <p:nvGrpSpPr>
          <p:cNvPr name="Group 5" id="5"/>
          <p:cNvGrpSpPr/>
          <p:nvPr/>
        </p:nvGrpSpPr>
        <p:grpSpPr>
          <a:xfrm rot="0">
            <a:off x="1884589" y="1267186"/>
            <a:ext cx="6171938" cy="4076440"/>
            <a:chOff x="0" y="0"/>
            <a:chExt cx="8229251" cy="5435253"/>
          </a:xfrm>
        </p:grpSpPr>
        <p:sp>
          <p:nvSpPr>
            <p:cNvPr name="AutoShape 6" id="6"/>
            <p:cNvSpPr/>
            <p:nvPr/>
          </p:nvSpPr>
          <p:spPr>
            <a:xfrm>
              <a:off x="1934960" y="12700"/>
              <a:ext cx="6294291" cy="0"/>
            </a:xfrm>
            <a:prstGeom prst="line">
              <a:avLst/>
            </a:prstGeom>
            <a:ln cap="flat" w="25400">
              <a:solidFill>
                <a:srgbClr val="FFFFFF"/>
              </a:solidFill>
              <a:prstDash val="solid"/>
              <a:headEnd type="none" len="sm" w="sm"/>
              <a:tailEnd type="none" len="sm" w="sm"/>
            </a:ln>
          </p:spPr>
        </p:sp>
        <p:sp>
          <p:nvSpPr>
            <p:cNvPr name="TextBox 7" id="7"/>
            <p:cNvSpPr txBox="true"/>
            <p:nvPr/>
          </p:nvSpPr>
          <p:spPr>
            <a:xfrm rot="0">
              <a:off x="0" y="1017597"/>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INSERT</a:t>
              </a:r>
            </a:p>
          </p:txBody>
        </p:sp>
        <p:sp>
          <p:nvSpPr>
            <p:cNvPr name="TextBox 8" id="8"/>
            <p:cNvSpPr txBox="true"/>
            <p:nvPr/>
          </p:nvSpPr>
          <p:spPr>
            <a:xfrm rot="0">
              <a:off x="0" y="1870152"/>
              <a:ext cx="8229251" cy="3565101"/>
            </a:xfrm>
            <a:prstGeom prst="rect">
              <a:avLst/>
            </a:prstGeom>
          </p:spPr>
          <p:txBody>
            <a:bodyPr anchor="t" rtlCol="false" tIns="0" lIns="0" bIns="0" rIns="0">
              <a:spAutoFit/>
            </a:bodyPr>
            <a:lstStyle/>
            <a:p>
              <a:pPr algn="just">
                <a:lnSpc>
                  <a:spcPts val="3655"/>
                </a:lnSpc>
              </a:pPr>
              <a:r>
                <a:rPr lang="en-US" sz="1700">
                  <a:solidFill>
                    <a:srgbClr val="FFFFFF">
                      <a:alpha val="83922"/>
                    </a:srgbClr>
                  </a:solidFill>
                  <a:latin typeface="Poppins"/>
                  <a:ea typeface="Poppins"/>
                  <a:cs typeface="Poppins"/>
                  <a:sym typeface="Poppins"/>
                </a:rPr>
                <a:t>Utilizatorul va putea adauga date in tabele folosind comanda INSERT &lt;nume_tabel&gt; camp1:valoare1 camp2:valoare2 ...</a:t>
              </a:r>
            </a:p>
            <a:p>
              <a:pPr algn="just">
                <a:lnSpc>
                  <a:spcPts val="3655"/>
                </a:lnSpc>
              </a:pPr>
              <a:r>
                <a:rPr lang="en-US" sz="1700">
                  <a:solidFill>
                    <a:srgbClr val="FFFFFF">
                      <a:alpha val="83922"/>
                    </a:srgbClr>
                  </a:solidFill>
                  <a:latin typeface="Poppins"/>
                  <a:ea typeface="Poppins"/>
                  <a:cs typeface="Poppins"/>
                  <a:sym typeface="Poppins"/>
                </a:rPr>
                <a:t>Sistemul va valida corectitudinea valorilor inserate in functie de tipul fiecarui camp si constrangerile impuse.</a:t>
              </a:r>
            </a:p>
            <a:p>
              <a:pPr algn="just" marL="0" indent="0" lvl="0">
                <a:lnSpc>
                  <a:spcPts val="3655"/>
                </a:lnSpc>
              </a:pPr>
            </a:p>
          </p:txBody>
        </p:sp>
      </p:grpSp>
      <p:sp>
        <p:nvSpPr>
          <p:cNvPr name="Freeform 9" id="9"/>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4"/>
            <a:stretch>
              <a:fillRect l="0" t="0" r="0" b="0"/>
            </a:stretch>
          </a:blipFill>
        </p:spPr>
      </p:sp>
      <p:sp>
        <p:nvSpPr>
          <p:cNvPr name="TextBox 10" id="10"/>
          <p:cNvSpPr txBox="true"/>
          <p:nvPr/>
        </p:nvSpPr>
        <p:spPr>
          <a:xfrm rot="0">
            <a:off x="1884589" y="5543650"/>
            <a:ext cx="4551992" cy="50990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Update</a:t>
            </a:r>
          </a:p>
        </p:txBody>
      </p:sp>
      <p:sp>
        <p:nvSpPr>
          <p:cNvPr name="TextBox 11" id="11"/>
          <p:cNvSpPr txBox="true"/>
          <p:nvPr/>
        </p:nvSpPr>
        <p:spPr>
          <a:xfrm rot="0">
            <a:off x="1884589" y="6159254"/>
            <a:ext cx="6171938" cy="3633470"/>
          </a:xfrm>
          <a:prstGeom prst="rect">
            <a:avLst/>
          </a:prstGeom>
        </p:spPr>
        <p:txBody>
          <a:bodyPr anchor="t" rtlCol="false" tIns="0" lIns="0" bIns="0" rIns="0">
            <a:spAutoFit/>
          </a:bodyPr>
          <a:lstStyle/>
          <a:p>
            <a:pPr algn="just">
              <a:lnSpc>
                <a:spcPts val="3655"/>
              </a:lnSpc>
            </a:pPr>
            <a:r>
              <a:rPr lang="en-US" sz="1700">
                <a:solidFill>
                  <a:srgbClr val="FFFFFF">
                    <a:alpha val="83922"/>
                  </a:srgbClr>
                </a:solidFill>
                <a:latin typeface="Poppins"/>
                <a:ea typeface="Poppins"/>
                <a:cs typeface="Poppins"/>
                <a:sym typeface="Poppins"/>
              </a:rPr>
              <a:t>Datele existente intr-un tabel vor putea fi actualizate folosind comanda UPDATE &lt;nume_tabel&gt;  SET  &lt;camp&gt; = &lt;valoare&gt; WHERE &lt;conditie&gt;.</a:t>
            </a:r>
          </a:p>
          <a:p>
            <a:pPr algn="just">
              <a:lnSpc>
                <a:spcPts val="3655"/>
              </a:lnSpc>
            </a:pPr>
            <a:r>
              <a:rPr lang="en-US" sz="1700">
                <a:solidFill>
                  <a:srgbClr val="FFFFFF">
                    <a:alpha val="83922"/>
                  </a:srgbClr>
                </a:solidFill>
                <a:latin typeface="Poppins"/>
                <a:ea typeface="Poppins"/>
                <a:cs typeface="Poppins"/>
                <a:sym typeface="Poppins"/>
              </a:rPr>
              <a:t>Sistemul va executa comanda doar daca exista randuri care indeplinesc conditia specificata. In caz contrar, utilizatorul va primi o notificare ca nu s-au gasit randuri de actualizat.</a:t>
            </a:r>
          </a:p>
          <a:p>
            <a:pPr algn="just" marL="0" indent="0" lvl="0">
              <a:lnSpc>
                <a:spcPts val="3655"/>
              </a:lnSpc>
            </a:pPr>
          </a:p>
        </p:txBody>
      </p:sp>
      <p:grpSp>
        <p:nvGrpSpPr>
          <p:cNvPr name="Group 12" id="12"/>
          <p:cNvGrpSpPr/>
          <p:nvPr/>
        </p:nvGrpSpPr>
        <p:grpSpPr>
          <a:xfrm rot="0">
            <a:off x="9144000" y="1947357"/>
            <a:ext cx="6171938" cy="3894108"/>
            <a:chOff x="0" y="0"/>
            <a:chExt cx="8229251" cy="5192145"/>
          </a:xfrm>
        </p:grpSpPr>
        <p:sp>
          <p:nvSpPr>
            <p:cNvPr name="TextBox 13" id="13"/>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DELETE</a:t>
              </a:r>
            </a:p>
          </p:txBody>
        </p:sp>
        <p:sp>
          <p:nvSpPr>
            <p:cNvPr name="TextBox 14" id="14"/>
            <p:cNvSpPr txBox="true"/>
            <p:nvPr/>
          </p:nvSpPr>
          <p:spPr>
            <a:xfrm rot="0">
              <a:off x="0" y="766830"/>
              <a:ext cx="8229251" cy="442531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Utilizatorul va putea sterge randuri dintr-un tabel folosind comanda DELETE FROM &lt;nume_tabel&gt; WHERE &lt;conditie&gt;.</a:t>
              </a:r>
            </a:p>
            <a:p>
              <a:pPr algn="just">
                <a:lnSpc>
                  <a:spcPts val="3869"/>
                </a:lnSpc>
              </a:pPr>
              <a:r>
                <a:rPr lang="en-US" sz="1800">
                  <a:solidFill>
                    <a:srgbClr val="FFFFFF">
                      <a:alpha val="83922"/>
                    </a:srgbClr>
                  </a:solidFill>
                  <a:latin typeface="Poppins"/>
                  <a:ea typeface="Poppins"/>
                  <a:cs typeface="Poppins"/>
                  <a:sym typeface="Poppins"/>
                </a:rPr>
                <a:t>Stergerea va fi confirmata inainte de executie, iar daca nu exista randuri care sa indeplineasca conditia, utilizatorul va fi informat in consecinta</a:t>
              </a:r>
            </a:p>
            <a:p>
              <a:pPr algn="just" marL="0" indent="0" lvl="0">
                <a:lnSpc>
                  <a:spcPts val="3869"/>
                </a:lnSpc>
              </a:pPr>
            </a:p>
          </p:txBody>
        </p:sp>
      </p:grpSp>
      <p:grpSp>
        <p:nvGrpSpPr>
          <p:cNvPr name="Group 15" id="15"/>
          <p:cNvGrpSpPr/>
          <p:nvPr/>
        </p:nvGrpSpPr>
        <p:grpSpPr>
          <a:xfrm rot="0">
            <a:off x="9144000" y="5629375"/>
            <a:ext cx="6171938" cy="2436783"/>
            <a:chOff x="0" y="0"/>
            <a:chExt cx="8229251" cy="3249045"/>
          </a:xfrm>
        </p:grpSpPr>
        <p:sp>
          <p:nvSpPr>
            <p:cNvPr name="TextBox 16" id="16"/>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SAVE</a:t>
              </a:r>
            </a:p>
          </p:txBody>
        </p:sp>
        <p:sp>
          <p:nvSpPr>
            <p:cNvPr name="TextBox 17" id="17"/>
            <p:cNvSpPr txBox="true"/>
            <p:nvPr/>
          </p:nvSpPr>
          <p:spPr>
            <a:xfrm rot="0">
              <a:off x="0" y="766830"/>
              <a:ext cx="8229251" cy="248221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Utilizatorul va putea salva baza de date intr-uun fisier intr-un format specific folosind comanda SAVE DB_NAME;</a:t>
              </a:r>
            </a:p>
            <a:p>
              <a:pPr algn="just" marL="0" indent="0" lvl="0">
                <a:lnSpc>
                  <a:spcPts val="386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0">
            <a:off x="590257" y="2930077"/>
            <a:ext cx="1001736" cy="1551735"/>
          </a:xfrm>
          <a:custGeom>
            <a:avLst/>
            <a:gdLst/>
            <a:ahLst/>
            <a:cxnLst/>
            <a:rect r="r" b="b" t="t" l="l"/>
            <a:pathLst>
              <a:path h="1551735" w="1001736">
                <a:moveTo>
                  <a:pt x="0" y="0"/>
                </a:moveTo>
                <a:lnTo>
                  <a:pt x="1001735" y="0"/>
                </a:lnTo>
                <a:lnTo>
                  <a:pt x="1001735" y="1551735"/>
                </a:lnTo>
                <a:lnTo>
                  <a:pt x="0" y="1551735"/>
                </a:lnTo>
                <a:lnTo>
                  <a:pt x="0" y="0"/>
                </a:lnTo>
                <a:close/>
              </a:path>
            </a:pathLst>
          </a:custGeom>
          <a:blipFill>
            <a:blip r:embed="rId2">
              <a:extLst>
                <a:ext uri="{96DAC541-7B7A-43D3-8B79-37D633B846F1}">
                  <asvg:svgBlip xmlns:asvg="http://schemas.microsoft.com/office/drawing/2016/SVG/main" r:embed="rId3"/>
                </a:ext>
              </a:extLst>
            </a:blip>
            <a:stretch>
              <a:fillRect l="-183048" t="0" r="0" b="0"/>
            </a:stretch>
          </a:blipFill>
        </p:spPr>
      </p:sp>
      <p:sp>
        <p:nvSpPr>
          <p:cNvPr name="Freeform 3" id="3"/>
          <p:cNvSpPr/>
          <p:nvPr/>
        </p:nvSpPr>
        <p:spPr>
          <a:xfrm flipH="false" flipV="false" rot="0">
            <a:off x="16758432" y="7706565"/>
            <a:ext cx="1001736" cy="1551735"/>
          </a:xfrm>
          <a:custGeom>
            <a:avLst/>
            <a:gdLst/>
            <a:ahLst/>
            <a:cxnLst/>
            <a:rect r="r" b="b" t="t" l="l"/>
            <a:pathLst>
              <a:path h="1551735" w="1001736">
                <a:moveTo>
                  <a:pt x="0" y="0"/>
                </a:moveTo>
                <a:lnTo>
                  <a:pt x="1001736" y="0"/>
                </a:lnTo>
                <a:lnTo>
                  <a:pt x="1001736" y="1551735"/>
                </a:lnTo>
                <a:lnTo>
                  <a:pt x="0" y="1551735"/>
                </a:lnTo>
                <a:lnTo>
                  <a:pt x="0" y="0"/>
                </a:lnTo>
                <a:close/>
              </a:path>
            </a:pathLst>
          </a:custGeom>
          <a:blipFill>
            <a:blip r:embed="rId2">
              <a:extLst>
                <a:ext uri="{96DAC541-7B7A-43D3-8B79-37D633B846F1}">
                  <asvg:svgBlip xmlns:asvg="http://schemas.microsoft.com/office/drawing/2016/SVG/main" r:embed="rId3"/>
                </a:ext>
              </a:extLst>
            </a:blip>
            <a:stretch>
              <a:fillRect l="-183048" t="0" r="0" b="0"/>
            </a:stretch>
          </a:blipFill>
        </p:spPr>
      </p:sp>
      <p:sp>
        <p:nvSpPr>
          <p:cNvPr name="TextBox 4" id="4"/>
          <p:cNvSpPr txBox="true"/>
          <p:nvPr/>
        </p:nvSpPr>
        <p:spPr>
          <a:xfrm rot="0">
            <a:off x="1884589" y="460375"/>
            <a:ext cx="15104015" cy="568325"/>
          </a:xfrm>
          <a:prstGeom prst="rect">
            <a:avLst/>
          </a:prstGeom>
        </p:spPr>
        <p:txBody>
          <a:bodyPr anchor="t" rtlCol="false" tIns="0" lIns="0" bIns="0" rIns="0">
            <a:spAutoFit/>
          </a:bodyPr>
          <a:lstStyle/>
          <a:p>
            <a:pPr algn="ctr">
              <a:lnSpc>
                <a:spcPts val="3999"/>
              </a:lnSpc>
            </a:pPr>
            <a:r>
              <a:rPr lang="en-US" b="true" sz="3999">
                <a:solidFill>
                  <a:srgbClr val="FFFFFF"/>
                </a:solidFill>
                <a:latin typeface="Poppins Ultra-Bold"/>
                <a:ea typeface="Poppins Ultra-Bold"/>
                <a:cs typeface="Poppins Ultra-Bold"/>
                <a:sym typeface="Poppins Ultra-Bold"/>
              </a:rPr>
              <a:t>OPERATIUNI DE PRELUCRARE A DATELOR </a:t>
            </a:r>
          </a:p>
        </p:txBody>
      </p:sp>
      <p:grpSp>
        <p:nvGrpSpPr>
          <p:cNvPr name="Group 5" id="5"/>
          <p:cNvGrpSpPr/>
          <p:nvPr/>
        </p:nvGrpSpPr>
        <p:grpSpPr>
          <a:xfrm rot="0">
            <a:off x="1884589" y="1267186"/>
            <a:ext cx="6171938" cy="3162040"/>
            <a:chOff x="0" y="0"/>
            <a:chExt cx="8229251" cy="4216053"/>
          </a:xfrm>
        </p:grpSpPr>
        <p:sp>
          <p:nvSpPr>
            <p:cNvPr name="AutoShape 6" id="6"/>
            <p:cNvSpPr/>
            <p:nvPr/>
          </p:nvSpPr>
          <p:spPr>
            <a:xfrm>
              <a:off x="1934960" y="12700"/>
              <a:ext cx="6294291" cy="0"/>
            </a:xfrm>
            <a:prstGeom prst="line">
              <a:avLst/>
            </a:prstGeom>
            <a:ln cap="flat" w="25400">
              <a:solidFill>
                <a:srgbClr val="FFFFFF"/>
              </a:solidFill>
              <a:prstDash val="solid"/>
              <a:headEnd type="none" len="sm" w="sm"/>
              <a:tailEnd type="none" len="sm" w="sm"/>
            </a:ln>
          </p:spPr>
        </p:sp>
        <p:sp>
          <p:nvSpPr>
            <p:cNvPr name="TextBox 7" id="7"/>
            <p:cNvSpPr txBox="true"/>
            <p:nvPr/>
          </p:nvSpPr>
          <p:spPr>
            <a:xfrm rot="0">
              <a:off x="0" y="1017597"/>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LOAD</a:t>
              </a:r>
            </a:p>
          </p:txBody>
        </p:sp>
        <p:sp>
          <p:nvSpPr>
            <p:cNvPr name="TextBox 8" id="8"/>
            <p:cNvSpPr txBox="true"/>
            <p:nvPr/>
          </p:nvSpPr>
          <p:spPr>
            <a:xfrm rot="0">
              <a:off x="0" y="1870152"/>
              <a:ext cx="8229251" cy="2345901"/>
            </a:xfrm>
            <a:prstGeom prst="rect">
              <a:avLst/>
            </a:prstGeom>
          </p:spPr>
          <p:txBody>
            <a:bodyPr anchor="t" rtlCol="false" tIns="0" lIns="0" bIns="0" rIns="0">
              <a:spAutoFit/>
            </a:bodyPr>
            <a:lstStyle/>
            <a:p>
              <a:pPr algn="just" marL="0" indent="0" lvl="0">
                <a:lnSpc>
                  <a:spcPts val="3655"/>
                </a:lnSpc>
              </a:pPr>
              <a:r>
                <a:rPr lang="en-US" sz="1700">
                  <a:solidFill>
                    <a:srgbClr val="FFFFFF">
                      <a:alpha val="83922"/>
                    </a:srgbClr>
                  </a:solidFill>
                  <a:latin typeface="Poppins"/>
                  <a:ea typeface="Poppins"/>
                  <a:cs typeface="Poppins"/>
                  <a:sym typeface="Poppins"/>
                </a:rPr>
                <a:t>Utilizatorul va putea incarca local o baza de date din fisier in server, iar aceasta poate fi utilizata de un client la un moment dat de timp folosind comand LOAD DB_NAME;</a:t>
              </a:r>
            </a:p>
          </p:txBody>
        </p:sp>
      </p:grpSp>
      <p:sp>
        <p:nvSpPr>
          <p:cNvPr name="Freeform 9" id="9"/>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4"/>
            <a:stretch>
              <a:fillRect l="0" t="0" r="0" b="0"/>
            </a:stretch>
          </a:blipFill>
        </p:spPr>
      </p:sp>
      <p:sp>
        <p:nvSpPr>
          <p:cNvPr name="TextBox 10" id="10"/>
          <p:cNvSpPr txBox="true"/>
          <p:nvPr/>
        </p:nvSpPr>
        <p:spPr>
          <a:xfrm rot="0">
            <a:off x="1884589" y="4789059"/>
            <a:ext cx="4551992" cy="50990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PRINT_TABLE</a:t>
            </a:r>
          </a:p>
        </p:txBody>
      </p:sp>
      <p:sp>
        <p:nvSpPr>
          <p:cNvPr name="TextBox 11" id="11"/>
          <p:cNvSpPr txBox="true"/>
          <p:nvPr/>
        </p:nvSpPr>
        <p:spPr>
          <a:xfrm rot="0">
            <a:off x="1884589" y="5404346"/>
            <a:ext cx="6171938" cy="1804670"/>
          </a:xfrm>
          <a:prstGeom prst="rect">
            <a:avLst/>
          </a:prstGeom>
        </p:spPr>
        <p:txBody>
          <a:bodyPr anchor="t" rtlCol="false" tIns="0" lIns="0" bIns="0" rIns="0">
            <a:spAutoFit/>
          </a:bodyPr>
          <a:lstStyle/>
          <a:p>
            <a:pPr algn="just">
              <a:lnSpc>
                <a:spcPts val="3655"/>
              </a:lnSpc>
            </a:pPr>
            <a:r>
              <a:rPr lang="en-US" sz="1700">
                <a:solidFill>
                  <a:srgbClr val="FFFFFF">
                    <a:alpha val="83922"/>
                  </a:srgbClr>
                </a:solidFill>
                <a:latin typeface="Poppins"/>
                <a:ea typeface="Poppins"/>
                <a:cs typeface="Poppins"/>
                <a:sym typeface="Poppins"/>
              </a:rPr>
              <a:t>Utilizatorul va putea afisa toate informatiile dintr-un tabel intr-o forma tabelara usor de citit folosind comanda PRINT_TABLE NUME_TABEL;</a:t>
            </a:r>
          </a:p>
          <a:p>
            <a:pPr algn="just" marL="0" indent="0" lvl="0">
              <a:lnSpc>
                <a:spcPts val="3655"/>
              </a:lnSpc>
            </a:pPr>
          </a:p>
        </p:txBody>
      </p:sp>
      <p:grpSp>
        <p:nvGrpSpPr>
          <p:cNvPr name="Group 12" id="12"/>
          <p:cNvGrpSpPr/>
          <p:nvPr/>
        </p:nvGrpSpPr>
        <p:grpSpPr>
          <a:xfrm rot="0">
            <a:off x="1884589" y="7090654"/>
            <a:ext cx="6171938" cy="1951008"/>
            <a:chOff x="0" y="0"/>
            <a:chExt cx="8229251" cy="2601345"/>
          </a:xfrm>
        </p:grpSpPr>
        <p:sp>
          <p:nvSpPr>
            <p:cNvPr name="TextBox 13" id="13"/>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ADD_COLUMN</a:t>
              </a:r>
            </a:p>
          </p:txBody>
        </p:sp>
        <p:sp>
          <p:nvSpPr>
            <p:cNvPr name="TextBox 14" id="14"/>
            <p:cNvSpPr txBox="true"/>
            <p:nvPr/>
          </p:nvSpPr>
          <p:spPr>
            <a:xfrm rot="0">
              <a:off x="0" y="766830"/>
              <a:ext cx="8229251" cy="1834515"/>
            </a:xfrm>
            <a:prstGeom prst="rect">
              <a:avLst/>
            </a:prstGeom>
          </p:spPr>
          <p:txBody>
            <a:bodyPr anchor="t" rtlCol="false" tIns="0" lIns="0" bIns="0" rIns="0">
              <a:spAutoFit/>
            </a:bodyPr>
            <a:lstStyle/>
            <a:p>
              <a:pPr algn="just" marL="0" indent="0" lvl="0">
                <a:lnSpc>
                  <a:spcPts val="3869"/>
                </a:lnSpc>
              </a:pPr>
              <a:r>
                <a:rPr lang="en-US" sz="1800">
                  <a:solidFill>
                    <a:srgbClr val="FFFFFF">
                      <a:alpha val="83922"/>
                    </a:srgbClr>
                  </a:solidFill>
                  <a:latin typeface="Poppins"/>
                  <a:ea typeface="Poppins"/>
                  <a:cs typeface="Poppins"/>
                  <a:sym typeface="Poppins"/>
                </a:rPr>
                <a:t>Utilizatorul va putea adauga o coloana intr-un tabel prin comanda: ADD_COLUMN TableNAME ColumnName Type;</a:t>
              </a:r>
            </a:p>
          </p:txBody>
        </p:sp>
      </p:grpSp>
      <p:grpSp>
        <p:nvGrpSpPr>
          <p:cNvPr name="Group 15" id="15"/>
          <p:cNvGrpSpPr/>
          <p:nvPr/>
        </p:nvGrpSpPr>
        <p:grpSpPr>
          <a:xfrm rot="0">
            <a:off x="9344198" y="1992442"/>
            <a:ext cx="6171938" cy="2436783"/>
            <a:chOff x="0" y="0"/>
            <a:chExt cx="8229251" cy="3249045"/>
          </a:xfrm>
        </p:grpSpPr>
        <p:sp>
          <p:nvSpPr>
            <p:cNvPr name="TextBox 16" id="16"/>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DELETE_COLUMN</a:t>
              </a:r>
            </a:p>
          </p:txBody>
        </p:sp>
        <p:sp>
          <p:nvSpPr>
            <p:cNvPr name="TextBox 17" id="17"/>
            <p:cNvSpPr txBox="true"/>
            <p:nvPr/>
          </p:nvSpPr>
          <p:spPr>
            <a:xfrm rot="0">
              <a:off x="0" y="766830"/>
              <a:ext cx="8229251" cy="248221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Utilizatorul va putea sterge o coloana intr-un tabel prin comanda: DELETE_COLUMN TableNAME ColumnName;</a:t>
              </a:r>
            </a:p>
            <a:p>
              <a:pPr algn="just" marL="0" indent="0" lvl="0">
                <a:lnSpc>
                  <a:spcPts val="3869"/>
                </a:lnSpc>
              </a:pPr>
            </a:p>
          </p:txBody>
        </p:sp>
      </p:grpSp>
      <p:grpSp>
        <p:nvGrpSpPr>
          <p:cNvPr name="Group 18" id="18"/>
          <p:cNvGrpSpPr/>
          <p:nvPr/>
        </p:nvGrpSpPr>
        <p:grpSpPr>
          <a:xfrm rot="0">
            <a:off x="9344198" y="4874784"/>
            <a:ext cx="6171938" cy="2436783"/>
            <a:chOff x="0" y="0"/>
            <a:chExt cx="8229251" cy="3249045"/>
          </a:xfrm>
        </p:grpSpPr>
        <p:sp>
          <p:nvSpPr>
            <p:cNvPr name="TextBox 19" id="19"/>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ALLOW</a:t>
              </a:r>
            </a:p>
          </p:txBody>
        </p:sp>
        <p:sp>
          <p:nvSpPr>
            <p:cNvPr name="TextBox 20" id="20"/>
            <p:cNvSpPr txBox="true"/>
            <p:nvPr/>
          </p:nvSpPr>
          <p:spPr>
            <a:xfrm rot="0">
              <a:off x="0" y="766830"/>
              <a:ext cx="8229251" cy="2482215"/>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Utilizatorul va putea atribui permisiuni de acces unui utilizator asupra bazei sale de dateprin comanda: ALLOW DBNAME USER;</a:t>
              </a:r>
            </a:p>
            <a:p>
              <a:pPr algn="just" marL="0" indent="0" lvl="0">
                <a:lnSpc>
                  <a:spcPts val="3869"/>
                </a:lnSpc>
              </a:pPr>
            </a:p>
          </p:txBody>
        </p:sp>
      </p:grpSp>
      <p:grpSp>
        <p:nvGrpSpPr>
          <p:cNvPr name="Group 21" id="21"/>
          <p:cNvGrpSpPr/>
          <p:nvPr/>
        </p:nvGrpSpPr>
        <p:grpSpPr>
          <a:xfrm rot="0">
            <a:off x="9321511" y="7209015"/>
            <a:ext cx="6171938" cy="1951008"/>
            <a:chOff x="0" y="0"/>
            <a:chExt cx="8229251" cy="2601345"/>
          </a:xfrm>
        </p:grpSpPr>
        <p:sp>
          <p:nvSpPr>
            <p:cNvPr name="TextBox 22" id="22"/>
            <p:cNvSpPr txBox="true"/>
            <p:nvPr/>
          </p:nvSpPr>
          <p:spPr>
            <a:xfrm rot="0">
              <a:off x="0" y="-85725"/>
              <a:ext cx="6069323" cy="651299"/>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BF00"/>
                  </a:solidFill>
                  <a:latin typeface="Poppins Bold"/>
                  <a:ea typeface="Poppins Bold"/>
                  <a:cs typeface="Poppins Bold"/>
                  <a:sym typeface="Poppins Bold"/>
                </a:rPr>
                <a:t>DENY</a:t>
              </a:r>
            </a:p>
          </p:txBody>
        </p:sp>
        <p:sp>
          <p:nvSpPr>
            <p:cNvPr name="TextBox 23" id="23"/>
            <p:cNvSpPr txBox="true"/>
            <p:nvPr/>
          </p:nvSpPr>
          <p:spPr>
            <a:xfrm rot="0">
              <a:off x="0" y="766830"/>
              <a:ext cx="8229251" cy="1834515"/>
            </a:xfrm>
            <a:prstGeom prst="rect">
              <a:avLst/>
            </a:prstGeom>
          </p:spPr>
          <p:txBody>
            <a:bodyPr anchor="t" rtlCol="false" tIns="0" lIns="0" bIns="0" rIns="0">
              <a:spAutoFit/>
            </a:bodyPr>
            <a:lstStyle/>
            <a:p>
              <a:pPr algn="just" marL="0" indent="0" lvl="0">
                <a:lnSpc>
                  <a:spcPts val="3869"/>
                </a:lnSpc>
              </a:pPr>
              <a:r>
                <a:rPr lang="en-US" sz="1800">
                  <a:solidFill>
                    <a:srgbClr val="FFFFFF">
                      <a:alpha val="83922"/>
                    </a:srgbClr>
                  </a:solidFill>
                  <a:latin typeface="Poppins"/>
                  <a:ea typeface="Poppins"/>
                  <a:cs typeface="Poppins"/>
                  <a:sym typeface="Poppins"/>
                </a:rPr>
                <a:t>Utilizatorul va putea elimina permisiuni de acces unui utilizator asupra bazei sale de date prin comanda: DENY DBNAME USER;</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grpSp>
        <p:nvGrpSpPr>
          <p:cNvPr name="Group 2" id="2"/>
          <p:cNvGrpSpPr/>
          <p:nvPr/>
        </p:nvGrpSpPr>
        <p:grpSpPr>
          <a:xfrm rot="0">
            <a:off x="1523568" y="4812923"/>
            <a:ext cx="7306971" cy="4445377"/>
            <a:chOff x="0" y="0"/>
            <a:chExt cx="1924470" cy="1170799"/>
          </a:xfrm>
        </p:grpSpPr>
        <p:sp>
          <p:nvSpPr>
            <p:cNvPr name="Freeform 3" id="3"/>
            <p:cNvSpPr/>
            <p:nvPr/>
          </p:nvSpPr>
          <p:spPr>
            <a:xfrm flipH="false" flipV="false" rot="0">
              <a:off x="0" y="0"/>
              <a:ext cx="1924470" cy="1170799"/>
            </a:xfrm>
            <a:custGeom>
              <a:avLst/>
              <a:gdLst/>
              <a:ahLst/>
              <a:cxnLst/>
              <a:rect r="r" b="b" t="t" l="l"/>
              <a:pathLst>
                <a:path h="1170799" w="1924470">
                  <a:moveTo>
                    <a:pt x="41321" y="0"/>
                  </a:moveTo>
                  <a:lnTo>
                    <a:pt x="1883148" y="0"/>
                  </a:lnTo>
                  <a:cubicBezTo>
                    <a:pt x="1894107" y="0"/>
                    <a:pt x="1904618" y="4354"/>
                    <a:pt x="1912367" y="12103"/>
                  </a:cubicBezTo>
                  <a:cubicBezTo>
                    <a:pt x="1920116" y="19852"/>
                    <a:pt x="1924470" y="30362"/>
                    <a:pt x="1924470" y="41321"/>
                  </a:cubicBezTo>
                  <a:lnTo>
                    <a:pt x="1924470" y="1129477"/>
                  </a:lnTo>
                  <a:cubicBezTo>
                    <a:pt x="1924470" y="1140436"/>
                    <a:pt x="1920116" y="1150947"/>
                    <a:pt x="1912367" y="1158696"/>
                  </a:cubicBezTo>
                  <a:cubicBezTo>
                    <a:pt x="1904618" y="1166445"/>
                    <a:pt x="1894107" y="1170799"/>
                    <a:pt x="1883148" y="1170799"/>
                  </a:cubicBezTo>
                  <a:lnTo>
                    <a:pt x="41321" y="1170799"/>
                  </a:lnTo>
                  <a:cubicBezTo>
                    <a:pt x="30362" y="1170799"/>
                    <a:pt x="19852" y="1166445"/>
                    <a:pt x="12103" y="1158696"/>
                  </a:cubicBezTo>
                  <a:cubicBezTo>
                    <a:pt x="4354" y="1150947"/>
                    <a:pt x="0" y="1140436"/>
                    <a:pt x="0" y="1129477"/>
                  </a:cubicBezTo>
                  <a:lnTo>
                    <a:pt x="0" y="41321"/>
                  </a:lnTo>
                  <a:cubicBezTo>
                    <a:pt x="0" y="30362"/>
                    <a:pt x="4354" y="19852"/>
                    <a:pt x="12103" y="12103"/>
                  </a:cubicBezTo>
                  <a:cubicBezTo>
                    <a:pt x="19852" y="4354"/>
                    <a:pt x="30362" y="0"/>
                    <a:pt x="41321" y="0"/>
                  </a:cubicBezTo>
                  <a:close/>
                </a:path>
              </a:pathLst>
            </a:custGeom>
            <a:solidFill>
              <a:srgbClr val="000000">
                <a:alpha val="0"/>
              </a:srgbClr>
            </a:solidFill>
            <a:ln w="28575" cap="rnd">
              <a:solidFill>
                <a:srgbClr val="FFBF00"/>
              </a:solidFill>
              <a:prstDash val="solid"/>
              <a:round/>
            </a:ln>
          </p:spPr>
        </p:sp>
        <p:sp>
          <p:nvSpPr>
            <p:cNvPr name="TextBox 4" id="4"/>
            <p:cNvSpPr txBox="true"/>
            <p:nvPr/>
          </p:nvSpPr>
          <p:spPr>
            <a:xfrm>
              <a:off x="0" y="-66675"/>
              <a:ext cx="1924470" cy="1237474"/>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457461" y="4812923"/>
            <a:ext cx="7306971" cy="4445377"/>
            <a:chOff x="0" y="0"/>
            <a:chExt cx="1924470" cy="1170799"/>
          </a:xfrm>
        </p:grpSpPr>
        <p:sp>
          <p:nvSpPr>
            <p:cNvPr name="Freeform 6" id="6"/>
            <p:cNvSpPr/>
            <p:nvPr/>
          </p:nvSpPr>
          <p:spPr>
            <a:xfrm flipH="false" flipV="false" rot="0">
              <a:off x="0" y="0"/>
              <a:ext cx="1924470" cy="1170799"/>
            </a:xfrm>
            <a:custGeom>
              <a:avLst/>
              <a:gdLst/>
              <a:ahLst/>
              <a:cxnLst/>
              <a:rect r="r" b="b" t="t" l="l"/>
              <a:pathLst>
                <a:path h="1170799" w="1924470">
                  <a:moveTo>
                    <a:pt x="41321" y="0"/>
                  </a:moveTo>
                  <a:lnTo>
                    <a:pt x="1883148" y="0"/>
                  </a:lnTo>
                  <a:cubicBezTo>
                    <a:pt x="1894107" y="0"/>
                    <a:pt x="1904618" y="4354"/>
                    <a:pt x="1912367" y="12103"/>
                  </a:cubicBezTo>
                  <a:cubicBezTo>
                    <a:pt x="1920116" y="19852"/>
                    <a:pt x="1924470" y="30362"/>
                    <a:pt x="1924470" y="41321"/>
                  </a:cubicBezTo>
                  <a:lnTo>
                    <a:pt x="1924470" y="1129477"/>
                  </a:lnTo>
                  <a:cubicBezTo>
                    <a:pt x="1924470" y="1140436"/>
                    <a:pt x="1920116" y="1150947"/>
                    <a:pt x="1912367" y="1158696"/>
                  </a:cubicBezTo>
                  <a:cubicBezTo>
                    <a:pt x="1904618" y="1166445"/>
                    <a:pt x="1894107" y="1170799"/>
                    <a:pt x="1883148" y="1170799"/>
                  </a:cubicBezTo>
                  <a:lnTo>
                    <a:pt x="41321" y="1170799"/>
                  </a:lnTo>
                  <a:cubicBezTo>
                    <a:pt x="30362" y="1170799"/>
                    <a:pt x="19852" y="1166445"/>
                    <a:pt x="12103" y="1158696"/>
                  </a:cubicBezTo>
                  <a:cubicBezTo>
                    <a:pt x="4354" y="1150947"/>
                    <a:pt x="0" y="1140436"/>
                    <a:pt x="0" y="1129477"/>
                  </a:cubicBezTo>
                  <a:lnTo>
                    <a:pt x="0" y="41321"/>
                  </a:lnTo>
                  <a:cubicBezTo>
                    <a:pt x="0" y="30362"/>
                    <a:pt x="4354" y="19852"/>
                    <a:pt x="12103" y="12103"/>
                  </a:cubicBezTo>
                  <a:cubicBezTo>
                    <a:pt x="19852" y="4354"/>
                    <a:pt x="30362" y="0"/>
                    <a:pt x="41321" y="0"/>
                  </a:cubicBezTo>
                  <a:close/>
                </a:path>
              </a:pathLst>
            </a:custGeom>
            <a:solidFill>
              <a:srgbClr val="FFBF00"/>
            </a:solidFill>
            <a:ln cap="rnd">
              <a:noFill/>
              <a:prstDash val="solid"/>
              <a:round/>
            </a:ln>
          </p:spPr>
        </p:sp>
        <p:sp>
          <p:nvSpPr>
            <p:cNvPr name="TextBox 7" id="7"/>
            <p:cNvSpPr txBox="true"/>
            <p:nvPr/>
          </p:nvSpPr>
          <p:spPr>
            <a:xfrm>
              <a:off x="0" y="-66675"/>
              <a:ext cx="1924470" cy="1237474"/>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2094805" y="8316011"/>
            <a:ext cx="4995862" cy="4995863"/>
          </a:xfrm>
          <a:custGeom>
            <a:avLst/>
            <a:gdLst/>
            <a:ahLst/>
            <a:cxnLst/>
            <a:rect r="r" b="b" t="t" l="l"/>
            <a:pathLst>
              <a:path h="4995863" w="4995862">
                <a:moveTo>
                  <a:pt x="0" y="0"/>
                </a:moveTo>
                <a:lnTo>
                  <a:pt x="4995863" y="0"/>
                </a:lnTo>
                <a:lnTo>
                  <a:pt x="4995863" y="4995862"/>
                </a:lnTo>
                <a:lnTo>
                  <a:pt x="0" y="4995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386942" y="2039749"/>
            <a:ext cx="4995862" cy="4995862"/>
          </a:xfrm>
          <a:custGeom>
            <a:avLst/>
            <a:gdLst/>
            <a:ahLst/>
            <a:cxnLst/>
            <a:rect r="r" b="b" t="t" l="l"/>
            <a:pathLst>
              <a:path h="4995862" w="4995862">
                <a:moveTo>
                  <a:pt x="0" y="0"/>
                </a:moveTo>
                <a:lnTo>
                  <a:pt x="4995863" y="0"/>
                </a:lnTo>
                <a:lnTo>
                  <a:pt x="4995863" y="4995862"/>
                </a:lnTo>
                <a:lnTo>
                  <a:pt x="0" y="4995862"/>
                </a:lnTo>
                <a:lnTo>
                  <a:pt x="0"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523568" y="946984"/>
            <a:ext cx="15201900" cy="2574178"/>
          </a:xfrm>
          <a:prstGeom prst="rect">
            <a:avLst/>
          </a:prstGeom>
        </p:spPr>
        <p:txBody>
          <a:bodyPr anchor="t" rtlCol="false" tIns="0" lIns="0" bIns="0" rIns="0">
            <a:spAutoFit/>
          </a:bodyPr>
          <a:lstStyle/>
          <a:p>
            <a:pPr algn="ctr">
              <a:lnSpc>
                <a:spcPts val="9520"/>
              </a:lnSpc>
            </a:pPr>
            <a:r>
              <a:rPr lang="en-US" b="true" sz="9520">
                <a:solidFill>
                  <a:srgbClr val="FFFFFF"/>
                </a:solidFill>
                <a:latin typeface="Poppins Ultra-Bold"/>
                <a:ea typeface="Poppins Ultra-Bold"/>
                <a:cs typeface="Poppins Ultra-Bold"/>
                <a:sym typeface="Poppins Ultra-Bold"/>
              </a:rPr>
              <a:t>SECURITATE SI VALIDAREA DATELOR</a:t>
            </a:r>
          </a:p>
        </p:txBody>
      </p:sp>
      <p:sp>
        <p:nvSpPr>
          <p:cNvPr name="TextBox 11" id="11"/>
          <p:cNvSpPr txBox="true"/>
          <p:nvPr/>
        </p:nvSpPr>
        <p:spPr>
          <a:xfrm rot="0">
            <a:off x="2208066" y="5057775"/>
            <a:ext cx="5722378" cy="50990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FFFFFF"/>
                </a:solidFill>
                <a:latin typeface="Poppins Bold"/>
                <a:ea typeface="Poppins Bold"/>
                <a:cs typeface="Poppins Bold"/>
                <a:sym typeface="Poppins Bold"/>
              </a:rPr>
              <a:t>Securitate si validarea datelor</a:t>
            </a:r>
          </a:p>
        </p:txBody>
      </p:sp>
      <p:sp>
        <p:nvSpPr>
          <p:cNvPr name="TextBox 12" id="12"/>
          <p:cNvSpPr txBox="true"/>
          <p:nvPr/>
        </p:nvSpPr>
        <p:spPr>
          <a:xfrm rot="0">
            <a:off x="10834950" y="5057775"/>
            <a:ext cx="4551992" cy="50990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A2E"/>
                </a:solidFill>
                <a:latin typeface="Poppins Bold"/>
                <a:ea typeface="Poppins Bold"/>
                <a:cs typeface="Poppins Bold"/>
                <a:sym typeface="Poppins Bold"/>
              </a:rPr>
              <a:t>Gestionarea erorilor: </a:t>
            </a:r>
          </a:p>
        </p:txBody>
      </p:sp>
      <p:sp>
        <p:nvSpPr>
          <p:cNvPr name="TextBox 13" id="13"/>
          <p:cNvSpPr txBox="true"/>
          <p:nvPr/>
        </p:nvSpPr>
        <p:spPr>
          <a:xfrm rot="0">
            <a:off x="1998264" y="5691715"/>
            <a:ext cx="6542378" cy="3341687"/>
          </a:xfrm>
          <a:prstGeom prst="rect">
            <a:avLst/>
          </a:prstGeom>
        </p:spPr>
        <p:txBody>
          <a:bodyPr anchor="t" rtlCol="false" tIns="0" lIns="0" bIns="0" rIns="0">
            <a:spAutoFit/>
          </a:bodyPr>
          <a:lstStyle/>
          <a:p>
            <a:pPr algn="just">
              <a:lnSpc>
                <a:spcPts val="3869"/>
              </a:lnSpc>
            </a:pPr>
            <a:r>
              <a:rPr lang="en-US" sz="1800">
                <a:solidFill>
                  <a:srgbClr val="FFFFFF">
                    <a:alpha val="83922"/>
                  </a:srgbClr>
                </a:solidFill>
                <a:latin typeface="Poppins"/>
                <a:ea typeface="Poppins"/>
                <a:cs typeface="Poppins"/>
                <a:sym typeface="Poppins"/>
              </a:rPr>
              <a:t>Sistemul va asigura validarea datelor introduse de utilizator pentru a respecta tipurile de date definite in schema tabelului. De exemplu, se va verifica daca valorile pentru campurile de tip INT sunt intregi si daca datele pentru campurile de tip DATE respecta formatul YYYY-MM-DD.</a:t>
            </a:r>
          </a:p>
          <a:p>
            <a:pPr algn="just" marL="0" indent="0" lvl="0">
              <a:lnSpc>
                <a:spcPts val="3655"/>
              </a:lnSpc>
            </a:pPr>
          </a:p>
        </p:txBody>
      </p:sp>
      <p:sp>
        <p:nvSpPr>
          <p:cNvPr name="TextBox 14" id="14"/>
          <p:cNvSpPr txBox="true"/>
          <p:nvPr/>
        </p:nvSpPr>
        <p:spPr>
          <a:xfrm rot="0">
            <a:off x="9978356" y="5691715"/>
            <a:ext cx="6542378" cy="2392680"/>
          </a:xfrm>
          <a:prstGeom prst="rect">
            <a:avLst/>
          </a:prstGeom>
        </p:spPr>
        <p:txBody>
          <a:bodyPr anchor="t" rtlCol="false" tIns="0" lIns="0" bIns="0" rIns="0">
            <a:spAutoFit/>
          </a:bodyPr>
          <a:lstStyle/>
          <a:p>
            <a:pPr algn="just">
              <a:lnSpc>
                <a:spcPts val="3869"/>
              </a:lnSpc>
            </a:pPr>
            <a:r>
              <a:rPr lang="en-US" sz="1800">
                <a:solidFill>
                  <a:srgbClr val="000A2E">
                    <a:alpha val="83922"/>
                  </a:srgbClr>
                </a:solidFill>
                <a:latin typeface="Poppins"/>
                <a:ea typeface="Poppins"/>
                <a:cs typeface="Poppins"/>
                <a:sym typeface="Poppins"/>
              </a:rPr>
              <a:t>In cazul unor erori de introducere sau manipulare a datelor, sistemul va returna mesaje detaliate catre utilizator, explicand natura erorii (de exemplu, incercarea de a insera o valoare non-numerica intr-un camp INT).</a:t>
            </a:r>
          </a:p>
          <a:p>
            <a:pPr algn="just" marL="0" indent="0" lvl="0">
              <a:lnSpc>
                <a:spcPts val="3869"/>
              </a:lnSpc>
            </a:pPr>
          </a:p>
        </p:txBody>
      </p:sp>
      <p:sp>
        <p:nvSpPr>
          <p:cNvPr name="Freeform 15" id="15"/>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16551"/>
            <a:ext cx="6299625" cy="5236844"/>
          </a:xfrm>
          <a:custGeom>
            <a:avLst/>
            <a:gdLst/>
            <a:ahLst/>
            <a:cxnLst/>
            <a:rect r="r" b="b" t="t" l="l"/>
            <a:pathLst>
              <a:path h="5236844" w="6299625">
                <a:moveTo>
                  <a:pt x="0" y="0"/>
                </a:moveTo>
                <a:lnTo>
                  <a:pt x="6299625" y="0"/>
                </a:lnTo>
                <a:lnTo>
                  <a:pt x="6299625" y="5236844"/>
                </a:lnTo>
                <a:lnTo>
                  <a:pt x="0" y="5236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7514836"/>
            <a:ext cx="676375" cy="676375"/>
          </a:xfrm>
          <a:custGeom>
            <a:avLst/>
            <a:gdLst/>
            <a:ahLst/>
            <a:cxnLst/>
            <a:rect r="r" b="b" t="t" l="l"/>
            <a:pathLst>
              <a:path h="676375" w="676375">
                <a:moveTo>
                  <a:pt x="0" y="0"/>
                </a:moveTo>
                <a:lnTo>
                  <a:pt x="676375" y="0"/>
                </a:lnTo>
                <a:lnTo>
                  <a:pt x="676375" y="676374"/>
                </a:lnTo>
                <a:lnTo>
                  <a:pt x="0" y="676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98728" y="7514836"/>
            <a:ext cx="676375" cy="676375"/>
          </a:xfrm>
          <a:custGeom>
            <a:avLst/>
            <a:gdLst/>
            <a:ahLst/>
            <a:cxnLst/>
            <a:rect r="r" b="b" t="t" l="l"/>
            <a:pathLst>
              <a:path h="676375" w="676375">
                <a:moveTo>
                  <a:pt x="0" y="0"/>
                </a:moveTo>
                <a:lnTo>
                  <a:pt x="676374" y="0"/>
                </a:lnTo>
                <a:lnTo>
                  <a:pt x="676374" y="676374"/>
                </a:lnTo>
                <a:lnTo>
                  <a:pt x="0" y="676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1191643" y="5496673"/>
            <a:ext cx="7945909" cy="7523254"/>
          </a:xfrm>
          <a:custGeom>
            <a:avLst/>
            <a:gdLst/>
            <a:ahLst/>
            <a:cxnLst/>
            <a:rect r="r" b="b" t="t" l="l"/>
            <a:pathLst>
              <a:path h="7523254" w="7945909">
                <a:moveTo>
                  <a:pt x="7945909" y="0"/>
                </a:moveTo>
                <a:lnTo>
                  <a:pt x="0" y="0"/>
                </a:lnTo>
                <a:lnTo>
                  <a:pt x="0" y="7523254"/>
                </a:lnTo>
                <a:lnTo>
                  <a:pt x="7945909" y="7523254"/>
                </a:lnTo>
                <a:lnTo>
                  <a:pt x="7945909" y="0"/>
                </a:lnTo>
                <a:close/>
              </a:path>
            </a:pathLst>
          </a:custGeom>
          <a:blipFill>
            <a:blip r:embed="rId8">
              <a:alphaModFix amt="6999"/>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53455" y="7514836"/>
            <a:ext cx="676375" cy="676375"/>
          </a:xfrm>
          <a:custGeom>
            <a:avLst/>
            <a:gdLst/>
            <a:ahLst/>
            <a:cxnLst/>
            <a:rect r="r" b="b" t="t" l="l"/>
            <a:pathLst>
              <a:path h="676375" w="676375">
                <a:moveTo>
                  <a:pt x="0" y="0"/>
                </a:moveTo>
                <a:lnTo>
                  <a:pt x="676375" y="0"/>
                </a:lnTo>
                <a:lnTo>
                  <a:pt x="676375" y="676374"/>
                </a:lnTo>
                <a:lnTo>
                  <a:pt x="0" y="676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866803" y="2476862"/>
            <a:ext cx="8115300" cy="1073150"/>
          </a:xfrm>
          <a:prstGeom prst="rect">
            <a:avLst/>
          </a:prstGeom>
        </p:spPr>
        <p:txBody>
          <a:bodyPr anchor="t" rtlCol="false" tIns="0" lIns="0" bIns="0" rIns="0">
            <a:spAutoFit/>
          </a:bodyPr>
          <a:lstStyle/>
          <a:p>
            <a:pPr algn="l">
              <a:lnSpc>
                <a:spcPts val="3999"/>
              </a:lnSpc>
            </a:pPr>
            <a:r>
              <a:rPr lang="en-US" b="true" sz="3999">
                <a:solidFill>
                  <a:srgbClr val="FFFFFF"/>
                </a:solidFill>
                <a:latin typeface="Poppins Bold"/>
                <a:ea typeface="Poppins Bold"/>
                <a:cs typeface="Poppins Bold"/>
                <a:sym typeface="Poppins Bold"/>
              </a:rPr>
              <a:t>ASPECTE PE CARE NU AM APUCAT SA LE IMPLEMENTAM:</a:t>
            </a:r>
          </a:p>
        </p:txBody>
      </p:sp>
      <p:sp>
        <p:nvSpPr>
          <p:cNvPr name="TextBox 8" id="8"/>
          <p:cNvSpPr txBox="true"/>
          <p:nvPr/>
        </p:nvSpPr>
        <p:spPr>
          <a:xfrm rot="0">
            <a:off x="8866803" y="3616540"/>
            <a:ext cx="8115300" cy="2995933"/>
          </a:xfrm>
          <a:prstGeom prst="rect">
            <a:avLst/>
          </a:prstGeom>
        </p:spPr>
        <p:txBody>
          <a:bodyPr anchor="t" rtlCol="false" tIns="0" lIns="0" bIns="0" rIns="0">
            <a:spAutoFit/>
          </a:bodyPr>
          <a:lstStyle/>
          <a:p>
            <a:pPr algn="just" marL="0" indent="0" lvl="0">
              <a:lnSpc>
                <a:spcPts val="6019"/>
              </a:lnSpc>
            </a:pPr>
            <a:r>
              <a:rPr lang="en-US" sz="2799">
                <a:solidFill>
                  <a:srgbClr val="FFFFFF">
                    <a:alpha val="83922"/>
                  </a:srgbClr>
                </a:solidFill>
                <a:latin typeface="Poppins"/>
                <a:ea typeface="Poppins"/>
                <a:cs typeface="Poppins"/>
                <a:sym typeface="Poppins"/>
              </a:rPr>
              <a:t>Legat de partea cu limitarea conexiunii nu am implementat o gestionare in cazul in care se depaseste numarul de inregistrari ale clientilor.</a:t>
            </a:r>
          </a:p>
        </p:txBody>
      </p:sp>
      <p:sp>
        <p:nvSpPr>
          <p:cNvPr name="Freeform 9" id="9"/>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10"/>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A2E"/>
        </a:solidFill>
      </p:bgPr>
    </p:bg>
    <p:spTree>
      <p:nvGrpSpPr>
        <p:cNvPr id="1" name=""/>
        <p:cNvGrpSpPr/>
        <p:nvPr/>
      </p:nvGrpSpPr>
      <p:grpSpPr>
        <a:xfrm>
          <a:off x="0" y="0"/>
          <a:ext cx="0" cy="0"/>
          <a:chOff x="0" y="0"/>
          <a:chExt cx="0" cy="0"/>
        </a:xfrm>
      </p:grpSpPr>
      <p:grpSp>
        <p:nvGrpSpPr>
          <p:cNvPr name="Group 2" id="2"/>
          <p:cNvGrpSpPr/>
          <p:nvPr/>
        </p:nvGrpSpPr>
        <p:grpSpPr>
          <a:xfrm rot="0">
            <a:off x="8198352" y="6809990"/>
            <a:ext cx="1999235" cy="837276"/>
            <a:chOff x="0" y="0"/>
            <a:chExt cx="526547" cy="220517"/>
          </a:xfrm>
        </p:grpSpPr>
        <p:sp>
          <p:nvSpPr>
            <p:cNvPr name="Freeform 3" id="3"/>
            <p:cNvSpPr/>
            <p:nvPr/>
          </p:nvSpPr>
          <p:spPr>
            <a:xfrm flipH="false" flipV="false" rot="0">
              <a:off x="0" y="0"/>
              <a:ext cx="526547" cy="220517"/>
            </a:xfrm>
            <a:custGeom>
              <a:avLst/>
              <a:gdLst/>
              <a:ahLst/>
              <a:cxnLst/>
              <a:rect r="r" b="b" t="t" l="l"/>
              <a:pathLst>
                <a:path h="220517" w="526547">
                  <a:moveTo>
                    <a:pt x="110259" y="0"/>
                  </a:moveTo>
                  <a:lnTo>
                    <a:pt x="416289" y="0"/>
                  </a:lnTo>
                  <a:cubicBezTo>
                    <a:pt x="445531" y="0"/>
                    <a:pt x="473576" y="11616"/>
                    <a:pt x="494253" y="32294"/>
                  </a:cubicBezTo>
                  <a:cubicBezTo>
                    <a:pt x="514931" y="52971"/>
                    <a:pt x="526547" y="81016"/>
                    <a:pt x="526547" y="110259"/>
                  </a:cubicBezTo>
                  <a:lnTo>
                    <a:pt x="526547" y="110259"/>
                  </a:lnTo>
                  <a:cubicBezTo>
                    <a:pt x="526547" y="139501"/>
                    <a:pt x="514931" y="167546"/>
                    <a:pt x="494253" y="188223"/>
                  </a:cubicBezTo>
                  <a:cubicBezTo>
                    <a:pt x="473576" y="208901"/>
                    <a:pt x="445531" y="220517"/>
                    <a:pt x="416289" y="220517"/>
                  </a:cubicBezTo>
                  <a:lnTo>
                    <a:pt x="110259" y="220517"/>
                  </a:lnTo>
                  <a:cubicBezTo>
                    <a:pt x="81016" y="220517"/>
                    <a:pt x="52971" y="208901"/>
                    <a:pt x="32294" y="188223"/>
                  </a:cubicBezTo>
                  <a:cubicBezTo>
                    <a:pt x="11616" y="167546"/>
                    <a:pt x="0" y="139501"/>
                    <a:pt x="0" y="110259"/>
                  </a:cubicBezTo>
                  <a:lnTo>
                    <a:pt x="0" y="110259"/>
                  </a:lnTo>
                  <a:cubicBezTo>
                    <a:pt x="0" y="81016"/>
                    <a:pt x="11616" y="52971"/>
                    <a:pt x="32294" y="32294"/>
                  </a:cubicBezTo>
                  <a:cubicBezTo>
                    <a:pt x="52971" y="11616"/>
                    <a:pt x="81016" y="0"/>
                    <a:pt x="110259" y="0"/>
                  </a:cubicBezTo>
                  <a:close/>
                </a:path>
              </a:pathLst>
            </a:custGeom>
            <a:solidFill>
              <a:srgbClr val="FFBF00"/>
            </a:solidFill>
            <a:ln cap="rnd">
              <a:noFill/>
              <a:prstDash val="solid"/>
              <a:round/>
            </a:ln>
          </p:spPr>
        </p:sp>
        <p:sp>
          <p:nvSpPr>
            <p:cNvPr name="TextBox 4" id="4"/>
            <p:cNvSpPr txBox="true"/>
            <p:nvPr/>
          </p:nvSpPr>
          <p:spPr>
            <a:xfrm>
              <a:off x="0" y="-66675"/>
              <a:ext cx="526547" cy="287192"/>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8771232" y="7026898"/>
            <a:ext cx="853474" cy="403460"/>
          </a:xfrm>
          <a:custGeom>
            <a:avLst/>
            <a:gdLst/>
            <a:ahLst/>
            <a:cxnLst/>
            <a:rect r="r" b="b" t="t" l="l"/>
            <a:pathLst>
              <a:path h="403460" w="853474">
                <a:moveTo>
                  <a:pt x="0" y="0"/>
                </a:moveTo>
                <a:lnTo>
                  <a:pt x="853474" y="0"/>
                </a:lnTo>
                <a:lnTo>
                  <a:pt x="853474" y="403460"/>
                </a:lnTo>
                <a:lnTo>
                  <a:pt x="0" y="403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3109047"/>
            <a:ext cx="5783112" cy="5783112"/>
          </a:xfrm>
          <a:custGeom>
            <a:avLst/>
            <a:gdLst/>
            <a:ahLst/>
            <a:cxnLst/>
            <a:rect r="r" b="b" t="t" l="l"/>
            <a:pathLst>
              <a:path h="5783112" w="5783112">
                <a:moveTo>
                  <a:pt x="0" y="0"/>
                </a:moveTo>
                <a:lnTo>
                  <a:pt x="5783112" y="0"/>
                </a:lnTo>
                <a:lnTo>
                  <a:pt x="5783112" y="5783112"/>
                </a:lnTo>
                <a:lnTo>
                  <a:pt x="0" y="57831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a:off x="6768949" y="4498358"/>
            <a:ext cx="0" cy="2730270"/>
          </a:xfrm>
          <a:prstGeom prst="line">
            <a:avLst/>
          </a:prstGeom>
          <a:ln cap="rnd" w="85725">
            <a:solidFill>
              <a:srgbClr val="FFFFFF"/>
            </a:solidFill>
            <a:prstDash val="solid"/>
            <a:headEnd type="none" len="sm" w="sm"/>
            <a:tailEnd type="none" len="sm" w="sm"/>
          </a:ln>
        </p:spPr>
      </p:sp>
      <p:sp>
        <p:nvSpPr>
          <p:cNvPr name="AutoShape 8" id="8"/>
          <p:cNvSpPr/>
          <p:nvPr/>
        </p:nvSpPr>
        <p:spPr>
          <a:xfrm>
            <a:off x="1071562" y="4498358"/>
            <a:ext cx="0" cy="2730270"/>
          </a:xfrm>
          <a:prstGeom prst="line">
            <a:avLst/>
          </a:prstGeom>
          <a:ln cap="rnd" w="85725">
            <a:solidFill>
              <a:srgbClr val="FFFFFF"/>
            </a:solidFill>
            <a:prstDash val="solid"/>
            <a:headEnd type="none" len="sm" w="sm"/>
            <a:tailEnd type="none" len="sm" w="sm"/>
          </a:ln>
        </p:spPr>
      </p:sp>
      <p:sp>
        <p:nvSpPr>
          <p:cNvPr name="Freeform 9" id="9"/>
          <p:cNvSpPr/>
          <p:nvPr/>
        </p:nvSpPr>
        <p:spPr>
          <a:xfrm flipH="false" flipV="false" rot="0">
            <a:off x="14847227" y="8859212"/>
            <a:ext cx="2412073" cy="399088"/>
          </a:xfrm>
          <a:custGeom>
            <a:avLst/>
            <a:gdLst/>
            <a:ahLst/>
            <a:cxnLst/>
            <a:rect r="r" b="b" t="t" l="l"/>
            <a:pathLst>
              <a:path h="399088" w="2412073">
                <a:moveTo>
                  <a:pt x="0" y="0"/>
                </a:moveTo>
                <a:lnTo>
                  <a:pt x="2412073" y="0"/>
                </a:lnTo>
                <a:lnTo>
                  <a:pt x="2412073" y="399088"/>
                </a:lnTo>
                <a:lnTo>
                  <a:pt x="0" y="399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8198352" y="2187910"/>
            <a:ext cx="8869008" cy="1403065"/>
          </a:xfrm>
          <a:prstGeom prst="rect">
            <a:avLst/>
          </a:prstGeom>
        </p:spPr>
        <p:txBody>
          <a:bodyPr anchor="t" rtlCol="false" tIns="0" lIns="0" bIns="0" rIns="0">
            <a:spAutoFit/>
          </a:bodyPr>
          <a:lstStyle/>
          <a:p>
            <a:pPr algn="l">
              <a:lnSpc>
                <a:spcPts val="9863"/>
              </a:lnSpc>
            </a:pPr>
            <a:r>
              <a:rPr lang="en-US" b="true" sz="9863">
                <a:solidFill>
                  <a:srgbClr val="FFFFFF"/>
                </a:solidFill>
                <a:latin typeface="Poppins Bold"/>
                <a:ea typeface="Poppins Bold"/>
                <a:cs typeface="Poppins Bold"/>
                <a:sym typeface="Poppins Bold"/>
              </a:rPr>
              <a:t>CONCLUZIE:</a:t>
            </a:r>
          </a:p>
        </p:txBody>
      </p:sp>
      <p:sp>
        <p:nvSpPr>
          <p:cNvPr name="TextBox 11" id="11"/>
          <p:cNvSpPr txBox="true"/>
          <p:nvPr/>
        </p:nvSpPr>
        <p:spPr>
          <a:xfrm rot="0">
            <a:off x="8198352" y="3740572"/>
            <a:ext cx="8485127" cy="2392680"/>
          </a:xfrm>
          <a:prstGeom prst="rect">
            <a:avLst/>
          </a:prstGeom>
        </p:spPr>
        <p:txBody>
          <a:bodyPr anchor="t" rtlCol="false" tIns="0" lIns="0" bIns="0" rIns="0">
            <a:spAutoFit/>
          </a:bodyPr>
          <a:lstStyle/>
          <a:p>
            <a:pPr algn="just" marL="0" indent="0" lvl="0">
              <a:lnSpc>
                <a:spcPts val="3869"/>
              </a:lnSpc>
            </a:pPr>
            <a:r>
              <a:rPr lang="en-US" sz="1800">
                <a:solidFill>
                  <a:srgbClr val="FFFFFF">
                    <a:alpha val="83922"/>
                  </a:srgbClr>
                </a:solidFill>
                <a:latin typeface="Poppins"/>
                <a:ea typeface="Poppins"/>
                <a:cs typeface="Poppins"/>
                <a:sym typeface="Poppins"/>
              </a:rPr>
              <a:t>Proiectul ofera o solutie eficienta pentru gestionarea bazelor de date, integrand functionalitati esentiale precum creare, manipulare si securizare. Cu un design robust, suport pentru validarea datelor si salvarea lor, sistemul este scalabil si practic, fiind o baza solida pentru viitoare extinderi si aplicatii.</a:t>
            </a:r>
          </a:p>
        </p:txBody>
      </p:sp>
      <p:sp>
        <p:nvSpPr>
          <p:cNvPr name="Freeform 12" id="12"/>
          <p:cNvSpPr/>
          <p:nvPr/>
        </p:nvSpPr>
        <p:spPr>
          <a:xfrm flipH="false" flipV="false" rot="0">
            <a:off x="0" y="0"/>
            <a:ext cx="1465425" cy="1722518"/>
          </a:xfrm>
          <a:custGeom>
            <a:avLst/>
            <a:gdLst/>
            <a:ahLst/>
            <a:cxnLst/>
            <a:rect r="r" b="b" t="t" l="l"/>
            <a:pathLst>
              <a:path h="1722518" w="1465425">
                <a:moveTo>
                  <a:pt x="0" y="0"/>
                </a:moveTo>
                <a:lnTo>
                  <a:pt x="1465425" y="0"/>
                </a:lnTo>
                <a:lnTo>
                  <a:pt x="1465425" y="1722518"/>
                </a:lnTo>
                <a:lnTo>
                  <a:pt x="0" y="1722518"/>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DAGcFzGGo_o</dc:identifier>
  <dcterms:modified xsi:type="dcterms:W3CDTF">2011-08-01T06:04:30Z</dcterms:modified>
  <cp:revision>1</cp:revision>
  <dc:title>Prof. Avery Davis</dc:title>
</cp:coreProperties>
</file>