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39" autoAdjust="0"/>
  </p:normalViewPr>
  <p:slideViewPr>
    <p:cSldViewPr snapToGrid="0">
      <p:cViewPr varScale="1">
        <p:scale>
          <a:sx n="116" d="100"/>
          <a:sy n="116" d="100"/>
        </p:scale>
        <p:origin x="13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5196-D888-4ABF-9890-447F0798A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2C261-B8DE-4705-A591-F3277BD4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E0BA7-ECD8-45E9-822B-104F416F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E78F2-8014-487C-84E8-48BC2BB3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65A0-2396-4943-A952-C4F8C9B6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2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A8E5-311E-4326-982C-1967628E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80DA0-4BD7-46B1-98DD-55C4BB7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0549-ADF5-4D02-AC82-27C2D1A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EEEF-0192-4DA3-AC8B-58205AB2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A1C2-1F8C-4BA4-8444-8106E2E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3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AC5D8-D116-44C5-A393-CAB9524FF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CF528-652E-44FC-9C57-F3925ECF5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E668-6E34-430E-8DE0-397C1113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C73EB-2AA7-4318-87D9-2DE02FB4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A9FD-881C-4754-B187-05779C9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6464D-A646-4624-8D68-B81C507F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5767-EA66-4DF4-9345-A7D7C8477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629F-3D7A-4806-BBD9-9975929B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7AFC-0F96-4197-921C-DB1D9DB2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4C859-C66D-4266-9758-9279E70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00E2-9B2F-4822-8675-1863DBE5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EBACB-8DDF-4B8C-A9C4-9A778A28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09E0-18B6-4E54-8D47-092C3C1E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12BA8-3C89-4FD4-A8C3-01485F24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4D2B-F668-4550-82CD-10690E4F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AA47-44DC-4914-8748-1C21B888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5154-C576-4346-800E-CA8ED9C09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D0481-4A8F-48A9-98DC-FF70ACEE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53600-3B09-4528-86B8-DCFADD6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43194-791D-4EBB-83F6-6EDD6366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DD595-48FC-42E4-82D1-4A7FB29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49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FE5-0E8C-4BC1-8D44-CABEA4D5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DDBB4-CAD5-468A-BD1C-0297C02F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90509-5DE5-4CE6-971F-064EEBEA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7756C-2B24-4F93-B5A4-AEB0D2BEE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FE86A-ABEA-43D5-AA7B-E7ACD9482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4E681-24F6-4288-979F-391FC7D8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252DC-F65C-4760-8D6C-625B0798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14484-A9BF-4D3D-AAAE-3B4D2F2B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9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B371-93B8-447D-AA39-CA8B356D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01C1C-AD78-4C20-A908-9AAF0311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09E46-7A55-4FD4-A796-C5E0CA96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E61E-F24A-428A-8D49-60990024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12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57289-9D43-4894-B6BC-01D49630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4253B-C77F-4B2C-9E56-B30AC092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49A6C-B123-448B-9EBD-93548594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9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D30-DCA9-4DCB-A83B-04428881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F57A-7ED9-4478-A81E-37B0C6A95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4CF4-3493-42DF-B241-E513283FC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62A6-1615-49C1-8005-60DC9E83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69492-CC15-4977-A1E9-ABAB5C97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2A518-8D07-49CF-805E-FC60BC1F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8F68-8529-41C8-9F4B-2EAED0C2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5BA92-BDBB-4485-BF0C-88FA1056D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BCF10-E5B9-407E-B5BB-E3B9DADE4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F001-021E-441F-AD10-73691149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FAB73-5C21-4553-80B3-53F39012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75E5C-3D0B-4996-8865-5AB4CE6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4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EDE4F-64D0-4FB3-AECB-2E1D1F03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7A0EA-2A1D-4A9D-BF97-D7D977E0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6E6AE-10BE-420C-A27F-2DCD794C1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9993-80F2-4432-9583-0FAA4D359894}" type="datetimeFigureOut">
              <a:rPr lang="ru-RU" smtClean="0"/>
              <a:t>18.08.2021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9977-C81C-484B-B83B-8432A5EB1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5158-BCC0-483C-B953-4449ACE48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9B7CC-2931-4D1F-9A34-8F850929ECC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D5371-0699-4716-95B9-26944D544B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36080"/>
            <a:ext cx="8175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u-RU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65988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sp.stat.gov.lt/" TargetMode="External"/><Relationship Id="rId2" Type="http://schemas.openxmlformats.org/officeDocument/2006/relationships/hyperlink" Target="https://data.gov.lv/lv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BB6B-E7E7-4FB0-BE56-1BCC4A94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COVID 19 Data Analysis process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0725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B9BB-EAD9-42FA-9C2E-26ED5D47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Vis&amp;con</a:t>
            </a:r>
            <a:r>
              <a:rPr lang="en-US" dirty="0"/>
              <a:t> - infection rates vs deaths in Latvia</a:t>
            </a:r>
            <a:endParaRPr lang="ru-RU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1DA619C-CBC6-4823-84D3-9D49942BA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393" y="1924479"/>
            <a:ext cx="9483408" cy="4756407"/>
          </a:xfrm>
        </p:spPr>
      </p:pic>
    </p:spTree>
    <p:extLst>
      <p:ext uri="{BB962C8B-B14F-4D97-AF65-F5344CB8AC3E}">
        <p14:creationId xmlns:p14="http://schemas.microsoft.com/office/powerpoint/2010/main" val="3792702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17B-02EB-4571-B82B-44D8ADEB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Vis&amp;con</a:t>
            </a:r>
            <a:r>
              <a:rPr lang="en-US" dirty="0"/>
              <a:t> - Forecasts</a:t>
            </a:r>
            <a:endParaRPr lang="ru-RU" dirty="0"/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BA67B22-C593-4F35-BCDF-536F300F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1436"/>
            <a:ext cx="9500969" cy="4091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80652-4554-46B1-B1DE-EF1AEDE19004}"/>
              </a:ext>
            </a:extLst>
          </p:cNvPr>
          <p:cNvSpPr txBox="1"/>
          <p:nvPr/>
        </p:nvSpPr>
        <p:spPr>
          <a:xfrm>
            <a:off x="838200" y="2011963"/>
            <a:ext cx="7274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very fallback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60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444E-0523-4DC7-8796-70D38417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Vis&amp;con</a:t>
            </a:r>
            <a:r>
              <a:rPr lang="en-US" dirty="0"/>
              <a:t> – Forecasts – How it was supposed to be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69683-AA22-4A9C-B2B2-40F00C594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same day virus spread coefficient for last year:</a:t>
            </a:r>
            <a:br>
              <a:rPr lang="en-US" dirty="0"/>
            </a:br>
            <a:r>
              <a:rPr lang="en-US" dirty="0"/>
              <a:t>k = </a:t>
            </a:r>
            <a:r>
              <a:rPr lang="en-US" dirty="0" err="1"/>
              <a:t>NewInfections</a:t>
            </a:r>
            <a:r>
              <a:rPr lang="en-US" dirty="0"/>
              <a:t>/</a:t>
            </a:r>
            <a:r>
              <a:rPr lang="en-US" dirty="0" err="1"/>
              <a:t>NewInfectionsYesterday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applying k to last actual new infections data</a:t>
            </a:r>
          </a:p>
          <a:p>
            <a:endParaRPr lang="en-US" dirty="0"/>
          </a:p>
          <a:p>
            <a:r>
              <a:rPr lang="en-US" dirty="0"/>
              <a:t>Apply 7 day averaging and bring to chart</a:t>
            </a:r>
          </a:p>
        </p:txBody>
      </p:sp>
    </p:spTree>
    <p:extLst>
      <p:ext uri="{BB962C8B-B14F-4D97-AF65-F5344CB8AC3E}">
        <p14:creationId xmlns:p14="http://schemas.microsoft.com/office/powerpoint/2010/main" val="2172315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A9FB-07B8-474C-A9DA-DBAE3308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Vis&amp;con</a:t>
            </a:r>
            <a:r>
              <a:rPr lang="en-US" dirty="0"/>
              <a:t> – Forecasts – How it was supposed to be</a:t>
            </a:r>
            <a:endParaRPr lang="ru-RU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CEAA98-113F-4690-BE09-8BE2E41F0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261" y="2278706"/>
            <a:ext cx="900741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8753A-5599-4746-BC44-DD1101408E4B}"/>
              </a:ext>
            </a:extLst>
          </p:cNvPr>
          <p:cNvSpPr txBox="1"/>
          <p:nvPr/>
        </p:nvSpPr>
        <p:spPr>
          <a:xfrm>
            <a:off x="1106261" y="1795849"/>
            <a:ext cx="99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*Simulated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C5DB-1E58-47C8-9C9E-5C8D3D41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for Latvia and Lithuania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6907-D889-446C-B2D4-C7F7D263A0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Latvijas</a:t>
            </a:r>
            <a:r>
              <a:rPr lang="en-US" dirty="0"/>
              <a:t> </a:t>
            </a:r>
            <a:r>
              <a:rPr lang="en-US" dirty="0" err="1"/>
              <a:t>Atvērto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</a:t>
            </a:r>
            <a:r>
              <a:rPr lang="en-US" dirty="0" err="1"/>
              <a:t>portāls</a:t>
            </a:r>
            <a:endParaRPr lang="en-US" dirty="0"/>
          </a:p>
          <a:p>
            <a:r>
              <a:rPr lang="en-US" dirty="0"/>
              <a:t>CSV File</a:t>
            </a:r>
          </a:p>
          <a:p>
            <a:r>
              <a:rPr lang="lv-LV" sz="1800" dirty="0">
                <a:effectLst/>
                <a:latin typeface="Calibri" panose="020F0502020204030204" pitchFamily="34" charset="0"/>
                <a:hlinkClick r:id="rId2"/>
              </a:rPr>
              <a:t>https://data.gov.lv/lv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DC427-B9DD-43DE-84CE-5F5435450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Oficialiosios</a:t>
            </a:r>
            <a:r>
              <a:rPr lang="en-US" dirty="0"/>
              <a:t> </a:t>
            </a:r>
            <a:r>
              <a:rPr lang="en-US" dirty="0" err="1"/>
              <a:t>statistikas</a:t>
            </a:r>
            <a:r>
              <a:rPr lang="en-US" dirty="0"/>
              <a:t> </a:t>
            </a:r>
            <a:r>
              <a:rPr lang="en-US" dirty="0" err="1"/>
              <a:t>portalos</a:t>
            </a:r>
            <a:endParaRPr lang="en-US" dirty="0"/>
          </a:p>
          <a:p>
            <a:r>
              <a:rPr lang="en-US" dirty="0"/>
              <a:t>CSV File</a:t>
            </a:r>
          </a:p>
          <a:p>
            <a:r>
              <a:rPr lang="lv-LV" sz="1800" dirty="0">
                <a:effectLst/>
                <a:latin typeface="Calibri" panose="020F0502020204030204" pitchFamily="34" charset="0"/>
                <a:hlinkClick r:id="rId3"/>
              </a:rPr>
              <a:t>https://osp.stat.gov.lt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92554E4-7D9E-4ED4-861B-F558B4092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457700" cy="2466975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591CC09-4435-4AE3-986F-745E259B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133" y="3405187"/>
            <a:ext cx="43148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4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3620-766B-417E-8D85-F8638DFF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– using Power Query/M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E7B3-4138-4ABA-BE98-C298E69E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60577" cy="4667250"/>
          </a:xfrm>
        </p:spPr>
        <p:txBody>
          <a:bodyPr>
            <a:normAutofit/>
          </a:bodyPr>
          <a:lstStyle/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Remove unnecessary data columns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Rename columns with standardized names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Add index columns to reference rows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Changed types of data in columns from mixed to whole/decimal number.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</a:rPr>
              <a:t>Parse dates (LT and LV have different date format in source file)</a:t>
            </a:r>
          </a:p>
          <a:p>
            <a:pPr marL="342900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</a:rPr>
              <a:t>Add calculated column to provide daily number of recovered patients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Add 7 day rolling average for number of new infections to smooth out noise.</a:t>
            </a:r>
          </a:p>
          <a:p>
            <a:pPr marL="3429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Extend dataset to provide future dates by merging with date table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ru-RU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117726-22C3-4F75-9E63-86E2E3F7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423" y="1605695"/>
            <a:ext cx="24384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3E-3DAF-4FAF-8EEA-FBB0538A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 processing</a:t>
            </a:r>
            <a:endParaRPr lang="ru-RU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E6F0B4-D0CA-412B-90BF-9E8752C49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136" y="1980902"/>
            <a:ext cx="10175630" cy="767904"/>
          </a:xfrm>
        </p:spPr>
        <p:txBody>
          <a:bodyPr anchor="ctr">
            <a:normAutofit/>
          </a:bodyPr>
          <a:lstStyle/>
          <a:p>
            <a:r>
              <a:rPr lang="en-US" dirty="0"/>
              <a:t>Processed data sample:</a:t>
            </a:r>
          </a:p>
        </p:txBody>
      </p:sp>
      <p:pic>
        <p:nvPicPr>
          <p:cNvPr id="4" name="Content Placeholder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6D153B5-9CD1-4912-B51E-0CEB9ACB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54" y="3106119"/>
            <a:ext cx="10515595" cy="24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D78E-7ED6-4429-99F5-F7672B06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processing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F2058-91B8-46D0-9CA6-B1BBAF86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Power Query/M expression sample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List.Average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Table.SelectRows</a:t>
            </a:r>
            <a:r>
              <a:rPr lang="en-US" dirty="0"/>
              <a:t>(#"Inserted Parsed Date",</a:t>
            </a:r>
          </a:p>
          <a:p>
            <a:pPr marL="457200" lvl="1" indent="0">
              <a:buNone/>
            </a:pPr>
            <a:r>
              <a:rPr lang="en-US" dirty="0"/>
              <a:t>(rec) =&gt; ((rec[Index] &gt;= [Index] - 7) and (rec[Index] &lt; [Index]))  )[</a:t>
            </a:r>
            <a:r>
              <a:rPr lang="en-US" dirty="0" err="1"/>
              <a:t>NewInfections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/>
              <a:t>			)</a:t>
            </a:r>
          </a:p>
          <a:p>
            <a:pPr marL="457200" lvl="1" indent="0">
              <a:buNone/>
            </a:pPr>
            <a:r>
              <a:rPr lang="en-US" dirty="0"/>
              <a:t>		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76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CFD-7CF7-4143-B22D-F3455DB2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– LV specifics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A766-E3B4-45BD-99BE-C9357115B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Null values in place of numbers</a:t>
            </a:r>
          </a:p>
          <a:p>
            <a:r>
              <a:rPr lang="en-US" dirty="0">
                <a:effectLst/>
                <a:latin typeface="Calibri" panose="020F0502020204030204" pitchFamily="34" charset="0"/>
              </a:rPr>
              <a:t>Incomplete dataset – daily recovered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88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3655-576D-4C1C-B750-7B649F7A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– LT specifics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FD56-7A9C-4F83-86F3-13563535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then needed – per municipality numbers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233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73B-7392-471E-BE77-8FE7DCF3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and conclusions – Infection rates LV and 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29A2-C8DC-4F4A-818D-7140FD34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6672"/>
            <a:ext cx="10515600" cy="7008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Raw data</a:t>
            </a:r>
          </a:p>
          <a:p>
            <a:r>
              <a:rPr lang="en-US" dirty="0"/>
              <a:t>High daily variability </a:t>
            </a:r>
            <a:r>
              <a:rPr lang="en-US" dirty="0">
                <a:sym typeface="Wingdings" panose="05000000000000000000" pitchFamily="2" charset="2"/>
              </a:rPr>
              <a:t> more difficult to process</a:t>
            </a:r>
            <a:endParaRPr lang="ru-RU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6E841E-4426-43BE-AC55-804E8A85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03476"/>
            <a:ext cx="10888579" cy="36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73B-7392-471E-BE77-8FE7DCF3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Vis&amp;con</a:t>
            </a:r>
            <a:r>
              <a:rPr lang="en-US" dirty="0"/>
              <a:t> – Infection rates LV and LT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D29A2-C8DC-4F4A-818D-7140FD34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008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7-day average</a:t>
            </a:r>
          </a:p>
          <a:p>
            <a:r>
              <a:rPr lang="en-US" dirty="0"/>
              <a:t>More clear trends</a:t>
            </a:r>
            <a:endParaRPr lang="ru-R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A112361-55C9-47C9-B8E8-EB4BF2419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19509"/>
            <a:ext cx="10415954" cy="344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4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331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COVID 19 Data Analysis process</vt:lpstr>
      <vt:lpstr>Data sources for Latvia and Lithuania</vt:lpstr>
      <vt:lpstr>Data processing – using Power Query/M</vt:lpstr>
      <vt:lpstr>Data processing</vt:lpstr>
      <vt:lpstr>Data processing</vt:lpstr>
      <vt:lpstr>Data processing – LV specifics</vt:lpstr>
      <vt:lpstr>Data processing – LT specifics</vt:lpstr>
      <vt:lpstr>Visualizations and conclusions – Infection rates LV and LT</vt:lpstr>
      <vt:lpstr>Vis&amp;con – Infection rates LV and LT</vt:lpstr>
      <vt:lpstr>Vis&amp;con - infection rates vs deaths in Latvia</vt:lpstr>
      <vt:lpstr>Vis&amp;con - Forecasts</vt:lpstr>
      <vt:lpstr>Vis&amp;con – Forecasts – How it was supposed to be</vt:lpstr>
      <vt:lpstr>Vis&amp;con – Forecasts – How it was supposed to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Data Analysis process</dc:title>
  <dc:creator>Aleksandrs Belavskis</dc:creator>
  <cp:lastModifiedBy>Aleksandrs Belavskis</cp:lastModifiedBy>
  <cp:revision>8</cp:revision>
  <dcterms:created xsi:type="dcterms:W3CDTF">2021-08-18T13:20:40Z</dcterms:created>
  <dcterms:modified xsi:type="dcterms:W3CDTF">2021-08-18T15:21:07Z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450391-6d50-49e0-a466-bfda2ff2a5e1_Enabled">
    <vt:lpwstr>true</vt:lpwstr>
  </property>
  <property fmtid="{D5CDD505-2E9C-101B-9397-08002B2CF9AE}" pid="3" name="MSIP_Label_18450391-6d50-49e0-a466-bfda2ff2a5e1_SetDate">
    <vt:lpwstr>2021-08-18T13:20:40Z</vt:lpwstr>
  </property>
  <property fmtid="{D5CDD505-2E9C-101B-9397-08002B2CF9AE}" pid="4" name="MSIP_Label_18450391-6d50-49e0-a466-bfda2ff2a5e1_Method">
    <vt:lpwstr>Standard</vt:lpwstr>
  </property>
  <property fmtid="{D5CDD505-2E9C-101B-9397-08002B2CF9AE}" pid="5" name="MSIP_Label_18450391-6d50-49e0-a466-bfda2ff2a5e1_Name">
    <vt:lpwstr>18450391-6d50-49e0-a466-bfda2ff2a5e1</vt:lpwstr>
  </property>
  <property fmtid="{D5CDD505-2E9C-101B-9397-08002B2CF9AE}" pid="6" name="MSIP_Label_18450391-6d50-49e0-a466-bfda2ff2a5e1_SiteId">
    <vt:lpwstr>65f51067-7d65-4aa9-b996-4cc43a0d7111</vt:lpwstr>
  </property>
  <property fmtid="{D5CDD505-2E9C-101B-9397-08002B2CF9AE}" pid="7" name="MSIP_Label_18450391-6d50-49e0-a466-bfda2ff2a5e1_ActionId">
    <vt:lpwstr>c381898c-8b16-4bba-90b6-92d69e6fdf56</vt:lpwstr>
  </property>
  <property fmtid="{D5CDD505-2E9C-101B-9397-08002B2CF9AE}" pid="8" name="MSIP_Label_18450391-6d50-49e0-a466-bfda2ff2a5e1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