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59" r:id="rId12"/>
    <p:sldId id="260" r:id="rId13"/>
    <p:sldId id="267" r:id="rId14"/>
    <p:sldId id="270" r:id="rId15"/>
    <p:sldId id="274" r:id="rId16"/>
    <p:sldId id="269" r:id="rId17"/>
    <p:sldId id="278" r:id="rId18"/>
    <p:sldId id="271" r:id="rId19"/>
    <p:sldId id="272" r:id="rId20"/>
    <p:sldId id="273" r:id="rId21"/>
    <p:sldId id="275" r:id="rId22"/>
    <p:sldId id="276" r:id="rId23"/>
    <p:sldId id="279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9F05-F161-4772-94F1-1E8F01D6D79C}" type="datetimeFigureOut">
              <a:rPr lang="ru-RU" smtClean="0"/>
              <a:t>18.01.2018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F484-97F8-4E07-AFD7-98F7C1447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4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F484-97F8-4E07-AFD7-98F7C1447D7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3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F484-97F8-4E07-AFD7-98F7C1447D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7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401E-6671-49A3-BDB4-A90A87E44B79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54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6357-3BE2-432E-A11D-B2A21AA7B94A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4DF6-7C41-4EBC-870C-1F2FDE20A0C2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E1C0-E027-415A-BD36-F84ABA274E4F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AF1FA71-9C2C-4C19-A9D7-C69366330A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82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A00-BD7A-4E53-ACBC-1C3BD3D32669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E18D-C16E-4E94-9FAF-3AA822F62580}" type="datetime1">
              <a:rPr lang="ru-RU" smtClean="0"/>
              <a:t>18.01.2018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89E-D59E-47C2-AA79-BEC8CB3DAB2B}" type="datetime1">
              <a:rPr lang="ru-RU" smtClean="0"/>
              <a:t>18.01.2018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526B-8C84-4506-BA49-B60E40F1141D}" type="datetime1">
              <a:rPr lang="ru-RU" smtClean="0"/>
              <a:t>18.01.2018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847E-F09C-47CD-B122-737DBB24F3B8}" type="datetime1">
              <a:rPr lang="ru-RU" smtClean="0"/>
              <a:t>18.01.2018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14ED-4F48-4F17-AACA-F21BD9C0405C}" type="datetime1">
              <a:rPr lang="ru-RU" smtClean="0"/>
              <a:t>18.01.2018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1AA-03AE-41E7-815E-621B0061994C}" type="datetime1">
              <a:rPr lang="ru-RU" smtClean="0"/>
              <a:t>18.01.2018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8C57-4928-479C-8088-A0E94D1AB6CA}" type="datetime1">
              <a:rPr lang="ru-RU" smtClean="0"/>
              <a:t>18.01.2018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ru-RU" dirty="0" smtClean="0"/>
              <a:t>Информационная система анализа социальных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Магистрант:</a:t>
            </a:r>
            <a:r>
              <a:rPr lang="ru-RU" sz="2600" dirty="0">
                <a:solidFill>
                  <a:schemeClr val="tx1"/>
                </a:solidFill>
              </a:rPr>
              <a:t>		</a:t>
            </a:r>
            <a:r>
              <a:rPr lang="ru-RU" sz="2600" dirty="0" smtClean="0">
                <a:solidFill>
                  <a:schemeClr val="tx1"/>
                </a:solidFill>
              </a:rPr>
              <a:t>Белов А.В</a:t>
            </a:r>
            <a:r>
              <a:rPr lang="ru-RU" sz="2600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ru-RU" sz="2600" dirty="0">
                <a:solidFill>
                  <a:schemeClr val="tx1"/>
                </a:solidFill>
              </a:rPr>
              <a:t>Руководитель:	</a:t>
            </a:r>
            <a:r>
              <a:rPr lang="ru-RU" sz="2600" dirty="0" smtClean="0">
                <a:solidFill>
                  <a:schemeClr val="tx1"/>
                </a:solidFill>
              </a:rPr>
              <a:t>доцент, к.т.н.</a:t>
            </a:r>
          </a:p>
          <a:p>
            <a:pPr algn="l">
              <a:defRPr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ru-RU" sz="2600" dirty="0" smtClean="0">
                <a:solidFill>
                  <a:schemeClr val="tx1"/>
                </a:solidFill>
              </a:rPr>
              <a:t>		Лукашевич М.М</a:t>
            </a:r>
            <a:r>
              <a:rPr lang="ru-RU" sz="2600" dirty="0">
                <a:solidFill>
                  <a:schemeClr val="tx1"/>
                </a:solidFill>
              </a:rPr>
              <a:t>.</a:t>
            </a:r>
          </a:p>
          <a:p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/>
              <a:t>Специальность 1 – 40 81 02 «Технологии виртуализации и облачных вычислений»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05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Рекомендательные системы.</a:t>
            </a:r>
            <a:endParaRPr lang="ru-RU" dirty="0"/>
          </a:p>
        </p:txBody>
      </p:sp>
      <p:pic>
        <p:nvPicPr>
          <p:cNvPr id="9218" name="Picture 2" descr="D:\44\диссер\части\преза\59efbd7b491d68019406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" y="1808219"/>
            <a:ext cx="4527395" cy="1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44\диссер\части\преза\1_93CVLqnQESmvfOhzvYUgQ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3" y="3861048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44\диссер\части\преза\365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2" y="3095761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44\диссер\части\преза\8eef272e9391957a9f14b9a9974e51b8333d6e4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462" r="94000">
                        <a14:foregroundMark x1="49692" y1="43750" x2="49692" y2="43750"/>
                        <a14:foregroundMark x1="59692" y1="46500" x2="59692" y2="46500"/>
                        <a14:foregroundMark x1="68923" y1="45750" x2="68923" y2="45750"/>
                        <a14:foregroundMark x1="70308" y1="40250" x2="70308" y2="40250"/>
                        <a14:foregroundMark x1="75385" y1="44250" x2="75385" y2="44250"/>
                        <a14:foregroundMark x1="87077" y1="50250" x2="87077" y2="5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6583"/>
            <a:ext cx="3638378" cy="22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76256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62756" y="2636912"/>
            <a:ext cx="756084" cy="1008112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34217" y="2636912"/>
            <a:ext cx="761162" cy="108012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34217" y="4247554"/>
            <a:ext cx="993967" cy="83763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16216" y="2648223"/>
            <a:ext cx="100811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чередующихся наименьших квадратов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365104"/>
            <a:ext cx="8568952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Математический </a:t>
            </a:r>
            <a:r>
              <a:rPr lang="ru-RU" sz="2400" dirty="0"/>
              <a:t>метод, применяемый для решения различных задач, основанный на минимизации суммы квадратов отклонений некоторых </a:t>
            </a:r>
            <a:r>
              <a:rPr lang="ru-RU" sz="2400" dirty="0" smtClean="0"/>
              <a:t>функций </a:t>
            </a:r>
            <a:r>
              <a:rPr lang="ru-RU" sz="2400" dirty="0"/>
              <a:t>от искомых </a:t>
            </a:r>
            <a:r>
              <a:rPr lang="ru-RU" sz="2400" dirty="0" smtClean="0"/>
              <a:t>переменных.</a:t>
            </a:r>
            <a:endParaRPr lang="ru-RU" sz="2400" dirty="0"/>
          </a:p>
        </p:txBody>
      </p:sp>
      <p:pic>
        <p:nvPicPr>
          <p:cNvPr id="11266" name="Picture 2" descr="D:\44\диссер\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099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77243" y="5589240"/>
            <a:ext cx="8583884" cy="6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1600" dirty="0" smtClean="0"/>
              <a:t>* J</a:t>
            </a:r>
            <a:r>
              <a:rPr lang="en-US" sz="1600" dirty="0"/>
              <a:t>. </a:t>
            </a:r>
            <a:r>
              <a:rPr lang="en-US" sz="1600" dirty="0" err="1"/>
              <a:t>Greenacre</a:t>
            </a:r>
            <a:r>
              <a:rPr lang="en-US" sz="1600" dirty="0"/>
              <a:t>, Michael &amp; W. Browne, Michael. (1986). An efficient alternating least-squares algorithm to perform multidimensional unfolding. </a:t>
            </a:r>
            <a:r>
              <a:rPr lang="en-US" sz="1600" dirty="0" err="1"/>
              <a:t>Psychometrika</a:t>
            </a:r>
            <a:r>
              <a:rPr lang="en-US" sz="1600" dirty="0"/>
              <a:t>. 51. 241-250. 10.1007/BF02293982. 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3314" name="Picture 2" descr="D:\44\диссер\части\преза\A4EtSHV3I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228"/>
            <a:ext cx="8044222" cy="4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4174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229617"/>
            <a:ext cx="804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https://master-belov.herokuapp.com/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Интерфейс. </a:t>
            </a:r>
            <a:br>
              <a:rPr lang="ru-RU" dirty="0" smtClean="0"/>
            </a:br>
            <a:r>
              <a:rPr lang="ru-RU" dirty="0" smtClean="0"/>
              <a:t>Рекомендательная система.</a:t>
            </a:r>
            <a:endParaRPr lang="ru-RU" dirty="0"/>
          </a:p>
        </p:txBody>
      </p:sp>
      <p:pic>
        <p:nvPicPr>
          <p:cNvPr id="17410" name="Picture 2" descr="D:\44\диссер\части\тестирование\re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2154808"/>
            <a:ext cx="83030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Визуализация результатов. Пользователи.</a:t>
            </a:r>
            <a:endParaRPr lang="ru-RU" sz="3200" dirty="0"/>
          </a:p>
        </p:txBody>
      </p:sp>
      <p:pic>
        <p:nvPicPr>
          <p:cNvPr id="12290" name="Picture 2" descr="D:\44\диссер\части\тестирование\d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62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результатов. </a:t>
            </a:r>
            <a:r>
              <a:rPr lang="ru-RU" sz="3200" dirty="0" smtClean="0"/>
              <a:t>Организации.</a:t>
            </a:r>
            <a:endParaRPr lang="ru-RU" sz="3200" dirty="0"/>
          </a:p>
        </p:txBody>
      </p:sp>
      <p:pic>
        <p:nvPicPr>
          <p:cNvPr id="5" name="Picture 2" descr="D:\44\диссер\части\преза\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9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4338" name="Picture 2" descr="D:\44\диссер\части\тестирование\d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5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5363" name="Picture 3" descr="D:\44\диссер\части\тестирование\d3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8"/>
          <a:stretch/>
        </p:blipFill>
        <p:spPr bwMode="auto">
          <a:xfrm>
            <a:off x="1475656" y="1343678"/>
            <a:ext cx="6245700" cy="5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 – разработка и программная реализация системы сбора и анализа данных социальных сетей.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 smtClean="0"/>
              <a:t>Актуальность</a:t>
            </a:r>
            <a:r>
              <a:rPr lang="ru-RU" dirty="0" smtClean="0"/>
              <a:t> разработки обеспечивается широким распространением социальных сетей в сфере общественной жизни и недостаточным количеством инструментов, выполняющих их комплексный анализ.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9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6386" name="Picture 2" descr="D:\44\диссер\части\тестирование\d3_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/>
          <a:stretch/>
        </p:blipFill>
        <p:spPr bwMode="auto">
          <a:xfrm>
            <a:off x="798860" y="2132856"/>
            <a:ext cx="7524328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перечня доступных для анализа социальных сетей</a:t>
            </a:r>
          </a:p>
          <a:p>
            <a:r>
              <a:rPr lang="ru-RU" dirty="0" smtClean="0"/>
              <a:t>Реализация большего количества интерактивных графиков</a:t>
            </a:r>
          </a:p>
          <a:p>
            <a:r>
              <a:rPr lang="ru-RU" dirty="0" smtClean="0"/>
              <a:t>Ускорение работы рекомендательной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</a:p>
          <a:p>
            <a:r>
              <a:rPr lang="ru-RU" sz="2800" dirty="0" smtClean="0"/>
              <a:t>Анализ данных, распределенных между различными сервисами</a:t>
            </a:r>
          </a:p>
          <a:p>
            <a:r>
              <a:rPr lang="ru-RU" sz="2800" dirty="0" smtClean="0"/>
              <a:t>Масштабируемость</a:t>
            </a:r>
          </a:p>
          <a:p>
            <a:r>
              <a:rPr lang="ru-RU" sz="2800" dirty="0" smtClean="0"/>
              <a:t>Рекомендательная система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sz="2800" dirty="0" smtClean="0"/>
              <a:t>Узкая социальная группа</a:t>
            </a:r>
          </a:p>
          <a:p>
            <a:r>
              <a:rPr lang="ru-RU" sz="2800" dirty="0" smtClean="0"/>
              <a:t>Недостаточная гибкость интерфейса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e-BY" dirty="0"/>
              <a:t>Белов А.В. Ключевые особенности анализа данных профессиональных социальных </a:t>
            </a:r>
            <a:r>
              <a:rPr lang="be-BY" dirty="0" smtClean="0"/>
              <a:t>сетей / </a:t>
            </a:r>
            <a:r>
              <a:rPr lang="be-BY" dirty="0"/>
              <a:t>А. В. </a:t>
            </a:r>
            <a:r>
              <a:rPr lang="be-BY" dirty="0" smtClean="0"/>
              <a:t>Белов // </a:t>
            </a:r>
            <a:r>
              <a:rPr lang="be-BY" dirty="0"/>
              <a:t>Компьютерные системы и сети: материалы 53-й научной конференции аспирантов, магистрантов и студентов – Минск, 2017 – С. 17 – 18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dirty="0"/>
          </a:p>
          <a:p>
            <a:r>
              <a:rPr lang="ru-RU" dirty="0"/>
              <a:t>Белов, А. В. Информационная система анализа социальных сетей / А. В. Белов. - </a:t>
            </a:r>
            <a:r>
              <a:rPr lang="ru-RU" dirty="0" err="1"/>
              <a:t>Репозиторий</a:t>
            </a:r>
            <a:r>
              <a:rPr lang="ru-RU" dirty="0"/>
              <a:t> БГУИР, 2017. – [Электронный ресурс]. - Режим доступа : https://libeldoc.bsuir.by/handle/123456789/28949.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социальные сети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9" y="1235336"/>
            <a:ext cx="5904656" cy="20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0" y="3140968"/>
            <a:ext cx="5089270" cy="13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0" y="4677427"/>
            <a:ext cx="4936794" cy="17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1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9" name="Picture 3" descr="D:\44\диссер\части\преза\33Across_Stack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420"/>
            <a:ext cx="28957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44\диссер\части\преза\brandwatch_logo1-72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1" y="1819560"/>
            <a:ext cx="4502085" cy="16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\диссер\части\преза\hootsuite-horizontal-black-regis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30" y="3976768"/>
            <a:ext cx="4199136" cy="1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44\диссер\части\преза\moz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0372"/>
            <a:ext cx="3431712" cy="1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2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5122" name="Picture 2" descr="D:\44\диссер\части\обзор литературы\ga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0920"/>
          <a:stretch/>
        </p:blipFill>
        <p:spPr bwMode="auto">
          <a:xfrm>
            <a:off x="1612900" y="1899444"/>
            <a:ext cx="63754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1588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Gazer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z="2000" smtClean="0"/>
              <a:t>5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25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6146" name="Picture 2" descr="D:\44\диссер\части\обзор литературы\ghrecomm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r="21291"/>
          <a:stretch/>
        </p:blipFill>
        <p:spPr bwMode="auto">
          <a:xfrm>
            <a:off x="3419872" y="1748780"/>
            <a:ext cx="522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0" y="28746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474984" y="1748780"/>
            <a:ext cx="4235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GHRecommender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Интерфейс.</a:t>
            </a:r>
            <a:endParaRPr lang="ru-RU" dirty="0"/>
          </a:p>
        </p:txBody>
      </p:sp>
      <p:pic>
        <p:nvPicPr>
          <p:cNvPr id="7170" name="Picture 2" descr="D:\44\диссер\части\преза\ruby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44\диссер\части\преза\rai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 bwMode="auto">
          <a:xfrm>
            <a:off x="4500612" y="1806352"/>
            <a:ext cx="3224828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44\диссер\части\преза\15627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052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44\диссер\части\преза\gnuplot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934"/>
            <a:ext cx="4565140" cy="12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8194" name="Picture 2" descr="D:\44\диссер\части\преза\687474703a2f2f636c2e6c792f696d6167652f3359303133483041327a337a2f67756e64616d2d727562792e706e6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2"/>
          <a:stretch/>
        </p:blipFill>
        <p:spPr bwMode="auto">
          <a:xfrm>
            <a:off x="1403649" y="1484784"/>
            <a:ext cx="2988000" cy="2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44\диссер\части\преза\koala-310188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2" y="1412776"/>
            <a:ext cx="19897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44\диссер\части\преза\nokogiri-f91aa2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58007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10242" name="Picture 2" descr="D:\44\диссер\google big 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82884" cy="50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7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320</Words>
  <Application>Microsoft Office PowerPoint</Application>
  <PresentationFormat>Экран (4:3)</PresentationFormat>
  <Paragraphs>73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Информационная система анализа социальных сетей</vt:lpstr>
      <vt:lpstr>Цель работы</vt:lpstr>
      <vt:lpstr>Используемые социальные сети</vt:lpstr>
      <vt:lpstr>Аналоги</vt:lpstr>
      <vt:lpstr>Рекомендательные системы</vt:lpstr>
      <vt:lpstr>Рекомендательные системы</vt:lpstr>
      <vt:lpstr>Технологический стек. Интерфейс.</vt:lpstr>
      <vt:lpstr>Технологический стек. Сбор данных.</vt:lpstr>
      <vt:lpstr>Технологический стек. Сбор данных.</vt:lpstr>
      <vt:lpstr>Технологический стек. Рекомендательные системы.</vt:lpstr>
      <vt:lpstr>Диаграмма модулей</vt:lpstr>
      <vt:lpstr>Модель данных</vt:lpstr>
      <vt:lpstr>Метод чередующихся наименьших квадратов</vt:lpstr>
      <vt:lpstr>Интерфейс</vt:lpstr>
      <vt:lpstr>Интерфейс.  Рекомендательная система.</vt:lpstr>
      <vt:lpstr>Визуализация результатов. Пользователи.</vt:lpstr>
      <vt:lpstr>Визуализация результатов. Организации.</vt:lpstr>
      <vt:lpstr>Визуализация результатов</vt:lpstr>
      <vt:lpstr>Визуализация результатов</vt:lpstr>
      <vt:lpstr>Визуализация результатов</vt:lpstr>
      <vt:lpstr>Перспективы</vt:lpstr>
      <vt:lpstr>Выводы</vt:lpstr>
      <vt:lpstr>Публикации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анализа социальных сетей</dc:title>
  <dc:creator>belov</dc:creator>
  <cp:lastModifiedBy>belov</cp:lastModifiedBy>
  <cp:revision>19</cp:revision>
  <dcterms:created xsi:type="dcterms:W3CDTF">2017-12-25T14:17:49Z</dcterms:created>
  <dcterms:modified xsi:type="dcterms:W3CDTF">2018-01-18T15:32:24Z</dcterms:modified>
</cp:coreProperties>
</file>