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70" r:id="rId6"/>
    <p:sldId id="262" r:id="rId7"/>
    <p:sldId id="263" r:id="rId8"/>
    <p:sldId id="271" r:id="rId9"/>
    <p:sldId id="273" r:id="rId10"/>
    <p:sldId id="274" r:id="rId11"/>
    <p:sldId id="276" r:id="rId12"/>
    <p:sldId id="277" r:id="rId13"/>
    <p:sldId id="279" r:id="rId14"/>
    <p:sldId id="281" r:id="rId15"/>
    <p:sldId id="283" r:id="rId16"/>
    <p:sldId id="284" r:id="rId17"/>
    <p:sldId id="285" r:id="rId18"/>
    <p:sldId id="287" r:id="rId19"/>
    <p:sldId id="288" r:id="rId20"/>
    <p:sldId id="289" r:id="rId21"/>
    <p:sldId id="295" r:id="rId22"/>
    <p:sldId id="290" r:id="rId23"/>
    <p:sldId id="291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19924349" name="Paula Silva Lara" initials="P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ae0b8c236_2_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g36ae0b8c236_2_7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ae0b8c236_0_1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g36ae0b8c236_0_108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ae0b8c236_0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8" name="Google Shape;208;g36ae0b8c236_0_124:notes"/>
          <p:cNvSpPr/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ae0b8c236_2_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3" name="Google Shape;133;g36ae0b8c236_2_7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2782433" y="3705067"/>
            <a:ext cx="6428400" cy="126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>
                <a:solidFill>
                  <a:srgbClr val="222222"/>
                </a:solidFill>
              </a:rPr>
              <a:t> </a:t>
            </a:r>
            <a:r>
              <a:rPr lang="en-US" sz="1735">
                <a:solidFill>
                  <a:srgbClr val="222222"/>
                </a:solidFill>
              </a:rPr>
              <a:t>Trabajo de Diploma presentado en opción al título de </a:t>
            </a:r>
            <a:endParaRPr sz="1735">
              <a:solidFill>
                <a:srgbClr val="222222"/>
              </a:solidFill>
            </a:endParaRPr>
          </a:p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35">
                <a:solidFill>
                  <a:srgbClr val="222222"/>
                </a:solidFill>
              </a:rPr>
              <a:t>Licenciado en Ciencia de la Computación</a:t>
            </a:r>
            <a:endParaRPr sz="1735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>
              <a:solidFill>
                <a:srgbClr val="222222"/>
              </a:solidFill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621033" y="1064100"/>
            <a:ext cx="10751200" cy="230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4265"/>
              <a:t>Sistema digital para la gestión de</a:t>
            </a:r>
            <a:endParaRPr lang="en-US" altLang="en-US" sz="4265"/>
          </a:p>
          <a:p>
            <a:pPr marL="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en-US" sz="4265"/>
              <a:t>asignaturas electivas en la </a:t>
            </a:r>
            <a:r>
              <a:rPr lang="en-US" sz="4265"/>
              <a:t> </a:t>
            </a:r>
            <a:endParaRPr sz="4265"/>
          </a:p>
          <a:p>
            <a:pPr marL="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en-US" sz="4265"/>
              <a:t> </a:t>
            </a:r>
            <a:r>
              <a:rPr lang="en-US" altLang="en-US" sz="4265">
                <a:sym typeface="+mn-ea"/>
              </a:rPr>
              <a:t>Universidad de </a:t>
            </a:r>
            <a:r>
              <a:rPr lang="en-US" altLang="en-US" sz="4265"/>
              <a:t>La Habana</a:t>
            </a:r>
            <a:endParaRPr lang="en-US" altLang="en-US" sz="4265"/>
          </a:p>
        </p:txBody>
      </p:sp>
      <p:sp>
        <p:nvSpPr>
          <p:cNvPr id="139" name="Google Shape;139;p26"/>
          <p:cNvSpPr txBox="1"/>
          <p:nvPr/>
        </p:nvSpPr>
        <p:spPr>
          <a:xfrm>
            <a:off x="3672588" y="5139233"/>
            <a:ext cx="4846400" cy="107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Autor: Alex Samuel Bas Beovides</a:t>
            </a:r>
            <a:endParaRPr sz="2000"/>
          </a:p>
          <a:p>
            <a:pPr marL="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Tutor: Lic. </a:t>
            </a:r>
            <a:r>
              <a:rPr lang="en-US" altLang="en-US" sz="2000"/>
              <a:t>Carlos León González</a:t>
            </a:r>
            <a:endParaRPr lang="en-US" altLang="en-US" sz="2000"/>
          </a:p>
          <a:p>
            <a:pPr marL="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/>
          </a:p>
        </p:txBody>
      </p:sp>
      <p:pic>
        <p:nvPicPr>
          <p:cNvPr id="140" name="Google Shape;140;p26" title="matcom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083567" y="2298100"/>
            <a:ext cx="1795665" cy="179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 title="photo_2025-06-25_10-18-19.jp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313067" y="2455300"/>
            <a:ext cx="1277847" cy="1638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Google Shape;201;p31"/>
          <p:cNvSpPr/>
          <p:nvPr/>
        </p:nvSpPr>
        <p:spPr>
          <a:xfrm>
            <a:off x="227330" y="123825"/>
            <a:ext cx="11736705" cy="6610350"/>
          </a:xfrm>
          <a:custGeom>
            <a:avLst/>
            <a:gdLst/>
            <a:ahLst/>
            <a:cxnLst/>
            <a:rect l="l" t="t" r="r" b="b"/>
            <a:pathLst>
              <a:path w="16442346" h="7417740" extrusionOk="0">
                <a:moveTo>
                  <a:pt x="0" y="0"/>
                </a:moveTo>
                <a:lnTo>
                  <a:pt x="16442346" y="0"/>
                </a:lnTo>
                <a:lnTo>
                  <a:pt x="16442346" y="7417740"/>
                </a:lnTo>
                <a:lnTo>
                  <a:pt x="0" y="7417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5" name="Text Box 4"/>
          <p:cNvSpPr txBox="1"/>
          <p:nvPr/>
        </p:nvSpPr>
        <p:spPr>
          <a:xfrm>
            <a:off x="2924175" y="390525"/>
            <a:ext cx="6343650" cy="713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4000"/>
              <a:t>Casos de Uso - Estudiante</a:t>
            </a:r>
            <a:endParaRPr lang="en-US" altLang="en-US" sz="4000"/>
          </a:p>
          <a:p>
            <a:endParaRPr lang="en-US" altLang="en-US" sz="4000"/>
          </a:p>
        </p:txBody>
      </p:sp>
      <p:pic>
        <p:nvPicPr>
          <p:cNvPr id="6" name="Picture 5" descr="Screenshot (283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290" y="2053590"/>
            <a:ext cx="9075420" cy="3489960"/>
          </a:xfrm>
          <a:prstGeom prst="rect">
            <a:avLst/>
          </a:prstGeom>
        </p:spPr>
      </p:pic>
      <p:grpSp>
        <p:nvGrpSpPr>
          <p:cNvPr id="570" name="Google Shape;570;p54"/>
          <p:cNvGrpSpPr/>
          <p:nvPr/>
        </p:nvGrpSpPr>
        <p:grpSpPr>
          <a:xfrm>
            <a:off x="-1196089" y="-1220324"/>
            <a:ext cx="2663125" cy="2663125"/>
            <a:chOff x="0" y="0"/>
            <a:chExt cx="812800" cy="812800"/>
          </a:xfrm>
        </p:grpSpPr>
        <p:sp>
          <p:nvSpPr>
            <p:cNvPr id="571" name="Google Shape;571;p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BEBC"/>
            </a:solidFill>
            <a:ln>
              <a:noFill/>
            </a:ln>
          </p:spPr>
          <p:txBody>
            <a:bodyPr spcFirstLastPara="1" wrap="square" lIns="60966" tIns="60966" rIns="60966" bIns="60966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5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6" tIns="33866" rIns="33866" bIns="33866" anchor="ctr" anchorCtr="0">
              <a:noAutofit/>
            </a:bodyPr>
            <a:p>
              <a:pPr marL="0" marR="0" lvl="0" indent="0" algn="ctr" rtl="0">
                <a:lnSpc>
                  <a:spcPct val="17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76" name="Google Shape;576;p54"/>
          <p:cNvSpPr/>
          <p:nvPr/>
        </p:nvSpPr>
        <p:spPr>
          <a:xfrm>
            <a:off x="10066298" y="5700694"/>
            <a:ext cx="3911001" cy="3911001"/>
          </a:xfrm>
          <a:custGeom>
            <a:avLst/>
            <a:gdLst/>
            <a:ahLst/>
            <a:cxnLst/>
            <a:rect l="l" t="t" r="r" b="b"/>
            <a:pathLst>
              <a:path w="5866502" h="5866502" extrusionOk="0">
                <a:moveTo>
                  <a:pt x="0" y="0"/>
                </a:moveTo>
                <a:lnTo>
                  <a:pt x="5866502" y="0"/>
                </a:lnTo>
                <a:lnTo>
                  <a:pt x="5866502" y="5866502"/>
                </a:lnTo>
                <a:lnTo>
                  <a:pt x="0" y="586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Google Shape;201;p31"/>
          <p:cNvSpPr/>
          <p:nvPr/>
        </p:nvSpPr>
        <p:spPr>
          <a:xfrm>
            <a:off x="227330" y="123825"/>
            <a:ext cx="11736705" cy="6610350"/>
          </a:xfrm>
          <a:custGeom>
            <a:avLst/>
            <a:gdLst/>
            <a:ahLst/>
            <a:cxnLst/>
            <a:rect l="l" t="t" r="r" b="b"/>
            <a:pathLst>
              <a:path w="16442346" h="7417740" extrusionOk="0">
                <a:moveTo>
                  <a:pt x="0" y="0"/>
                </a:moveTo>
                <a:lnTo>
                  <a:pt x="16442346" y="0"/>
                </a:lnTo>
                <a:lnTo>
                  <a:pt x="16442346" y="7417740"/>
                </a:lnTo>
                <a:lnTo>
                  <a:pt x="0" y="7417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8" name="Text Box 7"/>
          <p:cNvSpPr txBox="1"/>
          <p:nvPr/>
        </p:nvSpPr>
        <p:spPr>
          <a:xfrm>
            <a:off x="2393315" y="591820"/>
            <a:ext cx="8099425" cy="713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4000"/>
              <a:t>Modelo Entidad-Relacional Extendido</a:t>
            </a:r>
            <a:endParaRPr lang="en-US" altLang="en-US" sz="4000"/>
          </a:p>
        </p:txBody>
      </p:sp>
      <p:pic>
        <p:nvPicPr>
          <p:cNvPr id="9" name="Picture 8" descr="MER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55" y="1562100"/>
            <a:ext cx="9203690" cy="4508500"/>
          </a:xfrm>
          <a:prstGeom prst="rect">
            <a:avLst/>
          </a:prstGeom>
        </p:spPr>
      </p:pic>
      <p:grpSp>
        <p:nvGrpSpPr>
          <p:cNvPr id="570" name="Google Shape;570;p54"/>
          <p:cNvGrpSpPr/>
          <p:nvPr/>
        </p:nvGrpSpPr>
        <p:grpSpPr>
          <a:xfrm>
            <a:off x="-1196089" y="-1220324"/>
            <a:ext cx="2663125" cy="2663125"/>
            <a:chOff x="0" y="0"/>
            <a:chExt cx="812800" cy="812800"/>
          </a:xfrm>
        </p:grpSpPr>
        <p:sp>
          <p:nvSpPr>
            <p:cNvPr id="571" name="Google Shape;571;p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BEBC"/>
            </a:solidFill>
            <a:ln>
              <a:noFill/>
            </a:ln>
          </p:spPr>
          <p:txBody>
            <a:bodyPr spcFirstLastPara="1" wrap="square" lIns="60966" tIns="60966" rIns="60966" bIns="60966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5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6" tIns="33866" rIns="33866" bIns="33866" anchor="ctr" anchorCtr="0">
              <a:noAutofit/>
            </a:bodyPr>
            <a:p>
              <a:pPr marL="0" marR="0" lvl="0" indent="0" algn="ctr" rtl="0">
                <a:lnSpc>
                  <a:spcPct val="17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76" name="Google Shape;576;p54"/>
          <p:cNvSpPr/>
          <p:nvPr/>
        </p:nvSpPr>
        <p:spPr>
          <a:xfrm>
            <a:off x="10066298" y="5700694"/>
            <a:ext cx="3911001" cy="3911001"/>
          </a:xfrm>
          <a:custGeom>
            <a:avLst/>
            <a:gdLst/>
            <a:ahLst/>
            <a:cxnLst/>
            <a:rect l="l" t="t" r="r" b="b"/>
            <a:pathLst>
              <a:path w="5866502" h="5866502" extrusionOk="0">
                <a:moveTo>
                  <a:pt x="0" y="0"/>
                </a:moveTo>
                <a:lnTo>
                  <a:pt x="5866502" y="0"/>
                </a:lnTo>
                <a:lnTo>
                  <a:pt x="5866502" y="5866502"/>
                </a:lnTo>
                <a:lnTo>
                  <a:pt x="0" y="586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5346065" y="6230620"/>
            <a:ext cx="1332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SQL Server</a:t>
            </a:r>
            <a:endParaRPr lang="en-US"/>
          </a:p>
        </p:txBody>
      </p:sp>
      <p:sp>
        <p:nvSpPr>
          <p:cNvPr id="201" name="Google Shape;201;p31"/>
          <p:cNvSpPr/>
          <p:nvPr/>
        </p:nvSpPr>
        <p:spPr>
          <a:xfrm>
            <a:off x="227965" y="123825"/>
            <a:ext cx="11736705" cy="6610350"/>
          </a:xfrm>
          <a:custGeom>
            <a:avLst/>
            <a:gdLst/>
            <a:ahLst/>
            <a:cxnLst/>
            <a:rect l="l" t="t" r="r" b="b"/>
            <a:pathLst>
              <a:path w="16442346" h="7417740" extrusionOk="0">
                <a:moveTo>
                  <a:pt x="0" y="0"/>
                </a:moveTo>
                <a:lnTo>
                  <a:pt x="16442346" y="0"/>
                </a:lnTo>
                <a:lnTo>
                  <a:pt x="16442346" y="7417740"/>
                </a:lnTo>
                <a:lnTo>
                  <a:pt x="0" y="7417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7" name="Text Box 6"/>
          <p:cNvSpPr txBox="1"/>
          <p:nvPr/>
        </p:nvSpPr>
        <p:spPr>
          <a:xfrm>
            <a:off x="3444240" y="313690"/>
            <a:ext cx="5303520" cy="713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4000"/>
              <a:t>Arquitectura del Sistema</a:t>
            </a:r>
            <a:endParaRPr lang="en-US" altLang="en-US" sz="4000"/>
          </a:p>
        </p:txBody>
      </p:sp>
      <p:pic>
        <p:nvPicPr>
          <p:cNvPr id="8" name="Picture 7" descr="Screenshot (283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045" y="1219200"/>
            <a:ext cx="3343910" cy="5011420"/>
          </a:xfrm>
          <a:prstGeom prst="rect">
            <a:avLst/>
          </a:prstGeom>
        </p:spPr>
      </p:pic>
      <p:grpSp>
        <p:nvGrpSpPr>
          <p:cNvPr id="570" name="Google Shape;570;p54"/>
          <p:cNvGrpSpPr/>
          <p:nvPr/>
        </p:nvGrpSpPr>
        <p:grpSpPr>
          <a:xfrm>
            <a:off x="-1196089" y="-1220324"/>
            <a:ext cx="2663125" cy="2663125"/>
            <a:chOff x="0" y="0"/>
            <a:chExt cx="812800" cy="812800"/>
          </a:xfrm>
        </p:grpSpPr>
        <p:sp>
          <p:nvSpPr>
            <p:cNvPr id="571" name="Google Shape;571;p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BEBC"/>
            </a:solidFill>
            <a:ln>
              <a:noFill/>
            </a:ln>
          </p:spPr>
          <p:txBody>
            <a:bodyPr spcFirstLastPara="1" wrap="square" lIns="60966" tIns="60966" rIns="60966" bIns="60966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5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6" tIns="33866" rIns="33866" bIns="33866" anchor="ctr" anchorCtr="0">
              <a:noAutofit/>
            </a:bodyPr>
            <a:p>
              <a:pPr marL="0" marR="0" lvl="0" indent="0" algn="ctr" rtl="0">
                <a:lnSpc>
                  <a:spcPct val="17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76" name="Google Shape;576;p54"/>
          <p:cNvSpPr/>
          <p:nvPr/>
        </p:nvSpPr>
        <p:spPr>
          <a:xfrm>
            <a:off x="10066298" y="5700694"/>
            <a:ext cx="3911001" cy="3911001"/>
          </a:xfrm>
          <a:custGeom>
            <a:avLst/>
            <a:gdLst/>
            <a:ahLst/>
            <a:cxnLst/>
            <a:rect l="l" t="t" r="r" b="b"/>
            <a:pathLst>
              <a:path w="5866502" h="5866502" extrusionOk="0">
                <a:moveTo>
                  <a:pt x="0" y="0"/>
                </a:moveTo>
                <a:lnTo>
                  <a:pt x="5866502" y="0"/>
                </a:lnTo>
                <a:lnTo>
                  <a:pt x="5866502" y="5866502"/>
                </a:lnTo>
                <a:lnTo>
                  <a:pt x="0" y="586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Google Shape;201;p31"/>
          <p:cNvSpPr/>
          <p:nvPr/>
        </p:nvSpPr>
        <p:spPr>
          <a:xfrm>
            <a:off x="226695" y="123825"/>
            <a:ext cx="11736705" cy="6610350"/>
          </a:xfrm>
          <a:custGeom>
            <a:avLst/>
            <a:gdLst/>
            <a:ahLst/>
            <a:cxnLst/>
            <a:rect l="l" t="t" r="r" b="b"/>
            <a:pathLst>
              <a:path w="16442346" h="7417740" extrusionOk="0">
                <a:moveTo>
                  <a:pt x="0" y="0"/>
                </a:moveTo>
                <a:lnTo>
                  <a:pt x="16442346" y="0"/>
                </a:lnTo>
                <a:lnTo>
                  <a:pt x="16442346" y="7417740"/>
                </a:lnTo>
                <a:lnTo>
                  <a:pt x="0" y="7417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7" name="Text Box 6"/>
          <p:cNvSpPr txBox="1"/>
          <p:nvPr/>
        </p:nvSpPr>
        <p:spPr>
          <a:xfrm>
            <a:off x="3314700" y="447675"/>
            <a:ext cx="5561965" cy="713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4000"/>
              <a:t>Arquitectura del Backend</a:t>
            </a:r>
            <a:endParaRPr lang="en-US" altLang="en-US" sz="4000"/>
          </a:p>
        </p:txBody>
      </p:sp>
      <p:pic>
        <p:nvPicPr>
          <p:cNvPr id="8" name="Picture 7" descr="Screenshot (2834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465" y="1263015"/>
            <a:ext cx="3108960" cy="4921250"/>
          </a:xfrm>
          <a:prstGeom prst="rect">
            <a:avLst/>
          </a:prstGeom>
        </p:spPr>
      </p:pic>
      <p:grpSp>
        <p:nvGrpSpPr>
          <p:cNvPr id="570" name="Google Shape;570;p54"/>
          <p:cNvGrpSpPr/>
          <p:nvPr/>
        </p:nvGrpSpPr>
        <p:grpSpPr>
          <a:xfrm>
            <a:off x="-1196089" y="-1220324"/>
            <a:ext cx="2663125" cy="2663125"/>
            <a:chOff x="0" y="0"/>
            <a:chExt cx="812800" cy="812800"/>
          </a:xfrm>
        </p:grpSpPr>
        <p:sp>
          <p:nvSpPr>
            <p:cNvPr id="571" name="Google Shape;571;p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BEBC"/>
            </a:solidFill>
            <a:ln>
              <a:noFill/>
            </a:ln>
          </p:spPr>
          <p:txBody>
            <a:bodyPr spcFirstLastPara="1" wrap="square" lIns="60966" tIns="60966" rIns="60966" bIns="60966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5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6" tIns="33866" rIns="33866" bIns="33866" anchor="ctr" anchorCtr="0">
              <a:noAutofit/>
            </a:bodyPr>
            <a:p>
              <a:pPr marL="0" marR="0" lvl="0" indent="0" algn="ctr" rtl="0">
                <a:lnSpc>
                  <a:spcPct val="17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76" name="Google Shape;576;p54"/>
          <p:cNvSpPr/>
          <p:nvPr/>
        </p:nvSpPr>
        <p:spPr>
          <a:xfrm>
            <a:off x="10066298" y="5700694"/>
            <a:ext cx="3911001" cy="3911001"/>
          </a:xfrm>
          <a:custGeom>
            <a:avLst/>
            <a:gdLst/>
            <a:ahLst/>
            <a:cxnLst/>
            <a:rect l="l" t="t" r="r" b="b"/>
            <a:pathLst>
              <a:path w="5866502" h="5866502" extrusionOk="0">
                <a:moveTo>
                  <a:pt x="0" y="0"/>
                </a:moveTo>
                <a:lnTo>
                  <a:pt x="5866502" y="0"/>
                </a:lnTo>
                <a:lnTo>
                  <a:pt x="5866502" y="5866502"/>
                </a:lnTo>
                <a:lnTo>
                  <a:pt x="0" y="586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Google Shape;201;p31"/>
          <p:cNvSpPr/>
          <p:nvPr/>
        </p:nvSpPr>
        <p:spPr>
          <a:xfrm>
            <a:off x="227330" y="129540"/>
            <a:ext cx="11736705" cy="6610350"/>
          </a:xfrm>
          <a:custGeom>
            <a:avLst/>
            <a:gdLst/>
            <a:ahLst/>
            <a:cxnLst/>
            <a:rect l="l" t="t" r="r" b="b"/>
            <a:pathLst>
              <a:path w="16442346" h="7417740" extrusionOk="0">
                <a:moveTo>
                  <a:pt x="0" y="0"/>
                </a:moveTo>
                <a:lnTo>
                  <a:pt x="16442346" y="0"/>
                </a:lnTo>
                <a:lnTo>
                  <a:pt x="16442346" y="7417740"/>
                </a:lnTo>
                <a:lnTo>
                  <a:pt x="0" y="7417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4" name="Text Box 3"/>
          <p:cNvSpPr txBox="1"/>
          <p:nvPr/>
        </p:nvSpPr>
        <p:spPr>
          <a:xfrm>
            <a:off x="1849755" y="552450"/>
            <a:ext cx="8032750" cy="713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4000"/>
              <a:t> Tecnologías y herramientas utilizadas</a:t>
            </a:r>
            <a:endParaRPr lang="en-US" altLang="en-US" sz="4000"/>
          </a:p>
        </p:txBody>
      </p:sp>
      <p:sp>
        <p:nvSpPr>
          <p:cNvPr id="5" name="Text Box 4"/>
          <p:cNvSpPr txBox="1"/>
          <p:nvPr/>
        </p:nvSpPr>
        <p:spPr>
          <a:xfrm>
            <a:off x="1918335" y="1402715"/>
            <a:ext cx="7722870" cy="4321175"/>
          </a:xfrm>
          <a:prstGeom prst="rect">
            <a:avLst/>
          </a:prstGeom>
        </p:spPr>
        <p:txBody>
          <a:bodyPr>
            <a:noAutofit/>
          </a:bodyPr>
          <a:p>
            <a:pPr>
              <a:buFont typeface="Arial" panose="020B0604020202020204"/>
              <a:buChar char="•"/>
            </a:pPr>
            <a:r>
              <a:rPr lang="zh-CN" altLang="en-US">
                <a:sym typeface="+mn-ea"/>
              </a:rPr>
              <a:t>🔧</a:t>
            </a:r>
            <a:r>
              <a:rPr lang="en-US" altLang="zh-CN">
                <a:sym typeface="+mn-ea"/>
              </a:rPr>
              <a:t> </a:t>
            </a:r>
            <a:r>
              <a:rPr b="1">
                <a:sym typeface="+mn-ea"/>
              </a:rPr>
              <a:t>Backend:</a:t>
            </a:r>
            <a:endParaRPr b="1">
              <a:sym typeface="+mn-ea"/>
            </a:endParaRPr>
          </a:p>
          <a:p>
            <a:pPr indent="0">
              <a:buFont typeface="Arial" panose="020B0604020202020204"/>
              <a:buNone/>
            </a:pPr>
            <a:r>
              <a:rPr lang="en-US">
                <a:sym typeface="+mn-ea"/>
              </a:rPr>
              <a:t> </a:t>
            </a:r>
            <a:r>
              <a:rPr>
                <a:sym typeface="+mn-ea"/>
              </a:rPr>
              <a:t>→ ASP.NET Core (modular, seguro, APIs RESTful)</a:t>
            </a:r>
            <a:endParaRPr>
              <a:sym typeface="+mn-ea"/>
            </a:endParaRPr>
          </a:p>
          <a:p>
            <a:pPr>
              <a:buFont typeface="Arial" panose="020B0604020202020204"/>
              <a:buChar char="•"/>
            </a:pPr>
          </a:p>
          <a:p>
            <a:pPr>
              <a:buFont typeface="Arial" panose="020B0604020202020204"/>
              <a:buChar char="•"/>
            </a:pPr>
            <a:r>
              <a:t>🔒 </a:t>
            </a:r>
            <a:r>
              <a:rPr b="1"/>
              <a:t>Base de datos:</a:t>
            </a:r>
            <a:endParaRPr b="1"/>
          </a:p>
          <a:p>
            <a:r>
              <a:t> → SQL Server (seguridad, escalabilidad y respaldo confiable)</a:t>
            </a:r>
          </a:p>
          <a:p/>
          <a:p>
            <a:pPr>
              <a:buFont typeface="Arial" panose="020B0604020202020204"/>
              <a:buChar char="•"/>
            </a:pPr>
            <a:r>
              <a:t>🗃</a:t>
            </a:r>
            <a:r>
              <a:rPr lang="en-US"/>
              <a:t> </a:t>
            </a:r>
            <a:r>
              <a:rPr b="1"/>
              <a:t>Acceso a datos:</a:t>
            </a:r>
            <a:endParaRPr b="1"/>
          </a:p>
          <a:p>
            <a:r>
              <a:t> → Entity Framework Core (ORM, migraciones automáticas, menor uso de SQL)</a:t>
            </a:r>
          </a:p>
          <a:p/>
          <a:p>
            <a:pPr>
              <a:buFont typeface="Arial" panose="020B0604020202020204"/>
              <a:buChar char="•"/>
            </a:pPr>
            <a:r>
              <a:t>🎨 </a:t>
            </a:r>
            <a:r>
              <a:rPr b="1"/>
              <a:t>Frontend:</a:t>
            </a:r>
            <a:endParaRPr b="1"/>
          </a:p>
          <a:p>
            <a:r>
              <a:t> → React.js (interfaces interactivas, arquitectura por componentes)</a:t>
            </a:r>
          </a:p>
          <a:p/>
          <a:p>
            <a:pPr>
              <a:buFont typeface="Arial" panose="020B0604020202020204"/>
              <a:buChar char="•"/>
            </a:pPr>
            <a:r>
              <a:t>🌐</a:t>
            </a:r>
            <a:r>
              <a:rPr b="1"/>
              <a:t> Criterios de selección:</a:t>
            </a:r>
            <a:endParaRPr b="1"/>
          </a:p>
          <a:p>
            <a:r>
              <a:t> → Rendimiento, seguridad, facilidad de mantenimiento, comunidad activa</a:t>
            </a:r>
          </a:p>
          <a:p/>
          <a:p>
            <a:pPr>
              <a:buFont typeface="Arial" panose="020B0604020202020204"/>
              <a:buChar char="•"/>
            </a:pPr>
            <a:r>
              <a:t>🔄</a:t>
            </a:r>
            <a:r>
              <a:rPr b="1"/>
              <a:t> Enfoque abierto y sostenible:</a:t>
            </a:r>
            <a:endParaRPr b="1"/>
          </a:p>
          <a:p>
            <a:r>
              <a:t> → Combinación de tecnologías open source y propietarias según el caso</a:t>
            </a:r>
          </a:p>
        </p:txBody>
      </p:sp>
      <p:grpSp>
        <p:nvGrpSpPr>
          <p:cNvPr id="570" name="Google Shape;570;p54"/>
          <p:cNvGrpSpPr/>
          <p:nvPr/>
        </p:nvGrpSpPr>
        <p:grpSpPr>
          <a:xfrm>
            <a:off x="-1196089" y="-1220324"/>
            <a:ext cx="2663125" cy="2663125"/>
            <a:chOff x="0" y="0"/>
            <a:chExt cx="812800" cy="812800"/>
          </a:xfrm>
        </p:grpSpPr>
        <p:sp>
          <p:nvSpPr>
            <p:cNvPr id="571" name="Google Shape;571;p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BEBC"/>
            </a:solidFill>
            <a:ln>
              <a:noFill/>
            </a:ln>
          </p:spPr>
          <p:txBody>
            <a:bodyPr spcFirstLastPara="1" wrap="square" lIns="60966" tIns="60966" rIns="60966" bIns="60966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5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6" tIns="33866" rIns="33866" bIns="33866" anchor="ctr" anchorCtr="0">
              <a:noAutofit/>
            </a:bodyPr>
            <a:p>
              <a:pPr marL="0" marR="0" lvl="0" indent="0" algn="ctr" rtl="0">
                <a:lnSpc>
                  <a:spcPct val="17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76" name="Google Shape;576;p54"/>
          <p:cNvSpPr/>
          <p:nvPr/>
        </p:nvSpPr>
        <p:spPr>
          <a:xfrm>
            <a:off x="10066298" y="5700694"/>
            <a:ext cx="3911001" cy="3911001"/>
          </a:xfrm>
          <a:custGeom>
            <a:avLst/>
            <a:gdLst/>
            <a:ahLst/>
            <a:cxnLst/>
            <a:rect l="l" t="t" r="r" b="b"/>
            <a:pathLst>
              <a:path w="5866502" h="5866502" extrusionOk="0">
                <a:moveTo>
                  <a:pt x="0" y="0"/>
                </a:moveTo>
                <a:lnTo>
                  <a:pt x="5866502" y="0"/>
                </a:lnTo>
                <a:lnTo>
                  <a:pt x="5866502" y="5866502"/>
                </a:lnTo>
                <a:lnTo>
                  <a:pt x="0" y="586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Google Shape;201;p31"/>
          <p:cNvSpPr/>
          <p:nvPr/>
        </p:nvSpPr>
        <p:spPr>
          <a:xfrm>
            <a:off x="227965" y="123825"/>
            <a:ext cx="11736705" cy="6610350"/>
          </a:xfrm>
          <a:custGeom>
            <a:avLst/>
            <a:gdLst/>
            <a:ahLst/>
            <a:cxnLst/>
            <a:rect l="l" t="t" r="r" b="b"/>
            <a:pathLst>
              <a:path w="16442346" h="7417740" extrusionOk="0">
                <a:moveTo>
                  <a:pt x="0" y="0"/>
                </a:moveTo>
                <a:lnTo>
                  <a:pt x="16442346" y="0"/>
                </a:lnTo>
                <a:lnTo>
                  <a:pt x="16442346" y="7417740"/>
                </a:lnTo>
                <a:lnTo>
                  <a:pt x="0" y="7417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6" name="Text Box 5"/>
          <p:cNvSpPr txBox="1"/>
          <p:nvPr/>
        </p:nvSpPr>
        <p:spPr>
          <a:xfrm>
            <a:off x="2343150" y="582295"/>
            <a:ext cx="7505700" cy="713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4000"/>
              <a:t>Despliegue de la aplicación: Docker</a:t>
            </a:r>
            <a:endParaRPr lang="en-US" altLang="en-US" sz="4000"/>
          </a:p>
        </p:txBody>
      </p:sp>
      <p:sp>
        <p:nvSpPr>
          <p:cNvPr id="7" name="Text Box 6"/>
          <p:cNvSpPr txBox="1"/>
          <p:nvPr/>
        </p:nvSpPr>
        <p:spPr>
          <a:xfrm>
            <a:off x="903605" y="1401445"/>
            <a:ext cx="10728960" cy="4765040"/>
          </a:xfrm>
          <a:prstGeom prst="rect">
            <a:avLst/>
          </a:prstGeom>
        </p:spPr>
        <p:txBody>
          <a:bodyPr>
            <a:noAutofit/>
          </a:bodyPr>
          <a:p>
            <a:r>
              <a:rPr sz="2000"/>
              <a:t>📦</a:t>
            </a:r>
            <a:r>
              <a:rPr sz="2000" b="1"/>
              <a:t> Contenerización con Docker:</a:t>
            </a:r>
            <a:endParaRPr sz="2000"/>
          </a:p>
          <a:p>
            <a:r>
              <a:rPr sz="2000"/>
              <a:t> → Empaqueta app + dependencias en entornos portables y consistentes</a:t>
            </a:r>
            <a:endParaRPr sz="2000"/>
          </a:p>
          <a:p>
            <a:endParaRPr sz="2000"/>
          </a:p>
          <a:p>
            <a:r>
              <a:rPr lang="zh-CN" altLang="en-US" sz="2000"/>
              <a:t>🔧</a:t>
            </a:r>
            <a:r>
              <a:rPr lang="en-US" altLang="zh-CN" sz="2000"/>
              <a:t>  </a:t>
            </a:r>
            <a:r>
              <a:rPr sz="2000" b="1"/>
              <a:t>Arquitectura basada en contenedores:</a:t>
            </a:r>
            <a:endParaRPr sz="2000"/>
          </a:p>
          <a:p>
            <a:r>
              <a:rPr sz="2000"/>
              <a:t> → Separación por servicios: frontend (React), backend (ASP.NET Core), base de datos (SQL Server)</a:t>
            </a:r>
            <a:endParaRPr sz="2000"/>
          </a:p>
          <a:p>
            <a:endParaRPr sz="2000"/>
          </a:p>
          <a:p>
            <a:r>
              <a:rPr sz="2000"/>
              <a:t>🛡 </a:t>
            </a:r>
            <a:r>
              <a:rPr sz="2000" b="1"/>
              <a:t>Aislamiento y seguridad:</a:t>
            </a:r>
            <a:endParaRPr sz="2000"/>
          </a:p>
          <a:p>
            <a:r>
              <a:rPr sz="2000"/>
              <a:t> → Cada componente corre por separado, reduciendo el impacto de fallos y mejorando la estabilidad general del sistema</a:t>
            </a:r>
            <a:endParaRPr sz="2000"/>
          </a:p>
          <a:p>
            <a:endParaRPr sz="2000"/>
          </a:p>
          <a:p>
            <a:r>
              <a:rPr sz="2000"/>
              <a:t>🌐</a:t>
            </a:r>
            <a:r>
              <a:rPr sz="2000" b="1"/>
              <a:t> Portabilidad entre entornos:</a:t>
            </a:r>
            <a:endParaRPr sz="2000"/>
          </a:p>
          <a:p>
            <a:r>
              <a:rPr sz="2000"/>
              <a:t> → Compatible con múltiples infraestructuras (local, nube, servidores institucionales)</a:t>
            </a:r>
            <a:endParaRPr sz="2000"/>
          </a:p>
          <a:p>
            <a:endParaRPr sz="2000"/>
          </a:p>
          <a:p>
            <a:r>
              <a:rPr sz="2000"/>
              <a:t>📄 </a:t>
            </a:r>
            <a:r>
              <a:rPr sz="2000" b="1"/>
              <a:t>Automatización del despliegue con Docker Compose:</a:t>
            </a:r>
            <a:endParaRPr sz="2000" b="1"/>
          </a:p>
          <a:p>
            <a:r>
              <a:rPr sz="2000"/>
              <a:t> → Orquesta todos los servicios desde un único archivo (docker-compose.yml), facilitando su gestión</a:t>
            </a:r>
            <a:endParaRPr sz="2000"/>
          </a:p>
        </p:txBody>
      </p:sp>
      <p:grpSp>
        <p:nvGrpSpPr>
          <p:cNvPr id="570" name="Google Shape;570;p54"/>
          <p:cNvGrpSpPr/>
          <p:nvPr/>
        </p:nvGrpSpPr>
        <p:grpSpPr>
          <a:xfrm>
            <a:off x="-1196089" y="-1220324"/>
            <a:ext cx="2663125" cy="2663125"/>
            <a:chOff x="0" y="0"/>
            <a:chExt cx="812800" cy="812800"/>
          </a:xfrm>
        </p:grpSpPr>
        <p:sp>
          <p:nvSpPr>
            <p:cNvPr id="571" name="Google Shape;571;p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BEBC"/>
            </a:solidFill>
            <a:ln>
              <a:noFill/>
            </a:ln>
          </p:spPr>
          <p:txBody>
            <a:bodyPr spcFirstLastPara="1" wrap="square" lIns="60966" tIns="60966" rIns="60966" bIns="60966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5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6" tIns="33866" rIns="33866" bIns="33866" anchor="ctr" anchorCtr="0">
              <a:noAutofit/>
            </a:bodyPr>
            <a:p>
              <a:pPr marL="0" marR="0" lvl="0" indent="0" algn="ctr" rtl="0">
                <a:lnSpc>
                  <a:spcPct val="17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76" name="Google Shape;576;p54"/>
          <p:cNvSpPr/>
          <p:nvPr/>
        </p:nvSpPr>
        <p:spPr>
          <a:xfrm>
            <a:off x="9849128" y="5999779"/>
            <a:ext cx="3911001" cy="3911001"/>
          </a:xfrm>
          <a:custGeom>
            <a:avLst/>
            <a:gdLst/>
            <a:ahLst/>
            <a:cxnLst/>
            <a:rect l="l" t="t" r="r" b="b"/>
            <a:pathLst>
              <a:path w="5866502" h="5866502" extrusionOk="0">
                <a:moveTo>
                  <a:pt x="0" y="0"/>
                </a:moveTo>
                <a:lnTo>
                  <a:pt x="5866502" y="0"/>
                </a:lnTo>
                <a:lnTo>
                  <a:pt x="5866502" y="5866502"/>
                </a:lnTo>
                <a:lnTo>
                  <a:pt x="0" y="586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Google Shape;201;p31"/>
          <p:cNvSpPr/>
          <p:nvPr/>
        </p:nvSpPr>
        <p:spPr>
          <a:xfrm>
            <a:off x="227330" y="123825"/>
            <a:ext cx="11736705" cy="6610350"/>
          </a:xfrm>
          <a:custGeom>
            <a:avLst/>
            <a:gdLst/>
            <a:ahLst/>
            <a:cxnLst/>
            <a:rect l="l" t="t" r="r" b="b"/>
            <a:pathLst>
              <a:path w="16442346" h="7417740" extrusionOk="0">
                <a:moveTo>
                  <a:pt x="0" y="0"/>
                </a:moveTo>
                <a:lnTo>
                  <a:pt x="16442346" y="0"/>
                </a:lnTo>
                <a:lnTo>
                  <a:pt x="16442346" y="7417740"/>
                </a:lnTo>
                <a:lnTo>
                  <a:pt x="0" y="7417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4" name="Text Box 3"/>
          <p:cNvSpPr txBox="1"/>
          <p:nvPr/>
        </p:nvSpPr>
        <p:spPr>
          <a:xfrm>
            <a:off x="3592830" y="518795"/>
            <a:ext cx="5005705" cy="713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4000"/>
              <a:t> Pruebas de Usabilidad</a:t>
            </a:r>
            <a:endParaRPr lang="en-US" altLang="en-US" sz="4000"/>
          </a:p>
        </p:txBody>
      </p:sp>
      <p:grpSp>
        <p:nvGrpSpPr>
          <p:cNvPr id="570" name="Google Shape;570;p54"/>
          <p:cNvGrpSpPr/>
          <p:nvPr/>
        </p:nvGrpSpPr>
        <p:grpSpPr>
          <a:xfrm>
            <a:off x="-1196089" y="-1220324"/>
            <a:ext cx="2663125" cy="2663125"/>
            <a:chOff x="0" y="0"/>
            <a:chExt cx="812800" cy="812800"/>
          </a:xfrm>
        </p:grpSpPr>
        <p:sp>
          <p:nvSpPr>
            <p:cNvPr id="571" name="Google Shape;571;p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BEBC"/>
            </a:solidFill>
            <a:ln>
              <a:noFill/>
            </a:ln>
          </p:spPr>
          <p:txBody>
            <a:bodyPr spcFirstLastPara="1" wrap="square" lIns="60966" tIns="60966" rIns="60966" bIns="60966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5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6" tIns="33866" rIns="33866" bIns="33866" anchor="ctr" anchorCtr="0">
              <a:noAutofit/>
            </a:bodyPr>
            <a:p>
              <a:pPr marL="0" marR="0" lvl="0" indent="0" algn="ctr" rtl="0">
                <a:lnSpc>
                  <a:spcPct val="17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6" name="Google Shape;576;p54"/>
          <p:cNvSpPr/>
          <p:nvPr/>
        </p:nvSpPr>
        <p:spPr>
          <a:xfrm>
            <a:off x="10066298" y="5700694"/>
            <a:ext cx="3911001" cy="3911001"/>
          </a:xfrm>
          <a:custGeom>
            <a:avLst/>
            <a:gdLst/>
            <a:ahLst/>
            <a:cxnLst/>
            <a:rect l="l" t="t" r="r" b="b"/>
            <a:pathLst>
              <a:path w="5866502" h="5866502" extrusionOk="0">
                <a:moveTo>
                  <a:pt x="0" y="0"/>
                </a:moveTo>
                <a:lnTo>
                  <a:pt x="5866502" y="0"/>
                </a:lnTo>
                <a:lnTo>
                  <a:pt x="5866502" y="5866502"/>
                </a:lnTo>
                <a:lnTo>
                  <a:pt x="0" y="586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7" name="Text Box 6"/>
          <p:cNvSpPr txBox="1"/>
          <p:nvPr/>
        </p:nvSpPr>
        <p:spPr>
          <a:xfrm>
            <a:off x="979170" y="1442085"/>
            <a:ext cx="9326880" cy="45256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Las pruebas de usabilidad se realizaron con usuarios reales de cada perfil, midiendo facilidad de navegación y comprensión general de la interfaz.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Se evaluó si la información del sistema se presenta de forma clara, estructurada y accesible según el perfil del usuario.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Se pudo confirmar que las secciones del sistema eran funcionales y fácilmente accesibles, como la gestión de inscripciones o la visualización de asignaturas.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La retroalimentación fue positiva, aunque algunos usuarios sugirieron mejoras visuales menores en la presentación de reglas y estadísticas, las cuales se incorporaron.</a:t>
            </a: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/>
              <a:t>En conclusión, la presentación de la información es adecuada, intuitiva y alineada con las necesidades y expectativas de cada tipo de usuario.</a:t>
            </a:r>
            <a:endParaRPr 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Google Shape;201;p31"/>
          <p:cNvSpPr/>
          <p:nvPr/>
        </p:nvSpPr>
        <p:spPr>
          <a:xfrm>
            <a:off x="227330" y="123825"/>
            <a:ext cx="11736705" cy="6610350"/>
          </a:xfrm>
          <a:custGeom>
            <a:avLst/>
            <a:gdLst/>
            <a:ahLst/>
            <a:cxnLst/>
            <a:rect l="l" t="t" r="r" b="b"/>
            <a:pathLst>
              <a:path w="16442346" h="7417740" extrusionOk="0">
                <a:moveTo>
                  <a:pt x="0" y="0"/>
                </a:moveTo>
                <a:lnTo>
                  <a:pt x="16442346" y="0"/>
                </a:lnTo>
                <a:lnTo>
                  <a:pt x="16442346" y="7417740"/>
                </a:lnTo>
                <a:lnTo>
                  <a:pt x="0" y="7417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2" name="Text Box 1"/>
          <p:cNvSpPr txBox="1"/>
          <p:nvPr/>
        </p:nvSpPr>
        <p:spPr>
          <a:xfrm>
            <a:off x="4027805" y="562610"/>
            <a:ext cx="4135120" cy="713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4000"/>
              <a:t> Pruebas Unitarias</a:t>
            </a:r>
            <a:endParaRPr lang="en-US" altLang="en-US" sz="4000"/>
          </a:p>
        </p:txBody>
      </p:sp>
      <p:grpSp>
        <p:nvGrpSpPr>
          <p:cNvPr id="570" name="Google Shape;570;p54"/>
          <p:cNvGrpSpPr/>
          <p:nvPr/>
        </p:nvGrpSpPr>
        <p:grpSpPr>
          <a:xfrm>
            <a:off x="-1196089" y="-1220324"/>
            <a:ext cx="2663125" cy="2663125"/>
            <a:chOff x="0" y="0"/>
            <a:chExt cx="812800" cy="812800"/>
          </a:xfrm>
        </p:grpSpPr>
        <p:sp>
          <p:nvSpPr>
            <p:cNvPr id="571" name="Google Shape;571;p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BEBC"/>
            </a:solidFill>
            <a:ln>
              <a:noFill/>
            </a:ln>
          </p:spPr>
          <p:txBody>
            <a:bodyPr spcFirstLastPara="1" wrap="square" lIns="60966" tIns="60966" rIns="60966" bIns="60966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5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6" tIns="33866" rIns="33866" bIns="33866" anchor="ctr" anchorCtr="0">
              <a:noAutofit/>
            </a:bodyPr>
            <a:p>
              <a:pPr marL="0" marR="0" lvl="0" indent="0" algn="ctr" rtl="0">
                <a:lnSpc>
                  <a:spcPct val="17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76" name="Google Shape;576;p54"/>
          <p:cNvSpPr/>
          <p:nvPr/>
        </p:nvSpPr>
        <p:spPr>
          <a:xfrm>
            <a:off x="10066298" y="5700694"/>
            <a:ext cx="3911001" cy="3911001"/>
          </a:xfrm>
          <a:custGeom>
            <a:avLst/>
            <a:gdLst/>
            <a:ahLst/>
            <a:cxnLst/>
            <a:rect l="l" t="t" r="r" b="b"/>
            <a:pathLst>
              <a:path w="5866502" h="5866502" extrusionOk="0">
                <a:moveTo>
                  <a:pt x="0" y="0"/>
                </a:moveTo>
                <a:lnTo>
                  <a:pt x="5866502" y="0"/>
                </a:lnTo>
                <a:lnTo>
                  <a:pt x="5866502" y="5866502"/>
                </a:lnTo>
                <a:lnTo>
                  <a:pt x="0" y="586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4" name="Text Box 3"/>
          <p:cNvSpPr txBox="1"/>
          <p:nvPr/>
        </p:nvSpPr>
        <p:spPr>
          <a:xfrm>
            <a:off x="876935" y="1442720"/>
            <a:ext cx="9542145" cy="4305300"/>
          </a:xfrm>
          <a:prstGeom prst="rect">
            <a:avLst/>
          </a:prstGeom>
        </p:spPr>
        <p:txBody>
          <a:bodyPr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sz="2000"/>
              <a:t>Se evaluó el módulo administrativo del sistema para verificar que permite gestionar asignaturas electivas, entidades institucionales, reglas de inscripción y usuarios de manera eficiente, asegurando la integridad de los datos.</a:t>
            </a:r>
            <a:endParaRPr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000"/>
              <a:t>Las pruebas confirmaron que la creación, edición y eliminación de asignaturas y otras entidades se realiza correctamente, sin generar errores ni inconsistencias en la base de datos.</a:t>
            </a:r>
            <a:endParaRPr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000"/>
              <a:t>El acceso al módulo estuvo correctamente restringido solo a usuarios con rol de administrador, validando el sistema de autenticación y autorización del sistema.</a:t>
            </a:r>
            <a:endParaRPr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000"/>
              <a:t>Todas las pruebas unitarias sobre las funcionalidades del módulo se ejecutaron con éxito, validando operaciones CRUD y manejo de casos límite.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Google Shape;201;p31"/>
          <p:cNvSpPr/>
          <p:nvPr/>
        </p:nvSpPr>
        <p:spPr>
          <a:xfrm>
            <a:off x="227330" y="123825"/>
            <a:ext cx="11736705" cy="6610350"/>
          </a:xfrm>
          <a:custGeom>
            <a:avLst/>
            <a:gdLst/>
            <a:ahLst/>
            <a:cxnLst/>
            <a:rect l="l" t="t" r="r" b="b"/>
            <a:pathLst>
              <a:path w="16442346" h="7417740" extrusionOk="0">
                <a:moveTo>
                  <a:pt x="0" y="0"/>
                </a:moveTo>
                <a:lnTo>
                  <a:pt x="16442346" y="0"/>
                </a:lnTo>
                <a:lnTo>
                  <a:pt x="16442346" y="7417740"/>
                </a:lnTo>
                <a:lnTo>
                  <a:pt x="0" y="7417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2" name="Text Box 1"/>
          <p:cNvSpPr txBox="1"/>
          <p:nvPr/>
        </p:nvSpPr>
        <p:spPr>
          <a:xfrm>
            <a:off x="4027805" y="534035"/>
            <a:ext cx="4135120" cy="7327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4000"/>
              <a:t> Pruebas de Carga</a:t>
            </a:r>
            <a:endParaRPr lang="en-US" altLang="en-US" sz="4000"/>
          </a:p>
        </p:txBody>
      </p:sp>
      <p:grpSp>
        <p:nvGrpSpPr>
          <p:cNvPr id="570" name="Google Shape;570;p54"/>
          <p:cNvGrpSpPr/>
          <p:nvPr/>
        </p:nvGrpSpPr>
        <p:grpSpPr>
          <a:xfrm>
            <a:off x="-1196089" y="-1220324"/>
            <a:ext cx="2663125" cy="2663125"/>
            <a:chOff x="0" y="0"/>
            <a:chExt cx="812800" cy="812800"/>
          </a:xfrm>
        </p:grpSpPr>
        <p:sp>
          <p:nvSpPr>
            <p:cNvPr id="571" name="Google Shape;571;p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BEBC"/>
            </a:solidFill>
            <a:ln>
              <a:noFill/>
            </a:ln>
          </p:spPr>
          <p:txBody>
            <a:bodyPr spcFirstLastPara="1" wrap="square" lIns="60966" tIns="60966" rIns="60966" bIns="60966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5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6" tIns="33866" rIns="33866" bIns="33866" anchor="ctr" anchorCtr="0">
              <a:noAutofit/>
            </a:bodyPr>
            <a:p>
              <a:pPr marL="0" marR="0" lvl="0" indent="0" algn="ctr" rtl="0">
                <a:lnSpc>
                  <a:spcPct val="17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76" name="Google Shape;576;p54"/>
          <p:cNvSpPr/>
          <p:nvPr/>
        </p:nvSpPr>
        <p:spPr>
          <a:xfrm>
            <a:off x="10066298" y="5700694"/>
            <a:ext cx="3911001" cy="3911001"/>
          </a:xfrm>
          <a:custGeom>
            <a:avLst/>
            <a:gdLst/>
            <a:ahLst/>
            <a:cxnLst/>
            <a:rect l="l" t="t" r="r" b="b"/>
            <a:pathLst>
              <a:path w="5866502" h="5866502" extrusionOk="0">
                <a:moveTo>
                  <a:pt x="0" y="0"/>
                </a:moveTo>
                <a:lnTo>
                  <a:pt x="5866502" y="0"/>
                </a:lnTo>
                <a:lnTo>
                  <a:pt x="5866502" y="5866502"/>
                </a:lnTo>
                <a:lnTo>
                  <a:pt x="0" y="586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4" name="Text Box 3"/>
          <p:cNvSpPr txBox="1"/>
          <p:nvPr/>
        </p:nvSpPr>
        <p:spPr>
          <a:xfrm>
            <a:off x="1024255" y="1192530"/>
            <a:ext cx="9909175" cy="5118735"/>
          </a:xfrm>
          <a:prstGeom prst="rect">
            <a:avLst/>
          </a:prstGeom>
        </p:spPr>
        <p:txBody>
          <a:bodyPr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t>Se evaluó el rendimiento del sistema simulando un escenario crítico de inscripción masiva, donde múltiples estudiantes intentan aplicar simultáneamente a un curso electivo recientemente publicado.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Para ello se utilizaron pruebas de carga con </a:t>
            </a:r>
            <a:r>
              <a:rPr b="1"/>
              <a:t>Artillery.js</a:t>
            </a:r>
            <a:r>
              <a:t>, generando 90 usuarios virtuales en 30 segundos, cada uno completando el proceso de autenticación y solicitud con datos únicos, replicando el comportamiento real.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Los resultados mostraron </a:t>
            </a:r>
            <a:r>
              <a:rPr b="1"/>
              <a:t>una tasa de éxito del 95% en las transacciones</a:t>
            </a:r>
            <a:r>
              <a:t>, con 171 respuestas correctas (código 200) de un total de 180 solicitudes, y sin fallos críticos en el sistema.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El </a:t>
            </a:r>
            <a:r>
              <a:rPr b="1"/>
              <a:t>tiempo promedio de respuesta fue de 2.4 segundos</a:t>
            </a:r>
            <a:r>
              <a:t>, lo cual indica que el sistema se mantuvo estable y con buen rendimiento incluso bajo condiciones de alta demanda.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El sistema alcanzó un pico de 24 usuarios activos concurrentes, procesando constantemente unas </a:t>
            </a:r>
            <a:r>
              <a:rPr b="1"/>
              <a:t>6 solicitudes por segundo</a:t>
            </a:r>
            <a:r>
              <a:t> sin degradación significativa en el servicio.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t>En conclusión, el sistema está técnicamente preparado para escenarios de alta concurrencia, como los que ocurren durante el período de inscripción, garantizando tanto disponibilidad como integridad de los datos.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Google Shape;201;p31"/>
          <p:cNvSpPr/>
          <p:nvPr/>
        </p:nvSpPr>
        <p:spPr>
          <a:xfrm>
            <a:off x="227330" y="123825"/>
            <a:ext cx="11736705" cy="6610350"/>
          </a:xfrm>
          <a:custGeom>
            <a:avLst/>
            <a:gdLst/>
            <a:ahLst/>
            <a:cxnLst/>
            <a:rect l="l" t="t" r="r" b="b"/>
            <a:pathLst>
              <a:path w="16442346" h="7417740" extrusionOk="0">
                <a:moveTo>
                  <a:pt x="0" y="0"/>
                </a:moveTo>
                <a:lnTo>
                  <a:pt x="16442346" y="0"/>
                </a:lnTo>
                <a:lnTo>
                  <a:pt x="16442346" y="7417740"/>
                </a:lnTo>
                <a:lnTo>
                  <a:pt x="0" y="7417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2" name="Text Box 1"/>
          <p:cNvSpPr txBox="1"/>
          <p:nvPr/>
        </p:nvSpPr>
        <p:spPr>
          <a:xfrm>
            <a:off x="4027805" y="534035"/>
            <a:ext cx="4135120" cy="7327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4000"/>
              <a:t> Pruebas de Carga</a:t>
            </a:r>
            <a:endParaRPr lang="en-US" altLang="en-US" sz="4000"/>
          </a:p>
        </p:txBody>
      </p:sp>
      <p:grpSp>
        <p:nvGrpSpPr>
          <p:cNvPr id="570" name="Google Shape;570;p54"/>
          <p:cNvGrpSpPr/>
          <p:nvPr/>
        </p:nvGrpSpPr>
        <p:grpSpPr>
          <a:xfrm>
            <a:off x="-1196089" y="-1220324"/>
            <a:ext cx="2663125" cy="2663125"/>
            <a:chOff x="0" y="0"/>
            <a:chExt cx="812800" cy="812800"/>
          </a:xfrm>
        </p:grpSpPr>
        <p:sp>
          <p:nvSpPr>
            <p:cNvPr id="571" name="Google Shape;571;p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BEBC"/>
            </a:solidFill>
            <a:ln>
              <a:noFill/>
            </a:ln>
          </p:spPr>
          <p:txBody>
            <a:bodyPr spcFirstLastPara="1" wrap="square" lIns="60966" tIns="60966" rIns="60966" bIns="60966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5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6" tIns="33866" rIns="33866" bIns="33866" anchor="ctr" anchorCtr="0">
              <a:noAutofit/>
            </a:bodyPr>
            <a:p>
              <a:pPr marL="0" marR="0" lvl="0" indent="0" algn="ctr" rtl="0">
                <a:lnSpc>
                  <a:spcPct val="17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76" name="Google Shape;576;p54"/>
          <p:cNvSpPr/>
          <p:nvPr/>
        </p:nvSpPr>
        <p:spPr>
          <a:xfrm>
            <a:off x="10125353" y="5870239"/>
            <a:ext cx="3911001" cy="3911001"/>
          </a:xfrm>
          <a:custGeom>
            <a:avLst/>
            <a:gdLst/>
            <a:ahLst/>
            <a:cxnLst/>
            <a:rect l="l" t="t" r="r" b="b"/>
            <a:pathLst>
              <a:path w="5866502" h="5866502" extrusionOk="0">
                <a:moveTo>
                  <a:pt x="0" y="0"/>
                </a:moveTo>
                <a:lnTo>
                  <a:pt x="5866502" y="0"/>
                </a:lnTo>
                <a:lnTo>
                  <a:pt x="5866502" y="5866502"/>
                </a:lnTo>
                <a:lnTo>
                  <a:pt x="0" y="586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pic>
        <p:nvPicPr>
          <p:cNvPr id="3" name="Picture 2" descr="experimento_carg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0" y="1442720"/>
            <a:ext cx="10675620" cy="44272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Google Shape;201;p31"/>
          <p:cNvSpPr/>
          <p:nvPr/>
        </p:nvSpPr>
        <p:spPr>
          <a:xfrm>
            <a:off x="227330" y="129540"/>
            <a:ext cx="11736705" cy="6610350"/>
          </a:xfrm>
          <a:custGeom>
            <a:avLst/>
            <a:gdLst/>
            <a:ahLst/>
            <a:cxnLst/>
            <a:rect l="l" t="t" r="r" b="b"/>
            <a:pathLst>
              <a:path w="16442346" h="7417740" extrusionOk="0">
                <a:moveTo>
                  <a:pt x="0" y="0"/>
                </a:moveTo>
                <a:lnTo>
                  <a:pt x="16442346" y="0"/>
                </a:lnTo>
                <a:lnTo>
                  <a:pt x="16442346" y="7417740"/>
                </a:lnTo>
                <a:lnTo>
                  <a:pt x="0" y="7417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3" name="Text Box 2"/>
          <p:cNvSpPr txBox="1"/>
          <p:nvPr/>
        </p:nvSpPr>
        <p:spPr>
          <a:xfrm>
            <a:off x="1141730" y="523875"/>
            <a:ext cx="9984105" cy="59728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sz="2000" b="1">
                <a:sym typeface="+mn-ea"/>
              </a:rPr>
              <a:t>¿Qué es una asignatura electiva?</a:t>
            </a:r>
            <a:endParaRPr sz="2000" b="1"/>
          </a:p>
          <a:p>
            <a:pPr>
              <a:buFont typeface="Arial" panose="020B0604020202020204"/>
              <a:buChar char="•"/>
            </a:pPr>
            <a:r>
              <a:rPr lang="en-US" sz="2000">
                <a:sym typeface="+mn-ea"/>
              </a:rPr>
              <a:t> </a:t>
            </a:r>
            <a:r>
              <a:rPr sz="2000">
                <a:sym typeface="+mn-ea"/>
              </a:rPr>
              <a:t>Materia optativa, fuera del plan obligatorio.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lang="en-US" sz="2000">
                <a:sym typeface="+mn-ea"/>
              </a:rPr>
              <a:t> </a:t>
            </a:r>
            <a:r>
              <a:rPr sz="2000">
                <a:sym typeface="+mn-ea"/>
              </a:rPr>
              <a:t>Puede ser ofrecida por cualquier facultad, sin importar la del estudiante.</a:t>
            </a:r>
            <a:endParaRPr sz="2000"/>
          </a:p>
          <a:p>
            <a:pPr>
              <a:buFont typeface="Arial" panose="020B0604020202020204"/>
              <a:buChar char="•"/>
            </a:pPr>
            <a:endParaRPr sz="2000"/>
          </a:p>
          <a:p>
            <a:r>
              <a:rPr sz="2000" b="1">
                <a:sym typeface="+mn-ea"/>
              </a:rPr>
              <a:t>¿Cómo se gestionan actualmente</a:t>
            </a:r>
            <a:r>
              <a:rPr lang="en-US" sz="2000" b="1">
                <a:sym typeface="+mn-ea"/>
              </a:rPr>
              <a:t> en la UH</a:t>
            </a:r>
            <a:r>
              <a:rPr sz="2000" b="1">
                <a:sym typeface="+mn-ea"/>
              </a:rPr>
              <a:t>?</a:t>
            </a:r>
            <a:endParaRPr sz="2000" b="1"/>
          </a:p>
          <a:p>
            <a:pPr>
              <a:buFont typeface="Arial" panose="020B0604020202020204"/>
              <a:buChar char="•"/>
            </a:pPr>
            <a:r>
              <a:rPr lang="en-US" sz="2000">
                <a:sym typeface="+mn-ea"/>
              </a:rPr>
              <a:t> </a:t>
            </a:r>
            <a:r>
              <a:rPr sz="2000">
                <a:sym typeface="+mn-ea"/>
              </a:rPr>
              <a:t>Proceso manual: papeles, hojas de cálculo.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lang="en-US" sz="2000">
                <a:sym typeface="+mn-ea"/>
              </a:rPr>
              <a:t> </a:t>
            </a:r>
            <a:r>
              <a:rPr sz="2000">
                <a:sym typeface="+mn-ea"/>
              </a:rPr>
              <a:t>Coordinado por DFP, pero con baja automatización.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lang="en-US" sz="2000">
                <a:sym typeface="+mn-ea"/>
              </a:rPr>
              <a:t> </a:t>
            </a:r>
            <a:r>
              <a:rPr sz="2000">
                <a:sym typeface="+mn-ea"/>
              </a:rPr>
              <a:t>Poco transparente y muy lento.</a:t>
            </a:r>
            <a:endParaRPr sz="2000"/>
          </a:p>
          <a:p>
            <a:pPr>
              <a:buFont typeface="Arial" panose="020B0604020202020204"/>
              <a:buChar char="•"/>
            </a:pPr>
            <a:endParaRPr sz="2000"/>
          </a:p>
          <a:p>
            <a:r>
              <a:rPr sz="2000" b="1">
                <a:sym typeface="+mn-ea"/>
              </a:rPr>
              <a:t>Problemáticas actuales</a:t>
            </a:r>
            <a:endParaRPr sz="2000" b="1"/>
          </a:p>
          <a:p>
            <a:pPr>
              <a:buFont typeface="Arial" panose="020B0604020202020204"/>
              <a:buChar char="•"/>
            </a:pPr>
            <a:r>
              <a:rPr sz="2000">
                <a:sym typeface="+mn-ea"/>
              </a:rPr>
              <a:t>Orden de llegada → desigualdad de acceso.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>
                <a:sym typeface="+mn-ea"/>
              </a:rPr>
              <a:t>Estudiantes quedan fuera aunque tengan interés.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>
                <a:sym typeface="+mn-ea"/>
              </a:rPr>
              <a:t>Alta probabilidad de errores.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>
                <a:sym typeface="+mn-ea"/>
              </a:rPr>
              <a:t>Proceso poco equitativo entre facultades.</a:t>
            </a:r>
            <a:endParaRPr sz="2000"/>
          </a:p>
          <a:p>
            <a:pPr>
              <a:buFont typeface="Arial" panose="020B0604020202020204"/>
              <a:buChar char="•"/>
            </a:pPr>
            <a:endParaRPr sz="2000"/>
          </a:p>
          <a:p>
            <a:r>
              <a:rPr sz="2000" b="1">
                <a:sym typeface="+mn-ea"/>
              </a:rPr>
              <a:t>¿Por qué surge la necesidad del sistema digital?</a:t>
            </a:r>
            <a:endParaRPr sz="2000" b="1"/>
          </a:p>
          <a:p>
            <a:pPr>
              <a:buFont typeface="Arial" panose="020B0604020202020204"/>
              <a:buChar char="•"/>
            </a:pPr>
            <a:r>
              <a:rPr sz="2000">
                <a:sym typeface="+mn-ea"/>
              </a:rPr>
              <a:t>Para digitalizar todo el flujo: propuesta, inscripción, matrícula, evaluación.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>
                <a:sym typeface="+mn-ea"/>
              </a:rPr>
              <a:t>Ventajas: más justo, eficiente y transparente.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>
                <a:sym typeface="+mn-ea"/>
              </a:rPr>
              <a:t>Control de</a:t>
            </a:r>
            <a:r>
              <a:rPr lang="en-US" sz="2000">
                <a:sym typeface="+mn-ea"/>
              </a:rPr>
              <a:t> plazas</a:t>
            </a:r>
            <a:r>
              <a:rPr sz="2000">
                <a:sym typeface="+mn-ea"/>
              </a:rPr>
              <a:t>, restricciones y asignación más clara.</a:t>
            </a:r>
            <a:endParaRPr lang="en-US" sz="2000">
              <a:sym typeface="+mn-ea"/>
            </a:endParaRPr>
          </a:p>
        </p:txBody>
      </p:sp>
      <p:grpSp>
        <p:nvGrpSpPr>
          <p:cNvPr id="570" name="Google Shape;570;p54"/>
          <p:cNvGrpSpPr/>
          <p:nvPr/>
        </p:nvGrpSpPr>
        <p:grpSpPr>
          <a:xfrm>
            <a:off x="-1272289" y="-1220324"/>
            <a:ext cx="2663125" cy="2663125"/>
            <a:chOff x="0" y="0"/>
            <a:chExt cx="812800" cy="812800"/>
          </a:xfrm>
        </p:grpSpPr>
        <p:sp>
          <p:nvSpPr>
            <p:cNvPr id="571" name="Google Shape;571;p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BEBC"/>
            </a:solidFill>
            <a:ln>
              <a:noFill/>
            </a:ln>
          </p:spPr>
          <p:txBody>
            <a:bodyPr spcFirstLastPara="1" wrap="square" lIns="60966" tIns="60966" rIns="60966" bIns="60966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5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6" tIns="33866" rIns="33866" bIns="33866" anchor="ctr" anchorCtr="0">
              <a:noAutofit/>
            </a:bodyPr>
            <a:p>
              <a:pPr marL="0" marR="0" lvl="0" indent="0" algn="ctr" rtl="0">
                <a:lnSpc>
                  <a:spcPct val="17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76" name="Google Shape;576;p54"/>
          <p:cNvSpPr/>
          <p:nvPr/>
        </p:nvSpPr>
        <p:spPr>
          <a:xfrm>
            <a:off x="10095508" y="5749589"/>
            <a:ext cx="3911001" cy="3911001"/>
          </a:xfrm>
          <a:custGeom>
            <a:avLst/>
            <a:gdLst/>
            <a:ahLst/>
            <a:cxnLst/>
            <a:rect l="l" t="t" r="r" b="b"/>
            <a:pathLst>
              <a:path w="5866502" h="5866502" extrusionOk="0">
                <a:moveTo>
                  <a:pt x="0" y="0"/>
                </a:moveTo>
                <a:lnTo>
                  <a:pt x="5866502" y="0"/>
                </a:lnTo>
                <a:lnTo>
                  <a:pt x="5866502" y="5866502"/>
                </a:lnTo>
                <a:lnTo>
                  <a:pt x="0" y="586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Google Shape;201;p31"/>
          <p:cNvSpPr/>
          <p:nvPr/>
        </p:nvSpPr>
        <p:spPr>
          <a:xfrm>
            <a:off x="227330" y="123825"/>
            <a:ext cx="11736705" cy="6610350"/>
          </a:xfrm>
          <a:custGeom>
            <a:avLst/>
            <a:gdLst/>
            <a:ahLst/>
            <a:cxnLst/>
            <a:rect l="l" t="t" r="r" b="b"/>
            <a:pathLst>
              <a:path w="16442346" h="7417740" extrusionOk="0">
                <a:moveTo>
                  <a:pt x="0" y="0"/>
                </a:moveTo>
                <a:lnTo>
                  <a:pt x="16442346" y="0"/>
                </a:lnTo>
                <a:lnTo>
                  <a:pt x="16442346" y="7417740"/>
                </a:lnTo>
                <a:lnTo>
                  <a:pt x="0" y="7417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2" name="Text Box 1"/>
          <p:cNvSpPr txBox="1"/>
          <p:nvPr/>
        </p:nvSpPr>
        <p:spPr>
          <a:xfrm>
            <a:off x="4564380" y="524510"/>
            <a:ext cx="3063240" cy="713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4000"/>
              <a:t>Conclusiones</a:t>
            </a:r>
            <a:endParaRPr lang="en-US" altLang="en-US" sz="4000"/>
          </a:p>
        </p:txBody>
      </p:sp>
      <p:grpSp>
        <p:nvGrpSpPr>
          <p:cNvPr id="570" name="Google Shape;570;p54"/>
          <p:cNvGrpSpPr/>
          <p:nvPr/>
        </p:nvGrpSpPr>
        <p:grpSpPr>
          <a:xfrm>
            <a:off x="-1196089" y="-1220324"/>
            <a:ext cx="2663125" cy="2663125"/>
            <a:chOff x="0" y="0"/>
            <a:chExt cx="812800" cy="812800"/>
          </a:xfrm>
        </p:grpSpPr>
        <p:sp>
          <p:nvSpPr>
            <p:cNvPr id="571" name="Google Shape;571;p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BEBC"/>
            </a:solidFill>
            <a:ln>
              <a:noFill/>
            </a:ln>
          </p:spPr>
          <p:txBody>
            <a:bodyPr spcFirstLastPara="1" wrap="square" lIns="60966" tIns="60966" rIns="60966" bIns="60966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5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6" tIns="33866" rIns="33866" bIns="33866" anchor="ctr" anchorCtr="0">
              <a:noAutofit/>
            </a:bodyPr>
            <a:p>
              <a:pPr marL="0" marR="0" lvl="0" indent="0" algn="ctr" rtl="0">
                <a:lnSpc>
                  <a:spcPct val="17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76" name="Google Shape;576;p54"/>
          <p:cNvSpPr/>
          <p:nvPr/>
        </p:nvSpPr>
        <p:spPr>
          <a:xfrm>
            <a:off x="10066298" y="5700694"/>
            <a:ext cx="3911001" cy="3911001"/>
          </a:xfrm>
          <a:custGeom>
            <a:avLst/>
            <a:gdLst/>
            <a:ahLst/>
            <a:cxnLst/>
            <a:rect l="l" t="t" r="r" b="b"/>
            <a:pathLst>
              <a:path w="5866502" h="5866502" extrusionOk="0">
                <a:moveTo>
                  <a:pt x="0" y="0"/>
                </a:moveTo>
                <a:lnTo>
                  <a:pt x="5866502" y="0"/>
                </a:lnTo>
                <a:lnTo>
                  <a:pt x="5866502" y="5866502"/>
                </a:lnTo>
                <a:lnTo>
                  <a:pt x="0" y="586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4" name="Text Box 3"/>
          <p:cNvSpPr txBox="1"/>
          <p:nvPr/>
        </p:nvSpPr>
        <p:spPr>
          <a:xfrm>
            <a:off x="857250" y="1302385"/>
            <a:ext cx="9060180" cy="4539615"/>
          </a:xfrm>
          <a:prstGeom prst="rect">
            <a:avLst/>
          </a:prstGeom>
        </p:spPr>
        <p:txBody>
          <a:bodyPr>
            <a:noAutofit/>
          </a:bodyPr>
          <a:p>
            <a:endParaRPr sz="2000"/>
          </a:p>
          <a:p>
            <a:pPr>
              <a:buFont typeface="Arial" panose="020B0604020202020204"/>
              <a:buChar char="•"/>
            </a:pPr>
            <a:r>
              <a:rPr sz="2000"/>
              <a:t>Se desarrolló un sistema web integral para gestionar asignaturas electivas en la Universidad de La Habana, adaptado a las necesidades de la Dirección de Formación de Pregrado.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/>
              <a:t>El sistema automatiza tareas como la propuesta de asignaturas, validación, inscripción</a:t>
            </a:r>
            <a:r>
              <a:rPr lang="en-US" sz="2000"/>
              <a:t> y </a:t>
            </a:r>
            <a:r>
              <a:rPr sz="2000"/>
              <a:t>generación de actas, reduciendo la carga manual y los errores humanos.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/>
              <a:t>Se implementaron funcionalidades diferenciadas según el rol: </a:t>
            </a:r>
            <a:r>
              <a:rPr lang="en-US" sz="2000"/>
              <a:t>los </a:t>
            </a:r>
            <a:r>
              <a:rPr sz="2000"/>
              <a:t>profesores pueden proponer cursos,</a:t>
            </a:r>
            <a:r>
              <a:rPr lang="en-US" sz="2000"/>
              <a:t> los</a:t>
            </a:r>
            <a:r>
              <a:rPr sz="2000"/>
              <a:t> administradores validan propuestas, y</a:t>
            </a:r>
            <a:r>
              <a:rPr lang="en-US" sz="2000"/>
              <a:t> los</a:t>
            </a:r>
            <a:r>
              <a:rPr sz="2000"/>
              <a:t> estudiantes se inscriben.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lang="en-US" altLang="en-US" sz="2000"/>
              <a:t>La inscripción estudiantil respeta los cupos establecidos y considera elementos como carrera y año académico.</a:t>
            </a:r>
            <a:endParaRPr lang="en-US" altLang="en-US" sz="2000"/>
          </a:p>
          <a:p>
            <a:pPr>
              <a:buFont typeface="Arial" panose="020B0604020202020204"/>
              <a:buChar char="•"/>
            </a:pPr>
            <a:r>
              <a:rPr sz="2000"/>
              <a:t>Se validó el sistema con pruebas de carga, usabilidad y pruebas unitarias, demostrando estabilidad, buena experiencia de usuario y cumplimiento de los objetivos planteados.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Google Shape;201;p31"/>
          <p:cNvSpPr/>
          <p:nvPr/>
        </p:nvSpPr>
        <p:spPr>
          <a:xfrm>
            <a:off x="151130" y="123825"/>
            <a:ext cx="11736705" cy="6610350"/>
          </a:xfrm>
          <a:custGeom>
            <a:avLst/>
            <a:gdLst/>
            <a:ahLst/>
            <a:cxnLst/>
            <a:rect l="l" t="t" r="r" b="b"/>
            <a:pathLst>
              <a:path w="16442346" h="7417740" extrusionOk="0">
                <a:moveTo>
                  <a:pt x="0" y="0"/>
                </a:moveTo>
                <a:lnTo>
                  <a:pt x="16442346" y="0"/>
                </a:lnTo>
                <a:lnTo>
                  <a:pt x="16442346" y="7417740"/>
                </a:lnTo>
                <a:lnTo>
                  <a:pt x="0" y="7417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2" name="Text Box 1"/>
          <p:cNvSpPr txBox="1"/>
          <p:nvPr/>
        </p:nvSpPr>
        <p:spPr>
          <a:xfrm>
            <a:off x="3861435" y="527685"/>
            <a:ext cx="4316730" cy="713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4000"/>
              <a:t>Recomendaciones</a:t>
            </a:r>
            <a:endParaRPr lang="en-US" altLang="en-US" sz="4000"/>
          </a:p>
        </p:txBody>
      </p:sp>
      <p:grpSp>
        <p:nvGrpSpPr>
          <p:cNvPr id="570" name="Google Shape;570;p54"/>
          <p:cNvGrpSpPr/>
          <p:nvPr/>
        </p:nvGrpSpPr>
        <p:grpSpPr>
          <a:xfrm>
            <a:off x="-1196089" y="-1220324"/>
            <a:ext cx="2663125" cy="2663125"/>
            <a:chOff x="0" y="0"/>
            <a:chExt cx="812800" cy="812800"/>
          </a:xfrm>
        </p:grpSpPr>
        <p:sp>
          <p:nvSpPr>
            <p:cNvPr id="571" name="Google Shape;571;p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BEBC"/>
            </a:solidFill>
            <a:ln>
              <a:noFill/>
            </a:ln>
          </p:spPr>
          <p:txBody>
            <a:bodyPr spcFirstLastPara="1" wrap="square" lIns="60966" tIns="60966" rIns="60966" bIns="60966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5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6" tIns="33866" rIns="33866" bIns="33866" anchor="ctr" anchorCtr="0">
              <a:noAutofit/>
            </a:bodyPr>
            <a:p>
              <a:pPr marL="0" marR="0" lvl="0" indent="0" algn="ctr" rtl="0">
                <a:lnSpc>
                  <a:spcPct val="17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76" name="Google Shape;576;p54"/>
          <p:cNvSpPr/>
          <p:nvPr/>
        </p:nvSpPr>
        <p:spPr>
          <a:xfrm>
            <a:off x="10066298" y="5700694"/>
            <a:ext cx="3911001" cy="3911001"/>
          </a:xfrm>
          <a:custGeom>
            <a:avLst/>
            <a:gdLst/>
            <a:ahLst/>
            <a:cxnLst/>
            <a:rect l="l" t="t" r="r" b="b"/>
            <a:pathLst>
              <a:path w="5866502" h="5866502" extrusionOk="0">
                <a:moveTo>
                  <a:pt x="0" y="0"/>
                </a:moveTo>
                <a:lnTo>
                  <a:pt x="5866502" y="0"/>
                </a:lnTo>
                <a:lnTo>
                  <a:pt x="5866502" y="5866502"/>
                </a:lnTo>
                <a:lnTo>
                  <a:pt x="0" y="586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4" name="Text Box 3"/>
          <p:cNvSpPr txBox="1"/>
          <p:nvPr/>
        </p:nvSpPr>
        <p:spPr>
          <a:xfrm>
            <a:off x="1576705" y="1442085"/>
            <a:ext cx="8054340" cy="3879215"/>
          </a:xfrm>
          <a:prstGeom prst="rect">
            <a:avLst/>
          </a:prstGeom>
        </p:spPr>
        <p:txBody>
          <a:bodyPr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sz="2000"/>
              <a:t>Incluir pruebas de integración para verificar automáticamente que los módulos del sistema interactúan correctamente y reforzar la estabilidad general.</a:t>
            </a:r>
            <a:endParaRPr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000"/>
              <a:t>Desarrollar un sistema de recomendación de asignaturas basado en el historial académico del estudiante e intereses expresados en lenguaje natural.</a:t>
            </a:r>
            <a:endParaRPr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000"/>
              <a:t>Diseñar una aplicación móvil complementaria que facilite el acceso y uso del sistema desde dispositivos móviles, especialmente por parte de los estudiantes.</a:t>
            </a:r>
            <a:endParaRPr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2000"/>
              <a:t>Incorporar un sistema de mensajería interna para mejorar la comunicación entre estudiantes y profesores dentro de la plataforma.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/>
        </p:nvSpPr>
        <p:spPr>
          <a:xfrm>
            <a:off x="2782433" y="3705067"/>
            <a:ext cx="6428400" cy="126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800">
                <a:solidFill>
                  <a:srgbClr val="222222"/>
                </a:solidFill>
              </a:rPr>
              <a:t> </a:t>
            </a:r>
            <a:r>
              <a:rPr lang="en-US" sz="1735">
                <a:solidFill>
                  <a:srgbClr val="222222"/>
                </a:solidFill>
              </a:rPr>
              <a:t>Trabajo de Diploma presentado en opción al título de </a:t>
            </a:r>
            <a:endParaRPr sz="1735">
              <a:solidFill>
                <a:srgbClr val="222222"/>
              </a:solidFill>
            </a:endParaRPr>
          </a:p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735">
                <a:solidFill>
                  <a:srgbClr val="222222"/>
                </a:solidFill>
              </a:rPr>
              <a:t>Licenciado en Ciencia de la Computación</a:t>
            </a:r>
            <a:endParaRPr sz="1735">
              <a:solidFill>
                <a:srgbClr val="222222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>
              <a:solidFill>
                <a:srgbClr val="222222"/>
              </a:solidFill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222222"/>
              </a:solidFill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621033" y="1064100"/>
            <a:ext cx="10751200" cy="230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4265"/>
              <a:t>Sistema digital para la gestión de</a:t>
            </a:r>
            <a:endParaRPr lang="en-US" altLang="en-US" sz="4265"/>
          </a:p>
          <a:p>
            <a:pPr marL="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en-US" sz="4265"/>
              <a:t>asignaturas electivas en la </a:t>
            </a:r>
            <a:r>
              <a:rPr lang="en-US" sz="4265"/>
              <a:t> </a:t>
            </a:r>
            <a:endParaRPr sz="4265"/>
          </a:p>
          <a:p>
            <a:pPr marL="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en-US" sz="4265"/>
              <a:t> </a:t>
            </a:r>
            <a:r>
              <a:rPr lang="en-US" altLang="en-US" sz="4265">
                <a:sym typeface="+mn-ea"/>
              </a:rPr>
              <a:t>Universidad de </a:t>
            </a:r>
            <a:r>
              <a:rPr lang="en-US" altLang="en-US" sz="4265"/>
              <a:t>La Habana</a:t>
            </a:r>
            <a:endParaRPr lang="en-US" altLang="en-US" sz="4265"/>
          </a:p>
        </p:txBody>
      </p:sp>
      <p:sp>
        <p:nvSpPr>
          <p:cNvPr id="139" name="Google Shape;139;p26"/>
          <p:cNvSpPr txBox="1"/>
          <p:nvPr/>
        </p:nvSpPr>
        <p:spPr>
          <a:xfrm>
            <a:off x="3672588" y="5139233"/>
            <a:ext cx="4846400" cy="107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Autor: Alex Samuel Bas Beovides</a:t>
            </a:r>
            <a:endParaRPr sz="2000"/>
          </a:p>
          <a:p>
            <a:pPr marL="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/>
              <a:t>Tutor: Lic. </a:t>
            </a:r>
            <a:r>
              <a:rPr lang="en-US" altLang="en-US" sz="2000"/>
              <a:t>Carlos León González</a:t>
            </a:r>
            <a:endParaRPr lang="en-US" altLang="en-US" sz="2000"/>
          </a:p>
          <a:p>
            <a:pPr marL="0" lvl="0" indent="0" algn="ctr" rtl="0">
              <a:lnSpc>
                <a:spcPct val="117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000"/>
          </a:p>
        </p:txBody>
      </p:sp>
      <p:pic>
        <p:nvPicPr>
          <p:cNvPr id="140" name="Google Shape;140;p26" title="matcom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083567" y="2298100"/>
            <a:ext cx="1795665" cy="179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6" title="photo_2025-06-25_10-18-19.jp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313067" y="2455300"/>
            <a:ext cx="1277847" cy="1638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" name="Google Shape;201;p31"/>
          <p:cNvSpPr/>
          <p:nvPr/>
        </p:nvSpPr>
        <p:spPr>
          <a:xfrm>
            <a:off x="810895" y="486410"/>
            <a:ext cx="10570210" cy="5896610"/>
          </a:xfrm>
          <a:custGeom>
            <a:avLst/>
            <a:gdLst/>
            <a:ahLst/>
            <a:cxnLst/>
            <a:rect l="l" t="t" r="r" b="b"/>
            <a:pathLst>
              <a:path w="16442346" h="7417740" extrusionOk="0">
                <a:moveTo>
                  <a:pt x="0" y="0"/>
                </a:moveTo>
                <a:lnTo>
                  <a:pt x="16442346" y="0"/>
                </a:lnTo>
                <a:lnTo>
                  <a:pt x="16442346" y="7417740"/>
                </a:lnTo>
                <a:lnTo>
                  <a:pt x="0" y="7417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3" name="Text Box 2"/>
          <p:cNvSpPr txBox="1"/>
          <p:nvPr/>
        </p:nvSpPr>
        <p:spPr>
          <a:xfrm>
            <a:off x="2239010" y="1500505"/>
            <a:ext cx="7713980" cy="3868420"/>
          </a:xfrm>
          <a:prstGeom prst="rect">
            <a:avLst/>
          </a:prstGeom>
        </p:spPr>
        <p:txBody>
          <a:bodyPr>
            <a:noAutofit/>
          </a:bodyPr>
          <a:p>
            <a:r>
              <a:rPr sz="2000" b="1"/>
              <a:t>¿Qué es un LMS?</a:t>
            </a:r>
            <a:endParaRPr sz="2000" b="1"/>
          </a:p>
          <a:p>
            <a:pPr>
              <a:buFont typeface="Arial" panose="020B0604020202020204"/>
              <a:buChar char="•"/>
            </a:pPr>
            <a:r>
              <a:rPr sz="2000"/>
              <a:t>Plataforma de gestión de aprendizaje (ej: Moodle, Canvas).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/>
              <a:t>Se usa para cursos, materiales, evaluaciones, etc.</a:t>
            </a:r>
            <a:endParaRPr sz="2000"/>
          </a:p>
          <a:p>
            <a:pPr>
              <a:buFont typeface="Arial" panose="020B0604020202020204"/>
              <a:buChar char="•"/>
            </a:pPr>
            <a:endParaRPr sz="2000"/>
          </a:p>
          <a:p>
            <a:pPr indent="0">
              <a:buFont typeface="Arial" panose="020B0604020202020204"/>
              <a:buNone/>
            </a:pPr>
            <a:r>
              <a:rPr lang="en-US" altLang="en-US" sz="2000" b="1"/>
              <a:t>¿Por qué no usamos un LMS para resolver nuestro problema?</a:t>
            </a:r>
            <a:endParaRPr lang="en-US" altLang="en-US" sz="2000" b="1"/>
          </a:p>
          <a:p>
            <a:pPr>
              <a:buFont typeface="Arial" panose="020B0604020202020204"/>
              <a:buChar char="•"/>
            </a:pPr>
            <a:r>
              <a:rPr lang="en-US" altLang="en-US" sz="2000"/>
              <a:t>No permiten adaptar el sistema al nivel de detalle que se necesita.</a:t>
            </a:r>
            <a:endParaRPr lang="en-US" altLang="en-US" sz="2000"/>
          </a:p>
          <a:p>
            <a:pPr>
              <a:buFont typeface="Arial" panose="020B0604020202020204"/>
              <a:buChar char="•"/>
            </a:pPr>
            <a:r>
              <a:rPr lang="en-US" altLang="en-US" sz="2000"/>
              <a:t>Algunas funciones clave (como cupos o elegibilidad por facultad) no están disponibles o requieren módulos pagos.</a:t>
            </a:r>
            <a:endParaRPr lang="en-US" altLang="en-US" sz="2000"/>
          </a:p>
          <a:p>
            <a:pPr>
              <a:buFont typeface="Arial" panose="020B0604020202020204"/>
              <a:buChar char="•"/>
            </a:pPr>
            <a:r>
              <a:rPr lang="en-US" altLang="en-US" sz="2000"/>
              <a:t>No permiten una gestión centralizada desde la DFP como se requiere en este proceso.</a:t>
            </a:r>
            <a:endParaRPr lang="en-US" altLang="en-US" sz="2000"/>
          </a:p>
        </p:txBody>
      </p:sp>
      <p:grpSp>
        <p:nvGrpSpPr>
          <p:cNvPr id="570" name="Google Shape;570;p54"/>
          <p:cNvGrpSpPr/>
          <p:nvPr/>
        </p:nvGrpSpPr>
        <p:grpSpPr>
          <a:xfrm>
            <a:off x="-1196089" y="-1220324"/>
            <a:ext cx="2663125" cy="2663125"/>
            <a:chOff x="0" y="0"/>
            <a:chExt cx="812800" cy="812800"/>
          </a:xfrm>
        </p:grpSpPr>
        <p:sp>
          <p:nvSpPr>
            <p:cNvPr id="571" name="Google Shape;571;p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BEBC"/>
            </a:solidFill>
            <a:ln>
              <a:noFill/>
            </a:ln>
          </p:spPr>
          <p:txBody>
            <a:bodyPr spcFirstLastPara="1" wrap="square" lIns="60966" tIns="60966" rIns="60966" bIns="60966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5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6" tIns="33866" rIns="33866" bIns="33866" anchor="ctr" anchorCtr="0">
              <a:noAutofit/>
            </a:bodyPr>
            <a:p>
              <a:pPr marL="0" marR="0" lvl="0" indent="0" algn="ctr" rtl="0">
                <a:lnSpc>
                  <a:spcPct val="17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76" name="Google Shape;576;p54"/>
          <p:cNvSpPr/>
          <p:nvPr/>
        </p:nvSpPr>
        <p:spPr>
          <a:xfrm>
            <a:off x="9790073" y="5267624"/>
            <a:ext cx="3911001" cy="3911001"/>
          </a:xfrm>
          <a:custGeom>
            <a:avLst/>
            <a:gdLst/>
            <a:ahLst/>
            <a:cxnLst/>
            <a:rect l="l" t="t" r="r" b="b"/>
            <a:pathLst>
              <a:path w="5866502" h="5866502" extrusionOk="0">
                <a:moveTo>
                  <a:pt x="0" y="0"/>
                </a:moveTo>
                <a:lnTo>
                  <a:pt x="5866502" y="0"/>
                </a:lnTo>
                <a:lnTo>
                  <a:pt x="5866502" y="5866502"/>
                </a:lnTo>
                <a:lnTo>
                  <a:pt x="0" y="586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615219" y="956420"/>
            <a:ext cx="10961564" cy="4945160"/>
          </a:xfrm>
          <a:custGeom>
            <a:avLst/>
            <a:gdLst/>
            <a:ahLst/>
            <a:cxnLst/>
            <a:rect l="l" t="t" r="r" b="b"/>
            <a:pathLst>
              <a:path w="16442346" h="7417740" extrusionOk="0">
                <a:moveTo>
                  <a:pt x="0" y="0"/>
                </a:moveTo>
                <a:lnTo>
                  <a:pt x="16442346" y="0"/>
                </a:lnTo>
                <a:lnTo>
                  <a:pt x="16442346" y="7417740"/>
                </a:lnTo>
                <a:lnTo>
                  <a:pt x="0" y="7417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202" name="Google Shape;202;p31"/>
          <p:cNvSpPr txBox="1"/>
          <p:nvPr/>
        </p:nvSpPr>
        <p:spPr>
          <a:xfrm>
            <a:off x="1102360" y="2567940"/>
            <a:ext cx="10285307" cy="2531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en-US" sz="2935">
                <a:solidFill>
                  <a:srgbClr val="222222"/>
                </a:solidFill>
              </a:rPr>
              <a:t>Diseñar y desarrollar una plataforma digital que permita gestionar de forma integral el proceso</a:t>
            </a:r>
            <a:endParaRPr lang="en-US" altLang="en-US" sz="2935">
              <a:solidFill>
                <a:srgbClr val="222222"/>
              </a:solidFill>
            </a:endParaRPr>
          </a:p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en-US" sz="2935">
                <a:solidFill>
                  <a:srgbClr val="222222"/>
                </a:solidFill>
              </a:rPr>
              <a:t>de inscripción, aprobación y asignación de asignaturas electivas</a:t>
            </a:r>
            <a:endParaRPr lang="en-US" altLang="en-US" sz="2935">
              <a:solidFill>
                <a:srgbClr val="222222"/>
              </a:solidFill>
            </a:endParaRPr>
          </a:p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en-US" sz="2935">
                <a:solidFill>
                  <a:srgbClr val="222222"/>
                </a:solidFill>
              </a:rPr>
              <a:t>en la Universidad de la Habana.</a:t>
            </a:r>
            <a:endParaRPr lang="en-US" altLang="en-US" sz="2935">
              <a:solidFill>
                <a:srgbClr val="222222"/>
              </a:solidFill>
            </a:endParaRPr>
          </a:p>
        </p:txBody>
      </p:sp>
      <p:sp>
        <p:nvSpPr>
          <p:cNvPr id="203" name="Google Shape;203;p31"/>
          <p:cNvSpPr txBox="1"/>
          <p:nvPr/>
        </p:nvSpPr>
        <p:spPr>
          <a:xfrm>
            <a:off x="1260937" y="1521300"/>
            <a:ext cx="9967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b="1">
                <a:solidFill>
                  <a:srgbClr val="222222"/>
                </a:solidFill>
              </a:rPr>
              <a:t>OBJETIVO GENERAL</a:t>
            </a:r>
            <a:endParaRPr sz="935"/>
          </a:p>
        </p:txBody>
      </p:sp>
      <p:sp>
        <p:nvSpPr>
          <p:cNvPr id="576" name="Google Shape;576;p54"/>
          <p:cNvSpPr/>
          <p:nvPr/>
        </p:nvSpPr>
        <p:spPr>
          <a:xfrm>
            <a:off x="9790073" y="4902499"/>
            <a:ext cx="3911001" cy="3911001"/>
          </a:xfrm>
          <a:custGeom>
            <a:avLst/>
            <a:gdLst/>
            <a:ahLst/>
            <a:cxnLst/>
            <a:rect l="l" t="t" r="r" b="b"/>
            <a:pathLst>
              <a:path w="5866502" h="5866502" extrusionOk="0">
                <a:moveTo>
                  <a:pt x="0" y="0"/>
                </a:moveTo>
                <a:lnTo>
                  <a:pt x="5866502" y="0"/>
                </a:lnTo>
                <a:lnTo>
                  <a:pt x="5866502" y="5866502"/>
                </a:lnTo>
                <a:lnTo>
                  <a:pt x="0" y="586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  <p:grpSp>
        <p:nvGrpSpPr>
          <p:cNvPr id="570" name="Google Shape;570;p54"/>
          <p:cNvGrpSpPr/>
          <p:nvPr/>
        </p:nvGrpSpPr>
        <p:grpSpPr>
          <a:xfrm>
            <a:off x="-1196089" y="-1220324"/>
            <a:ext cx="2663125" cy="2663125"/>
            <a:chOff x="0" y="0"/>
            <a:chExt cx="812800" cy="812800"/>
          </a:xfrm>
        </p:grpSpPr>
        <p:sp>
          <p:nvSpPr>
            <p:cNvPr id="571" name="Google Shape;571;p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BEBC"/>
            </a:solidFill>
            <a:ln>
              <a:noFill/>
            </a:ln>
          </p:spPr>
          <p:txBody>
            <a:bodyPr spcFirstLastPara="1" wrap="square" lIns="60966" tIns="60966" rIns="60966" bIns="60966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5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6" tIns="33866" rIns="33866" bIns="33866" anchor="ctr" anchorCtr="0">
              <a:noAutofit/>
            </a:bodyPr>
            <a:p>
              <a:pPr marL="0" marR="0" lvl="0" indent="0" algn="ctr" rtl="0">
                <a:lnSpc>
                  <a:spcPct val="17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/>
          <p:nvPr/>
        </p:nvSpPr>
        <p:spPr>
          <a:xfrm>
            <a:off x="288925" y="198120"/>
            <a:ext cx="11613515" cy="6461125"/>
          </a:xfrm>
          <a:custGeom>
            <a:avLst/>
            <a:gdLst/>
            <a:ahLst/>
            <a:cxnLst/>
            <a:rect l="l" t="t" r="r" b="b"/>
            <a:pathLst>
              <a:path w="16442346" h="7417740" extrusionOk="0">
                <a:moveTo>
                  <a:pt x="0" y="0"/>
                </a:moveTo>
                <a:lnTo>
                  <a:pt x="16442346" y="0"/>
                </a:lnTo>
                <a:lnTo>
                  <a:pt x="16442346" y="7417740"/>
                </a:lnTo>
                <a:lnTo>
                  <a:pt x="0" y="7417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212" name="Google Shape;212;p32"/>
          <p:cNvSpPr txBox="1"/>
          <p:nvPr/>
        </p:nvSpPr>
        <p:spPr>
          <a:xfrm>
            <a:off x="1111924" y="838887"/>
            <a:ext cx="99676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b="1">
                <a:solidFill>
                  <a:srgbClr val="222222"/>
                </a:solidFill>
              </a:rPr>
              <a:t>Objetivos específicos</a:t>
            </a:r>
            <a:endParaRPr sz="935"/>
          </a:p>
        </p:txBody>
      </p:sp>
      <p:sp>
        <p:nvSpPr>
          <p:cNvPr id="187" name="Google Shape;187;p29"/>
          <p:cNvSpPr txBox="1"/>
          <p:nvPr/>
        </p:nvSpPr>
        <p:spPr>
          <a:xfrm>
            <a:off x="764540" y="1885527"/>
            <a:ext cx="10960947" cy="455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p>
            <a:pPr marL="457200" lvl="0" indent="-406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48484"/>
              </a:buClr>
              <a:buSzPts val="2800"/>
              <a:buChar char="●"/>
            </a:pPr>
            <a:r>
              <a:rPr lang="en-US" altLang="en-US" sz="2000">
                <a:solidFill>
                  <a:srgbClr val="222222"/>
                </a:solidFill>
                <a:sym typeface="+mn-ea"/>
              </a:rPr>
              <a:t>Diseñar una interfaz visual donde el profesorado proponga nuevas asignaturas electivas, junto a datos requeridos por la DFP para su evaluación y aprobación.</a:t>
            </a:r>
            <a:endParaRPr lang="en-US" altLang="en-US" sz="2000">
              <a:solidFill>
                <a:srgbClr val="222222"/>
              </a:solidFill>
              <a:sym typeface="+mn-ea"/>
            </a:endParaRPr>
          </a:p>
          <a:p>
            <a:pPr marL="457200" lvl="0" indent="-406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48484"/>
              </a:buClr>
              <a:buSzPts val="2800"/>
              <a:buChar char="●"/>
            </a:pPr>
            <a:r>
              <a:rPr lang="en-US" altLang="en-US" sz="2000">
                <a:solidFill>
                  <a:srgbClr val="222222"/>
                </a:solidFill>
                <a:sym typeface="+mn-ea"/>
              </a:rPr>
              <a:t>Implementar un módulo de revisión y validación de asignaturas para ciertos usuarios, permitiendo definir criterios y filtros personalizables según la edición del curso a impartir.</a:t>
            </a:r>
            <a:endParaRPr lang="en-US" altLang="en-US" sz="2000">
              <a:solidFill>
                <a:srgbClr val="222222"/>
              </a:solidFill>
              <a:sym typeface="+mn-ea"/>
            </a:endParaRPr>
          </a:p>
          <a:p>
            <a:pPr marL="457200" lvl="0" indent="-406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48484"/>
              </a:buClr>
              <a:buSzPts val="2800"/>
              <a:buChar char="●"/>
            </a:pPr>
            <a:r>
              <a:rPr lang="en-US" altLang="en-US" sz="2000">
                <a:solidFill>
                  <a:srgbClr val="222222"/>
                </a:solidFill>
                <a:sym typeface="+mn-ea"/>
              </a:rPr>
              <a:t>Desarrollar funcionalidades de inscripción estudiantil que respeten la capacidad máxima de cada curso y permitan aplicar reglas específicas por carrera y año académico.</a:t>
            </a:r>
            <a:endParaRPr lang="en-US" altLang="en-US" sz="2000">
              <a:solidFill>
                <a:srgbClr val="222222"/>
              </a:solidFill>
              <a:sym typeface="+mn-ea"/>
            </a:endParaRPr>
          </a:p>
          <a:p>
            <a:pPr marL="457200" lvl="0" indent="-406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48484"/>
              </a:buClr>
              <a:buSzPts val="2800"/>
              <a:buChar char="●"/>
            </a:pPr>
            <a:r>
              <a:rPr lang="en-US" altLang="en-US" sz="2000">
                <a:solidFill>
                  <a:srgbClr val="222222"/>
                </a:solidFill>
                <a:sym typeface="+mn-ea"/>
              </a:rPr>
              <a:t>Automatizar la asignación de estudiantes, generar listados y actas académicas, minimizando errores producto del trabajo manual.</a:t>
            </a:r>
            <a:endParaRPr lang="en-US" altLang="en-US" sz="2000">
              <a:solidFill>
                <a:srgbClr val="222222"/>
              </a:solidFill>
              <a:sym typeface="+mn-ea"/>
            </a:endParaRPr>
          </a:p>
          <a:p>
            <a:pPr marL="457200" lvl="0" indent="-406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48484"/>
              </a:buClr>
              <a:buSzPts val="2800"/>
              <a:buChar char="●"/>
            </a:pPr>
            <a:r>
              <a:rPr lang="en-US" altLang="en-US" sz="2000">
                <a:solidFill>
                  <a:srgbClr val="222222"/>
                </a:solidFill>
                <a:sym typeface="+mn-ea"/>
              </a:rPr>
              <a:t>Evaluar el desempeño del sistema mediante pruebas funcionales y de usabilidad, con el fin de asegurar su efectividad y aceptación por parte de los usuarios finales.</a:t>
            </a:r>
            <a:endParaRPr lang="en-US" altLang="en-US" sz="2000">
              <a:solidFill>
                <a:srgbClr val="222222"/>
              </a:solidFill>
              <a:sym typeface="+mn-ea"/>
            </a:endParaRPr>
          </a:p>
        </p:txBody>
      </p:sp>
      <p:grpSp>
        <p:nvGrpSpPr>
          <p:cNvPr id="5" name="Google Shape;570;p54"/>
          <p:cNvGrpSpPr/>
          <p:nvPr/>
        </p:nvGrpSpPr>
        <p:grpSpPr>
          <a:xfrm>
            <a:off x="-1196089" y="-1220324"/>
            <a:ext cx="2663125" cy="2663125"/>
            <a:chOff x="0" y="0"/>
            <a:chExt cx="812800" cy="812800"/>
          </a:xfrm>
        </p:grpSpPr>
        <p:sp>
          <p:nvSpPr>
            <p:cNvPr id="2" name="Google Shape;571;p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BEBC"/>
            </a:solidFill>
            <a:ln>
              <a:noFill/>
            </a:ln>
          </p:spPr>
          <p:txBody>
            <a:bodyPr spcFirstLastPara="1" wrap="square" lIns="60966" tIns="60966" rIns="60966" bIns="60966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" name="Google Shape;572;p5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6" tIns="33866" rIns="33866" bIns="33866" anchor="ctr" anchorCtr="0">
              <a:noAutofit/>
            </a:bodyPr>
            <a:p>
              <a:pPr marL="0" marR="0" lvl="0" indent="0" algn="ctr" rtl="0">
                <a:lnSpc>
                  <a:spcPct val="17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" name="Google Shape;576;p54"/>
          <p:cNvSpPr/>
          <p:nvPr/>
        </p:nvSpPr>
        <p:spPr>
          <a:xfrm>
            <a:off x="10007243" y="5651164"/>
            <a:ext cx="3911001" cy="3911001"/>
          </a:xfrm>
          <a:custGeom>
            <a:avLst/>
            <a:gdLst/>
            <a:ahLst/>
            <a:cxnLst/>
            <a:rect l="l" t="t" r="r" b="b"/>
            <a:pathLst>
              <a:path w="5866502" h="5866502" extrusionOk="0">
                <a:moveTo>
                  <a:pt x="0" y="0"/>
                </a:moveTo>
                <a:lnTo>
                  <a:pt x="5866502" y="0"/>
                </a:lnTo>
                <a:lnTo>
                  <a:pt x="5866502" y="5866502"/>
                </a:lnTo>
                <a:lnTo>
                  <a:pt x="0" y="586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" name="Google Shape;210;p32"/>
          <p:cNvSpPr/>
          <p:nvPr/>
        </p:nvSpPr>
        <p:spPr>
          <a:xfrm>
            <a:off x="1205230" y="1085215"/>
            <a:ext cx="9782175" cy="4686935"/>
          </a:xfrm>
          <a:custGeom>
            <a:avLst/>
            <a:gdLst/>
            <a:ahLst/>
            <a:cxnLst/>
            <a:rect l="l" t="t" r="r" b="b"/>
            <a:pathLst>
              <a:path w="16442346" h="7417740" extrusionOk="0">
                <a:moveTo>
                  <a:pt x="0" y="0"/>
                </a:moveTo>
                <a:lnTo>
                  <a:pt x="16442346" y="0"/>
                </a:lnTo>
                <a:lnTo>
                  <a:pt x="16442346" y="7417740"/>
                </a:lnTo>
                <a:lnTo>
                  <a:pt x="0" y="7417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2" name="Text Box 1"/>
          <p:cNvSpPr txBox="1"/>
          <p:nvPr/>
        </p:nvSpPr>
        <p:spPr>
          <a:xfrm>
            <a:off x="2218055" y="1575435"/>
            <a:ext cx="8126095" cy="4564380"/>
          </a:xfrm>
          <a:prstGeom prst="rect">
            <a:avLst/>
          </a:prstGeom>
        </p:spPr>
        <p:txBody>
          <a:bodyPr>
            <a:noAutofit/>
          </a:bodyPr>
          <a:p>
            <a:r>
              <a:rPr sz="2000"/>
              <a:t> ¿Qué es una regla en el sistema?</a:t>
            </a:r>
            <a:endParaRPr sz="2000"/>
          </a:p>
          <a:p>
            <a:r>
              <a:rPr sz="2000"/>
              <a:t> → Conjunto de condiciones aplicadas durante la inscripción (carrera</a:t>
            </a:r>
            <a:r>
              <a:rPr lang="en-US" sz="2000"/>
              <a:t> y/o</a:t>
            </a:r>
            <a:r>
              <a:rPr sz="2000"/>
              <a:t> año)</a:t>
            </a:r>
            <a:endParaRPr sz="2000"/>
          </a:p>
          <a:p>
            <a:endParaRPr sz="2000"/>
          </a:p>
          <a:p>
            <a:r>
              <a:rPr sz="2000"/>
              <a:t>🔎 </a:t>
            </a:r>
            <a:r>
              <a:rPr sz="2000" b="1"/>
              <a:t>Reglas de Filtrado</a:t>
            </a:r>
            <a:endParaRPr sz="2000"/>
          </a:p>
          <a:p>
            <a:r>
              <a:rPr sz="2000"/>
              <a:t> → Definen quiénes pueden ver </a:t>
            </a:r>
            <a:r>
              <a:rPr lang="en-US" sz="2000"/>
              <a:t>y pre</a:t>
            </a:r>
            <a:r>
              <a:rPr sz="2000"/>
              <a:t>inscribirse en cada curso</a:t>
            </a:r>
            <a:endParaRPr sz="2000"/>
          </a:p>
          <a:p>
            <a:r>
              <a:rPr sz="2000"/>
              <a:t> → Aplican criterios de elegibilidad básicos</a:t>
            </a:r>
            <a:endParaRPr sz="2000"/>
          </a:p>
          <a:p>
            <a:endParaRPr sz="2000"/>
          </a:p>
          <a:p>
            <a:r>
              <a:rPr sz="2000"/>
              <a:t>🥇 </a:t>
            </a:r>
            <a:r>
              <a:rPr sz="2000" b="1"/>
              <a:t>Reglas de Prioridad</a:t>
            </a:r>
            <a:endParaRPr sz="2000"/>
          </a:p>
          <a:p>
            <a:r>
              <a:rPr sz="2000"/>
              <a:t> → Ordenan la asignación de plazas cuando hay más solicitudes que cupos</a:t>
            </a:r>
            <a:endParaRPr sz="2000"/>
          </a:p>
          <a:p>
            <a:r>
              <a:rPr sz="2000"/>
              <a:t> → Permiten aplicar políticas institucionales (por carrera</a:t>
            </a:r>
            <a:r>
              <a:rPr lang="en-US" sz="2000"/>
              <a:t> y/o</a:t>
            </a:r>
            <a:r>
              <a:rPr sz="2000"/>
              <a:t> año.)</a:t>
            </a:r>
            <a:endParaRPr sz="2000"/>
          </a:p>
        </p:txBody>
      </p:sp>
      <p:sp>
        <p:nvSpPr>
          <p:cNvPr id="4" name="Text Box 3"/>
          <p:cNvSpPr txBox="1"/>
          <p:nvPr/>
        </p:nvSpPr>
        <p:spPr>
          <a:xfrm>
            <a:off x="3810000" y="296545"/>
            <a:ext cx="4571365" cy="775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4000"/>
              <a:t> Sistema de Reglas</a:t>
            </a:r>
            <a:endParaRPr lang="en-US" altLang="en-US" sz="4000"/>
          </a:p>
        </p:txBody>
      </p:sp>
      <p:grpSp>
        <p:nvGrpSpPr>
          <p:cNvPr id="570" name="Google Shape;570;p54"/>
          <p:cNvGrpSpPr/>
          <p:nvPr/>
        </p:nvGrpSpPr>
        <p:grpSpPr>
          <a:xfrm>
            <a:off x="-1196089" y="-1220324"/>
            <a:ext cx="2663125" cy="2663125"/>
            <a:chOff x="0" y="0"/>
            <a:chExt cx="812800" cy="812800"/>
          </a:xfrm>
        </p:grpSpPr>
        <p:sp>
          <p:nvSpPr>
            <p:cNvPr id="571" name="Google Shape;571;p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BEBC"/>
            </a:solidFill>
            <a:ln>
              <a:noFill/>
            </a:ln>
          </p:spPr>
          <p:txBody>
            <a:bodyPr spcFirstLastPara="1" wrap="square" lIns="60966" tIns="60966" rIns="60966" bIns="60966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5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6" tIns="33866" rIns="33866" bIns="33866" anchor="ctr" anchorCtr="0">
              <a:noAutofit/>
            </a:bodyPr>
            <a:p>
              <a:pPr marL="0" marR="0" lvl="0" indent="0" algn="ctr" rtl="0">
                <a:lnSpc>
                  <a:spcPct val="17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" name="Google Shape;576;p54"/>
          <p:cNvSpPr/>
          <p:nvPr/>
        </p:nvSpPr>
        <p:spPr>
          <a:xfrm>
            <a:off x="10007243" y="5651164"/>
            <a:ext cx="3911001" cy="3911001"/>
          </a:xfrm>
          <a:custGeom>
            <a:avLst/>
            <a:gdLst/>
            <a:ahLst/>
            <a:cxnLst/>
            <a:rect l="l" t="t" r="r" b="b"/>
            <a:pathLst>
              <a:path w="5866502" h="5866502" extrusionOk="0">
                <a:moveTo>
                  <a:pt x="0" y="0"/>
                </a:moveTo>
                <a:lnTo>
                  <a:pt x="5866502" y="0"/>
                </a:lnTo>
                <a:lnTo>
                  <a:pt x="5866502" y="5866502"/>
                </a:lnTo>
                <a:lnTo>
                  <a:pt x="0" y="586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0" name="Google Shape;210;p32"/>
          <p:cNvSpPr/>
          <p:nvPr/>
        </p:nvSpPr>
        <p:spPr>
          <a:xfrm>
            <a:off x="1085215" y="1528445"/>
            <a:ext cx="10020935" cy="4486910"/>
          </a:xfrm>
          <a:custGeom>
            <a:avLst/>
            <a:gdLst/>
            <a:ahLst/>
            <a:cxnLst/>
            <a:rect l="l" t="t" r="r" b="b"/>
            <a:pathLst>
              <a:path w="16442346" h="7417740" extrusionOk="0">
                <a:moveTo>
                  <a:pt x="0" y="0"/>
                </a:moveTo>
                <a:lnTo>
                  <a:pt x="16442346" y="0"/>
                </a:lnTo>
                <a:lnTo>
                  <a:pt x="16442346" y="7417740"/>
                </a:lnTo>
                <a:lnTo>
                  <a:pt x="0" y="7417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3" name="Text Box 2"/>
          <p:cNvSpPr txBox="1"/>
          <p:nvPr/>
        </p:nvSpPr>
        <p:spPr>
          <a:xfrm>
            <a:off x="1899920" y="1942465"/>
            <a:ext cx="7204710" cy="3743960"/>
          </a:xfrm>
          <a:prstGeom prst="rect">
            <a:avLst/>
          </a:prstGeom>
        </p:spPr>
        <p:txBody>
          <a:bodyPr>
            <a:noAutofit/>
          </a:bodyPr>
          <a:p>
            <a:pPr indent="0">
              <a:buFont typeface="Arial" panose="020B0604020202020204"/>
              <a:buNone/>
            </a:pPr>
            <a:r>
              <a:rPr sz="2000"/>
              <a:t>🛠</a:t>
            </a:r>
            <a:r>
              <a:rPr lang="en-US" sz="2000"/>
              <a:t>  </a:t>
            </a:r>
            <a:r>
              <a:rPr sz="2000" b="1"/>
              <a:t>Administrador</a:t>
            </a:r>
            <a:endParaRPr sz="2000"/>
          </a:p>
          <a:p>
            <a:r>
              <a:rPr sz="2000"/>
              <a:t> → Gestiona propuestas, aprueba cursos y configura reglas</a:t>
            </a:r>
            <a:endParaRPr sz="2000"/>
          </a:p>
          <a:p>
            <a:r>
              <a:rPr sz="2000"/>
              <a:t> → Supervisa todo el proceso desde la DFP</a:t>
            </a:r>
            <a:endParaRPr sz="2000"/>
          </a:p>
          <a:p>
            <a:endParaRPr sz="2000"/>
          </a:p>
          <a:p>
            <a:pPr indent="0">
              <a:buFont typeface="Arial" panose="020B0604020202020204"/>
              <a:buNone/>
            </a:pPr>
            <a:r>
              <a:rPr sz="2000"/>
              <a:t>👨‍🏫</a:t>
            </a:r>
            <a:r>
              <a:rPr sz="2000" b="1"/>
              <a:t> Profesor</a:t>
            </a:r>
            <a:endParaRPr sz="2000"/>
          </a:p>
          <a:p>
            <a:r>
              <a:rPr sz="2000"/>
              <a:t> → Propone nuevas asignaturas electivas</a:t>
            </a:r>
            <a:endParaRPr sz="2000"/>
          </a:p>
          <a:p>
            <a:r>
              <a:rPr sz="2000"/>
              <a:t> → Completa datos académicos y logísticos</a:t>
            </a:r>
            <a:endParaRPr sz="2000"/>
          </a:p>
          <a:p>
            <a:endParaRPr sz="2000"/>
          </a:p>
          <a:p>
            <a:pPr indent="0">
              <a:buFont typeface="Arial" panose="020B0604020202020204"/>
              <a:buNone/>
            </a:pPr>
            <a:r>
              <a:rPr sz="2000"/>
              <a:t>🎓 </a:t>
            </a:r>
            <a:r>
              <a:rPr sz="2000" b="1"/>
              <a:t>Estudiante</a:t>
            </a:r>
            <a:endParaRPr sz="2000"/>
          </a:p>
          <a:p>
            <a:r>
              <a:rPr sz="2000"/>
              <a:t> → Visualiza y solicita inscripción según elegibilidad</a:t>
            </a:r>
            <a:endParaRPr sz="2000"/>
          </a:p>
          <a:p>
            <a:r>
              <a:rPr sz="2000"/>
              <a:t> → Participa en proceso automatizado de asignación</a:t>
            </a:r>
            <a:endParaRPr sz="2000"/>
          </a:p>
        </p:txBody>
      </p:sp>
      <p:sp>
        <p:nvSpPr>
          <p:cNvPr id="4" name="Text Box 3"/>
          <p:cNvSpPr txBox="1"/>
          <p:nvPr/>
        </p:nvSpPr>
        <p:spPr>
          <a:xfrm>
            <a:off x="3810000" y="296545"/>
            <a:ext cx="4571365" cy="775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/>
              <a:t>Actores del Sistema</a:t>
            </a:r>
            <a:endParaRPr lang="en-US" sz="4000"/>
          </a:p>
        </p:txBody>
      </p:sp>
      <p:grpSp>
        <p:nvGrpSpPr>
          <p:cNvPr id="570" name="Google Shape;570;p54"/>
          <p:cNvGrpSpPr/>
          <p:nvPr/>
        </p:nvGrpSpPr>
        <p:grpSpPr>
          <a:xfrm>
            <a:off x="-1196089" y="-1220324"/>
            <a:ext cx="2663125" cy="2663125"/>
            <a:chOff x="0" y="0"/>
            <a:chExt cx="812800" cy="812800"/>
          </a:xfrm>
        </p:grpSpPr>
        <p:sp>
          <p:nvSpPr>
            <p:cNvPr id="571" name="Google Shape;571;p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BEBC"/>
            </a:solidFill>
            <a:ln>
              <a:noFill/>
            </a:ln>
          </p:spPr>
          <p:txBody>
            <a:bodyPr spcFirstLastPara="1" wrap="square" lIns="60966" tIns="60966" rIns="60966" bIns="60966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5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6" tIns="33866" rIns="33866" bIns="33866" anchor="ctr" anchorCtr="0">
              <a:noAutofit/>
            </a:bodyPr>
            <a:p>
              <a:pPr marL="0" marR="0" lvl="0" indent="0" algn="ctr" rtl="0">
                <a:lnSpc>
                  <a:spcPct val="17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76" name="Google Shape;576;p54"/>
          <p:cNvSpPr/>
          <p:nvPr/>
        </p:nvSpPr>
        <p:spPr>
          <a:xfrm>
            <a:off x="9790073" y="5267624"/>
            <a:ext cx="3911001" cy="3911001"/>
          </a:xfrm>
          <a:custGeom>
            <a:avLst/>
            <a:gdLst/>
            <a:ahLst/>
            <a:cxnLst/>
            <a:rect l="l" t="t" r="r" b="b"/>
            <a:pathLst>
              <a:path w="5866502" h="5866502" extrusionOk="0">
                <a:moveTo>
                  <a:pt x="0" y="0"/>
                </a:moveTo>
                <a:lnTo>
                  <a:pt x="5866502" y="0"/>
                </a:lnTo>
                <a:lnTo>
                  <a:pt x="5866502" y="5866502"/>
                </a:lnTo>
                <a:lnTo>
                  <a:pt x="0" y="586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Google Shape;201;p31"/>
          <p:cNvSpPr/>
          <p:nvPr/>
        </p:nvSpPr>
        <p:spPr>
          <a:xfrm>
            <a:off x="227330" y="123825"/>
            <a:ext cx="11736705" cy="6610350"/>
          </a:xfrm>
          <a:custGeom>
            <a:avLst/>
            <a:gdLst/>
            <a:ahLst/>
            <a:cxnLst/>
            <a:rect l="l" t="t" r="r" b="b"/>
            <a:pathLst>
              <a:path w="16442346" h="7417740" extrusionOk="0">
                <a:moveTo>
                  <a:pt x="0" y="0"/>
                </a:moveTo>
                <a:lnTo>
                  <a:pt x="16442346" y="0"/>
                </a:lnTo>
                <a:lnTo>
                  <a:pt x="16442346" y="7417740"/>
                </a:lnTo>
                <a:lnTo>
                  <a:pt x="0" y="7417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10" name="Text Box 9"/>
          <p:cNvSpPr txBox="1"/>
          <p:nvPr/>
        </p:nvSpPr>
        <p:spPr>
          <a:xfrm>
            <a:off x="2924175" y="390525"/>
            <a:ext cx="6343650" cy="713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4000"/>
              <a:t>Casos de Uso - Administrador</a:t>
            </a:r>
            <a:endParaRPr lang="en-US" altLang="en-US" sz="4000"/>
          </a:p>
        </p:txBody>
      </p:sp>
      <p:pic>
        <p:nvPicPr>
          <p:cNvPr id="11" name="Picture 10" descr="UseCase_Adm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1666240"/>
            <a:ext cx="11188700" cy="4457700"/>
          </a:xfrm>
          <a:prstGeom prst="rect">
            <a:avLst/>
          </a:prstGeom>
        </p:spPr>
      </p:pic>
      <p:grpSp>
        <p:nvGrpSpPr>
          <p:cNvPr id="570" name="Google Shape;570;p54"/>
          <p:cNvGrpSpPr/>
          <p:nvPr/>
        </p:nvGrpSpPr>
        <p:grpSpPr>
          <a:xfrm>
            <a:off x="-1196089" y="-1220324"/>
            <a:ext cx="2663125" cy="2663125"/>
            <a:chOff x="0" y="0"/>
            <a:chExt cx="812800" cy="812800"/>
          </a:xfrm>
        </p:grpSpPr>
        <p:sp>
          <p:nvSpPr>
            <p:cNvPr id="571" name="Google Shape;571;p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BEBC"/>
            </a:solidFill>
            <a:ln>
              <a:noFill/>
            </a:ln>
          </p:spPr>
          <p:txBody>
            <a:bodyPr spcFirstLastPara="1" wrap="square" lIns="60966" tIns="60966" rIns="60966" bIns="60966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5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6" tIns="33866" rIns="33866" bIns="33866" anchor="ctr" anchorCtr="0">
              <a:noAutofit/>
            </a:bodyPr>
            <a:p>
              <a:pPr marL="0" marR="0" lvl="0" indent="0" algn="ctr" rtl="0">
                <a:lnSpc>
                  <a:spcPct val="17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2" name="Google Shape;576;p54"/>
          <p:cNvSpPr/>
          <p:nvPr/>
        </p:nvSpPr>
        <p:spPr>
          <a:xfrm>
            <a:off x="10066298" y="5700694"/>
            <a:ext cx="3911001" cy="3911001"/>
          </a:xfrm>
          <a:custGeom>
            <a:avLst/>
            <a:gdLst/>
            <a:ahLst/>
            <a:cxnLst/>
            <a:rect l="l" t="t" r="r" b="b"/>
            <a:pathLst>
              <a:path w="5866502" h="5866502" extrusionOk="0">
                <a:moveTo>
                  <a:pt x="0" y="0"/>
                </a:moveTo>
                <a:lnTo>
                  <a:pt x="5866502" y="0"/>
                </a:lnTo>
                <a:lnTo>
                  <a:pt x="5866502" y="5866502"/>
                </a:lnTo>
                <a:lnTo>
                  <a:pt x="0" y="586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Google Shape;201;p31"/>
          <p:cNvSpPr/>
          <p:nvPr/>
        </p:nvSpPr>
        <p:spPr>
          <a:xfrm>
            <a:off x="227965" y="123825"/>
            <a:ext cx="11736705" cy="6610350"/>
          </a:xfrm>
          <a:custGeom>
            <a:avLst/>
            <a:gdLst/>
            <a:ahLst/>
            <a:cxnLst/>
            <a:rect l="l" t="t" r="r" b="b"/>
            <a:pathLst>
              <a:path w="16442346" h="7417740" extrusionOk="0">
                <a:moveTo>
                  <a:pt x="0" y="0"/>
                </a:moveTo>
                <a:lnTo>
                  <a:pt x="16442346" y="0"/>
                </a:lnTo>
                <a:lnTo>
                  <a:pt x="16442346" y="7417740"/>
                </a:lnTo>
                <a:lnTo>
                  <a:pt x="0" y="74177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>
              <a:fillRect/>
            </a:stretch>
          </a:blipFill>
          <a:ln>
            <a:noFill/>
          </a:ln>
        </p:spPr>
      </p:sp>
      <p:sp>
        <p:nvSpPr>
          <p:cNvPr id="5" name="Text Box 4"/>
          <p:cNvSpPr txBox="1"/>
          <p:nvPr/>
        </p:nvSpPr>
        <p:spPr>
          <a:xfrm>
            <a:off x="2924175" y="516255"/>
            <a:ext cx="6343650" cy="7137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4000"/>
              <a:t>Casos de Uso - Profesor</a:t>
            </a:r>
            <a:endParaRPr lang="en-US" altLang="en-US" sz="4000"/>
          </a:p>
        </p:txBody>
      </p:sp>
      <p:pic>
        <p:nvPicPr>
          <p:cNvPr id="6" name="Picture 5" descr="UseCase_Profes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30" y="1745615"/>
            <a:ext cx="8892540" cy="4404360"/>
          </a:xfrm>
          <a:prstGeom prst="rect">
            <a:avLst/>
          </a:prstGeom>
        </p:spPr>
      </p:pic>
      <p:grpSp>
        <p:nvGrpSpPr>
          <p:cNvPr id="570" name="Google Shape;570;p54"/>
          <p:cNvGrpSpPr/>
          <p:nvPr/>
        </p:nvGrpSpPr>
        <p:grpSpPr>
          <a:xfrm>
            <a:off x="-1196089" y="-1220324"/>
            <a:ext cx="2663125" cy="2663125"/>
            <a:chOff x="0" y="0"/>
            <a:chExt cx="812800" cy="812800"/>
          </a:xfrm>
        </p:grpSpPr>
        <p:sp>
          <p:nvSpPr>
            <p:cNvPr id="571" name="Google Shape;571;p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6BEBC"/>
            </a:solidFill>
            <a:ln>
              <a:noFill/>
            </a:ln>
          </p:spPr>
          <p:txBody>
            <a:bodyPr spcFirstLastPara="1" wrap="square" lIns="60966" tIns="60966" rIns="60966" bIns="60966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5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3866" tIns="33866" rIns="33866" bIns="33866" anchor="ctr" anchorCtr="0">
              <a:noAutofit/>
            </a:bodyPr>
            <a:p>
              <a:pPr marL="0" marR="0" lvl="0" indent="0" algn="ctr" rtl="0">
                <a:lnSpc>
                  <a:spcPct val="171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576" name="Google Shape;576;p54"/>
          <p:cNvSpPr/>
          <p:nvPr/>
        </p:nvSpPr>
        <p:spPr>
          <a:xfrm>
            <a:off x="10066298" y="5700694"/>
            <a:ext cx="3911001" cy="3911001"/>
          </a:xfrm>
          <a:custGeom>
            <a:avLst/>
            <a:gdLst/>
            <a:ahLst/>
            <a:cxnLst/>
            <a:rect l="l" t="t" r="r" b="b"/>
            <a:pathLst>
              <a:path w="5866502" h="5866502" extrusionOk="0">
                <a:moveTo>
                  <a:pt x="0" y="0"/>
                </a:moveTo>
                <a:lnTo>
                  <a:pt x="5866502" y="0"/>
                </a:lnTo>
                <a:lnTo>
                  <a:pt x="5866502" y="5866502"/>
                </a:lnTo>
                <a:lnTo>
                  <a:pt x="0" y="5866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8881</Words>
  <Application>WPS Presentation</Application>
  <PresentationFormat>Widescreen</PresentationFormat>
  <Paragraphs>204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abasb</cp:lastModifiedBy>
  <cp:revision>5</cp:revision>
  <dcterms:created xsi:type="dcterms:W3CDTF">2025-06-30T18:11:00Z</dcterms:created>
  <dcterms:modified xsi:type="dcterms:W3CDTF">2025-09-22T14:41:55Z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32B2DFB9691740FC9C623742F08B8636_11</vt:lpwstr>
  </property>
  <property fmtid="{D5CDD505-2E9C-101B-9397-08002B2CF9AE}" pid="3" name="KSOProductBuildVer">
    <vt:lpwstr>1033-12.2.0.22549</vt:lpwstr>
  </property>
</Properties>
</file>