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F3F3F46-DA32-4056-8CD1-761B00F6FCA9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94A4962-9B4F-4FD3-9117-9CE19A2B3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8584E0-07AA-47DA-B1C1-58C3BD9E1915}" type="datetimeFigureOut">
              <a:rPr lang="pt-BR" smtClean="0"/>
              <a:pPr/>
              <a:t>24/02/2014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208C07-C264-40CE-A175-27DE5F196A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8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01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26E6A-242D-4CEC-8989-A723B516510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0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2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4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3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3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07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86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8C07-C264-40CE-A175-27DE5F196A3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4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4024-ACBC-4476-B552-2DDB9D15F25A}" type="datetime1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FF28-89B5-430E-BDD5-97DAC854A78C}" type="datetime1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82C0-10BF-4B6D-ABF9-5C4987BF306E}" type="datetime1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26FB-0BD5-4228-B7BF-79EF9490A39D}" type="datetime1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689-6386-4A87-B35A-9584475898CC}" type="datetime1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5FC-B205-43CE-85B3-F9CE256FC127}" type="datetime1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3AAB-7514-492C-B603-9CD4B261666E}" type="datetime1">
              <a:rPr lang="pt-BR" smtClean="0"/>
              <a:t>24/02/2014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8474-EF45-4AC4-9CFF-CF25D61A75F7}" type="datetime1">
              <a:rPr lang="pt-BR" smtClean="0"/>
              <a:t>24/02/2014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1147-F798-4176-8EC6-0B7DCABBB754}" type="datetime1">
              <a:rPr lang="pt-BR" smtClean="0"/>
              <a:t>24/02/2014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F4B0-9D98-4B5C-917B-6DA3A818DC15}" type="datetime1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DB45-603F-4077-A700-274B9880DBBD}" type="datetime1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46A-B54E-4FE3-A824-DDC79715C183}" type="datetime1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450" y="476672"/>
            <a:ext cx="89916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Aft>
                <a:spcPts val="600"/>
              </a:spcAft>
              <a:defRPr/>
            </a:pPr>
            <a:r>
              <a:rPr kumimoji="1" lang="pt-BR" sz="3600" b="1">
                <a:effectLst>
                  <a:outerShdw blurRad="38100" dist="38100" dir="2700000" algn="tl">
                    <a:srgbClr val="C0C0C0"/>
                  </a:outerShdw>
                </a:effectLst>
                <a:latin typeface="Fujiyama" pitchFamily="34" charset="0"/>
              </a:rPr>
              <a:t>Aula </a:t>
            </a:r>
            <a:r>
              <a:rPr kumimoji="1" lang="pt-BR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Fujiyama" pitchFamily="34" charset="0"/>
              </a:rPr>
              <a:t>03</a:t>
            </a:r>
            <a:r>
              <a:rPr kumimoji="1"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Fujiyama" pitchFamily="34" charset="0"/>
              </a:rPr>
              <a:t/>
            </a:r>
            <a:br>
              <a:rPr kumimoji="1"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Fujiyama" pitchFamily="34" charset="0"/>
              </a:rPr>
            </a:br>
            <a:r>
              <a:rPr kumimoji="1"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Fujiyama" pitchFamily="34" charset="0"/>
              </a:rPr>
              <a:t>Strings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3400" y="4366047"/>
            <a:ext cx="821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>
              <a:defRPr/>
            </a:pPr>
            <a:r>
              <a:rPr kumimoji="1" lang="pt-B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kumimoji="1"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Carla G. </a:t>
            </a:r>
            <a:r>
              <a:rPr kumimoji="1" lang="pt-B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Pelissoni</a:t>
            </a:r>
            <a:endParaRPr kumimoji="1" lang="pt-B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kumimoji="1"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4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Aquecimento ...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989138"/>
            <a:ext cx="7343775" cy="2447925"/>
          </a:xfrm>
        </p:spPr>
        <p:txBody>
          <a:bodyPr/>
          <a:lstStyle/>
          <a:p>
            <a:pPr eaLnBrk="1" hangingPunct="1"/>
            <a:r>
              <a:rPr lang="pt-BR" sz="2400" smtClean="0"/>
              <a:t>Fazer um programa em linguagem C que leia uma string qualquer digitada pelo usuário e escreva na tela a quantidade de letras ‘A’ (maiúscula) e a quantidade de ´a´ (minúscula) existentes nessa string.</a:t>
            </a:r>
          </a:p>
        </p:txBody>
      </p:sp>
      <p:pic>
        <p:nvPicPr>
          <p:cNvPr id="12292" name="Picture 2" descr="C:\Users\Carla\Pictures\Microsoft Media Gallery\00286723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9300" y="4508500"/>
            <a:ext cx="23431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Solução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#include&lt;string.h&gt;</a:t>
            </a:r>
          </a:p>
          <a:p>
            <a:pPr>
              <a:buFont typeface="Times" pitchFamily="96" charset="0"/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cont_A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=0,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cont_a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=0, i;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cout &lt;&lt; “\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nDigite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uma string: “; 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for(i=0; i &lt;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 i++){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[i] == ‘A’)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cont_A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[i] == ‘a’)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cont_a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cout &lt;&lt; “\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nQuantidade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de A: “ &lt;&lt;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cont_A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cout &lt;&lt; “\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nQuantidade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de a: “ &lt;&lt;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cont_a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Times" pitchFamily="96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Times" pitchFamily="96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C0A74-D690-4CF9-B89A-2708DC194E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7931150" cy="4530725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spcAft>
                <a:spcPts val="1200"/>
              </a:spcAft>
            </a:pPr>
            <a:r>
              <a:rPr lang="pt-BR" sz="2400" b="1" dirty="0" smtClean="0"/>
              <a:t>Exercício 1: </a:t>
            </a:r>
            <a:r>
              <a:rPr lang="pt-BR" sz="2400" dirty="0" smtClean="0"/>
              <a:t>Fazer um programa em Linguagem C que leia uma </a:t>
            </a:r>
            <a:r>
              <a:rPr lang="pt-BR" sz="2400" i="1" dirty="0" smtClean="0"/>
              <a:t>string</a:t>
            </a:r>
            <a:r>
              <a:rPr lang="pt-BR" sz="2400" dirty="0" smtClean="0"/>
              <a:t> qualquer e criptografe a string, substituindo todo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igual a </a:t>
            </a:r>
            <a:r>
              <a:rPr lang="pt-BR" sz="2400" b="1" dirty="0" smtClean="0"/>
              <a:t>‘a’</a:t>
            </a:r>
            <a:r>
              <a:rPr lang="pt-BR" sz="2400" dirty="0" smtClean="0"/>
              <a:t> pelo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</a:t>
            </a:r>
            <a:r>
              <a:rPr lang="pt-BR" sz="2400" b="1" dirty="0" smtClean="0"/>
              <a:t>‘x’</a:t>
            </a:r>
            <a:r>
              <a:rPr lang="pt-BR" sz="2400" dirty="0" smtClean="0"/>
              <a:t>. Como resultado, escrever a nova </a:t>
            </a:r>
            <a:r>
              <a:rPr lang="pt-BR" sz="2400" i="1" dirty="0" smtClean="0"/>
              <a:t>string</a:t>
            </a:r>
            <a:r>
              <a:rPr lang="pt-BR" sz="2400" dirty="0" smtClean="0"/>
              <a:t> e a quantidade de caracteres que foram substituídos.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1200"/>
              </a:spcAft>
            </a:pPr>
            <a:r>
              <a:rPr lang="pt-BR" sz="2400" b="1" dirty="0" smtClean="0"/>
              <a:t>Exercício 2: </a:t>
            </a:r>
            <a:r>
              <a:rPr lang="pt-BR" sz="2400" dirty="0" smtClean="0"/>
              <a:t>Fazer um programa em Linguagem C que peça para o usuário digitar uma senha. O programa deve comparar a senha digitada com a senha pré-definida “apc1” e escrever apenas uma mensagem informando se a senha está correta ou não.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1200"/>
              </a:spcAft>
            </a:pPr>
            <a:endParaRPr lang="pt-BR" sz="2400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93037" cy="1055687"/>
          </a:xfrm>
          <a:noFill/>
        </p:spPr>
        <p:txBody>
          <a:bodyPr anchor="ctr"/>
          <a:lstStyle/>
          <a:p>
            <a:pPr eaLnBrk="1" hangingPunct="1"/>
            <a:r>
              <a:rPr lang="pt-BR" b="1" i="1" smtClean="0"/>
              <a:t>Strings</a:t>
            </a:r>
          </a:p>
        </p:txBody>
      </p:sp>
      <p:pic>
        <p:nvPicPr>
          <p:cNvPr id="14340" name="Picture 5" descr="MCj028202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315913"/>
            <a:ext cx="2289175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/>
      <p:bldP spid="1597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844675"/>
            <a:ext cx="7583488" cy="4464050"/>
          </a:xfrm>
        </p:spPr>
        <p:txBody>
          <a:bodyPr/>
          <a:lstStyle/>
          <a:p>
            <a:r>
              <a:rPr lang="pt-BR" sz="2400" b="1" dirty="0" smtClean="0"/>
              <a:t>Exercício 3: </a:t>
            </a:r>
            <a:r>
              <a:rPr lang="pt-BR" sz="2400" dirty="0" smtClean="0"/>
              <a:t>Fazer um programa em C que leia uma string e gere o seu inverso. Por exemplo, se for introduzido o string ANTONIO, o programa deverá gerar uma outra string com o conteúdo OINOTNA. Exibir a string original e a string invertida.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5A50E7-4696-4FB5-A3F3-E4CAB5D10C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93037" cy="1055687"/>
          </a:xfrm>
          <a:noFill/>
        </p:spPr>
        <p:txBody>
          <a:bodyPr anchor="ctr"/>
          <a:lstStyle/>
          <a:p>
            <a:pPr eaLnBrk="1" hangingPunct="1"/>
            <a:r>
              <a:rPr lang="pt-BR" b="1" i="1" smtClean="0"/>
              <a:t>Strings</a:t>
            </a:r>
          </a:p>
        </p:txBody>
      </p:sp>
      <p:pic>
        <p:nvPicPr>
          <p:cNvPr id="15366" name="Picture 5" descr="MCj028202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315913"/>
            <a:ext cx="2289175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96" charset="0"/>
              <a:buNone/>
            </a:pPr>
            <a:r>
              <a:rPr lang="pt-BR" sz="140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Times" pitchFamily="96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[MAX], nova[MAX];</a:t>
            </a:r>
          </a:p>
          <a:p>
            <a:pPr>
              <a:buFont typeface="Times" pitchFamily="96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i, j;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cout &lt;&lt; “\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nDigite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sua string: “;</a:t>
            </a:r>
          </a:p>
          <a:p>
            <a:pPr>
              <a:buFont typeface="Times" pitchFamily="96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for (i=0, j=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)-1; i&lt;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 i++, j--)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nova[i]=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nova[i] = ‘\0’;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cout &lt;&lt; \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nString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original: “ &lt;&lt;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cout &lt;&lt; \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nString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invertida: “ &lt;&lt; nova;</a:t>
            </a:r>
          </a:p>
          <a:p>
            <a:pPr>
              <a:buFont typeface="Times" pitchFamily="96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Times" pitchFamily="96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429872-4D23-4923-9235-EBAF68B14C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i="1" smtClean="0"/>
              <a:t>Strings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76" y="1663476"/>
            <a:ext cx="7416800" cy="41417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pt-BR" sz="2600" b="1" i="1" dirty="0" smtClean="0"/>
              <a:t>Strings</a:t>
            </a:r>
            <a:r>
              <a:rPr lang="pt-BR" sz="2600" b="1" dirty="0" smtClean="0"/>
              <a:t> </a:t>
            </a:r>
            <a:r>
              <a:rPr lang="pt-BR" sz="2600" dirty="0" smtClean="0"/>
              <a:t>são vetores do tipo </a:t>
            </a:r>
            <a:r>
              <a:rPr lang="pt-BR" sz="2600" b="1" dirty="0" err="1" smtClean="0"/>
              <a:t>char</a:t>
            </a:r>
            <a:r>
              <a:rPr lang="pt-BR" sz="2600" dirty="0" smtClean="0"/>
              <a:t> que armazenam um texto formado de caracteres e sempre terminado pelo caractere ‘\0’.</a:t>
            </a:r>
          </a:p>
          <a:p>
            <a:pPr eaLnBrk="1" hangingPunct="1">
              <a:spcAft>
                <a:spcPct val="20000"/>
              </a:spcAft>
            </a:pPr>
            <a:r>
              <a:rPr lang="pt-BR" sz="2600" dirty="0" smtClean="0"/>
              <a:t>O caractere ‘\0’ representa final de </a:t>
            </a:r>
            <a:r>
              <a:rPr lang="pt-BR" sz="2600" i="1" dirty="0" smtClean="0"/>
              <a:t>string</a:t>
            </a:r>
            <a:r>
              <a:rPr lang="pt-BR" sz="2600" dirty="0" smtClean="0"/>
              <a:t>. </a:t>
            </a:r>
          </a:p>
          <a:p>
            <a:pPr eaLnBrk="1" hangingPunct="1">
              <a:spcAft>
                <a:spcPct val="20000"/>
              </a:spcAft>
            </a:pPr>
            <a:r>
              <a:rPr lang="pt-BR" sz="2600" dirty="0" smtClean="0"/>
              <a:t>Cada caractere é um elemento independente do vetor e pode ser acessado por meio de um índice.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93038" cy="1055688"/>
          </a:xfrm>
          <a:noFill/>
        </p:spPr>
        <p:txBody>
          <a:bodyPr anchor="ctr"/>
          <a:lstStyle/>
          <a:p>
            <a:pPr eaLnBrk="1" hangingPunct="1"/>
            <a:r>
              <a:rPr lang="pt-BR" b="1" i="1" smtClean="0"/>
              <a:t>Strings</a:t>
            </a:r>
            <a:r>
              <a:rPr lang="pt-BR" b="1" smtClean="0"/>
              <a:t> - Exemplo</a:t>
            </a:r>
            <a:endParaRPr lang="pt-BR" b="1" i="1" smtClean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27584" y="1988840"/>
            <a:ext cx="1828800" cy="3200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dirty="0" smtClean="0"/>
              <a:t>‘</a:t>
            </a:r>
            <a:r>
              <a:rPr lang="pt-BR" dirty="0"/>
              <a:t>O’</a:t>
            </a:r>
          </a:p>
          <a:p>
            <a:pPr algn="ctr">
              <a:spcBef>
                <a:spcPts val="600"/>
              </a:spcBef>
            </a:pPr>
            <a:endParaRPr lang="pt-BR" dirty="0" smtClean="0"/>
          </a:p>
          <a:p>
            <a:pPr algn="ctr">
              <a:spcBef>
                <a:spcPts val="600"/>
              </a:spcBef>
            </a:pPr>
            <a:r>
              <a:rPr lang="pt-BR" dirty="0" smtClean="0"/>
              <a:t>‘</a:t>
            </a:r>
            <a:r>
              <a:rPr lang="pt-BR" dirty="0"/>
              <a:t>L’</a:t>
            </a:r>
          </a:p>
          <a:p>
            <a:pPr algn="ctr">
              <a:spcBef>
                <a:spcPts val="600"/>
              </a:spcBef>
            </a:pPr>
            <a:endParaRPr lang="pt-BR" dirty="0" smtClean="0"/>
          </a:p>
          <a:p>
            <a:pPr algn="ctr">
              <a:spcBef>
                <a:spcPts val="600"/>
              </a:spcBef>
            </a:pPr>
            <a:r>
              <a:rPr lang="pt-BR" dirty="0" smtClean="0"/>
              <a:t>‘A</a:t>
            </a:r>
            <a:r>
              <a:rPr lang="pt-BR" dirty="0"/>
              <a:t>’</a:t>
            </a:r>
          </a:p>
          <a:p>
            <a:pPr algn="ctr">
              <a:spcBef>
                <a:spcPts val="600"/>
              </a:spcBef>
            </a:pPr>
            <a:endParaRPr lang="pt-BR" dirty="0" smtClean="0"/>
          </a:p>
          <a:p>
            <a:pPr algn="ctr">
              <a:spcBef>
                <a:spcPts val="600"/>
              </a:spcBef>
            </a:pPr>
            <a:r>
              <a:rPr lang="pt-BR" dirty="0" smtClean="0"/>
              <a:t>‘\</a:t>
            </a:r>
            <a:r>
              <a:rPr lang="pt-BR" dirty="0"/>
              <a:t>0’</a:t>
            </a:r>
          </a:p>
          <a:p>
            <a:pPr algn="ctr">
              <a:spcBef>
                <a:spcPts val="600"/>
              </a:spcBef>
            </a:pPr>
            <a:endParaRPr lang="pt-BR" dirty="0"/>
          </a:p>
          <a:p>
            <a:pPr algn="ctr">
              <a:spcBef>
                <a:spcPts val="600"/>
              </a:spcBef>
            </a:pPr>
            <a:endParaRPr lang="pt-BR" dirty="0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827584" y="263691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827584" y="328498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827584" y="400506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827584" y="465313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699792" y="1844824"/>
            <a:ext cx="533400" cy="414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pt-BR" sz="2000" dirty="0"/>
              <a:t>0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pt-BR" sz="2000" dirty="0"/>
              <a:t>1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pt-BR" sz="2000" dirty="0"/>
              <a:t>2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pt-BR" sz="2000" dirty="0"/>
              <a:t>3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pt-BR" sz="2000" dirty="0"/>
              <a:t>4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endParaRPr lang="pt-BR" sz="2000" dirty="0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827584" y="16288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Palavra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3635375" y="1773238"/>
            <a:ext cx="48244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/>
              <a:t>Declaração:</a:t>
            </a:r>
          </a:p>
          <a:p>
            <a:r>
              <a:rPr lang="pt-BR" dirty="0"/>
              <a:t>	</a:t>
            </a:r>
            <a:r>
              <a:rPr lang="pt-BR" dirty="0" err="1"/>
              <a:t>char</a:t>
            </a:r>
            <a:r>
              <a:rPr lang="pt-BR" dirty="0"/>
              <a:t> nome[TAMANHO];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	</a:t>
            </a:r>
            <a:r>
              <a:rPr lang="pt-BR" dirty="0" err="1"/>
              <a:t>char</a:t>
            </a:r>
            <a:r>
              <a:rPr lang="pt-BR" dirty="0"/>
              <a:t> palavra[30];	</a:t>
            </a:r>
          </a:p>
          <a:p>
            <a:r>
              <a:rPr lang="pt-BR" dirty="0"/>
              <a:t>	ou</a:t>
            </a:r>
          </a:p>
          <a:p>
            <a:r>
              <a:rPr lang="pt-BR" dirty="0"/>
              <a:t>	....</a:t>
            </a:r>
          </a:p>
          <a:p>
            <a:r>
              <a:rPr lang="pt-BR" dirty="0"/>
              <a:t>	#define MAX  30</a:t>
            </a:r>
          </a:p>
          <a:p>
            <a:r>
              <a:rPr lang="pt-BR" dirty="0"/>
              <a:t>	....</a:t>
            </a:r>
          </a:p>
          <a:p>
            <a:r>
              <a:rPr lang="pt-BR" dirty="0"/>
              <a:t>	</a:t>
            </a:r>
            <a:r>
              <a:rPr lang="pt-BR" dirty="0" err="1"/>
              <a:t>char</a:t>
            </a:r>
            <a:r>
              <a:rPr lang="pt-BR" dirty="0"/>
              <a:t> palavra[MAX]; 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4784"/>
            <a:ext cx="8569647" cy="518457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#include&lt;</a:t>
            </a:r>
            <a:r>
              <a:rPr lang="pt-BR" sz="2000" dirty="0" err="1" smtClean="0">
                <a:latin typeface="Courier New" pitchFamily="49" charset="0"/>
              </a:rPr>
              <a:t>iostream</a:t>
            </a:r>
            <a:r>
              <a:rPr lang="pt-BR" sz="2000" dirty="0" smtClean="0">
                <a:latin typeface="Courier New" pitchFamily="49" charset="0"/>
              </a:rPr>
              <a:t>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main</a:t>
            </a:r>
            <a:r>
              <a:rPr lang="pt-BR" sz="20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</a:rPr>
              <a:t>char</a:t>
            </a:r>
            <a:r>
              <a:rPr lang="pt-BR" sz="2000" dirty="0" smtClean="0">
                <a:latin typeface="Courier New" pitchFamily="49" charset="0"/>
              </a:rPr>
              <a:t> Nome[30];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//Lê a string inteira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cout &lt;&lt; “\</a:t>
            </a:r>
            <a:r>
              <a:rPr lang="pt-BR" sz="2000" dirty="0" err="1" smtClean="0">
                <a:latin typeface="Courier New" pitchFamily="49" charset="0"/>
              </a:rPr>
              <a:t>nDigite</a:t>
            </a:r>
            <a:r>
              <a:rPr lang="pt-BR" sz="2000" dirty="0" smtClean="0">
                <a:latin typeface="Courier New" pitchFamily="49" charset="0"/>
              </a:rPr>
              <a:t> o seu nome: “;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</a:rPr>
              <a:t>cin</a:t>
            </a:r>
            <a:r>
              <a:rPr lang="pt-BR" sz="2000" dirty="0" smtClean="0">
                <a:latin typeface="Courier New" pitchFamily="49" charset="0"/>
              </a:rPr>
              <a:t> &gt;&gt; Nome;      	 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//Escreve string inteira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cout &lt;&lt; “\</a:t>
            </a:r>
            <a:r>
              <a:rPr lang="pt-BR" sz="2000" dirty="0" err="1" smtClean="0">
                <a:latin typeface="Courier New" pitchFamily="49" charset="0"/>
              </a:rPr>
              <a:t>nSeu</a:t>
            </a:r>
            <a:r>
              <a:rPr lang="pt-BR" sz="2000" dirty="0" smtClean="0">
                <a:latin typeface="Courier New" pitchFamily="49" charset="0"/>
              </a:rPr>
              <a:t> nome inteiro </a:t>
            </a:r>
            <a:r>
              <a:rPr lang="pt-BR" sz="2000" dirty="0" err="1" smtClean="0">
                <a:latin typeface="Courier New" pitchFamily="49" charset="0"/>
              </a:rPr>
              <a:t>eh</a:t>
            </a:r>
            <a:r>
              <a:rPr lang="pt-BR" sz="2000" dirty="0" smtClean="0">
                <a:latin typeface="Courier New" pitchFamily="49" charset="0"/>
              </a:rPr>
              <a:t> “ &lt;&lt; Nome;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//Escreve o caractere da primeira posição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cout &lt;&lt; “\nA primeira letra do seu nome é: “ &lt;&lt; Nome[0];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93038" cy="98425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b="1" i="1" dirty="0" smtClean="0"/>
              <a:t>Strings</a:t>
            </a:r>
            <a:r>
              <a:rPr lang="pt-BR" b="1" dirty="0" smtClean="0"/>
              <a:t> – Exemplo: Leitura e escrita</a:t>
            </a:r>
            <a:endParaRPr lang="pt-BR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488237" cy="45751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Para manipular (copiar, comparar, etc.) cadeias de caracteres (</a:t>
            </a:r>
            <a:r>
              <a:rPr lang="pt-BR" sz="2400" i="1" dirty="0" smtClean="0"/>
              <a:t>strings</a:t>
            </a:r>
            <a:r>
              <a:rPr lang="pt-BR" sz="2400" dirty="0" smtClean="0"/>
              <a:t>) inteiras na Linguagem C é preciso utilizar funções específicas.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Por exemplo: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400" dirty="0" err="1" smtClean="0"/>
              <a:t>strcpy</a:t>
            </a:r>
            <a:endParaRPr lang="pt-BR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pt-BR" sz="2400" dirty="0" err="1" smtClean="0"/>
              <a:t>strcmp</a:t>
            </a:r>
            <a:endParaRPr lang="pt-BR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pt-BR" sz="2400" dirty="0" err="1" smtClean="0"/>
              <a:t>strlen</a:t>
            </a:r>
            <a:endParaRPr lang="pt-BR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pt-BR" sz="2400" dirty="0" smtClean="0"/>
              <a:t>Entre </a:t>
            </a:r>
            <a:r>
              <a:rPr lang="pt-BR" sz="2400" dirty="0" smtClean="0">
                <a:solidFill>
                  <a:srgbClr val="0070C0"/>
                </a:solidFill>
              </a:rPr>
              <a:t>muitas</a:t>
            </a:r>
            <a:r>
              <a:rPr lang="pt-BR" sz="2400" dirty="0" smtClean="0"/>
              <a:t> outras ...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93038" cy="911225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pt-BR" sz="4000" b="1" i="1" dirty="0" smtClean="0"/>
              <a:t>Strings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352606" cy="4105275"/>
          </a:xfrm>
        </p:spPr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pt-BR" sz="2400" b="1" dirty="0" err="1" smtClean="0"/>
              <a:t>strcpy</a:t>
            </a:r>
            <a:r>
              <a:rPr lang="pt-BR" sz="2400" b="1" dirty="0" smtClean="0"/>
              <a:t> (S1, S2): </a:t>
            </a:r>
            <a:r>
              <a:rPr lang="pt-BR" sz="2400" dirty="0" smtClean="0"/>
              <a:t>copia o conteúdo de S2 em S1.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/>
              <a:t>Exemplo: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#include&lt;string.h&gt;    //Para poder usar </a:t>
            </a:r>
            <a:r>
              <a:rPr lang="pt-BR" sz="2000" dirty="0" err="1" smtClean="0">
                <a:latin typeface="Courier New" pitchFamily="49" charset="0"/>
              </a:rPr>
              <a:t>strcpy</a:t>
            </a:r>
            <a:r>
              <a:rPr lang="pt-BR" sz="2000" dirty="0" smtClean="0">
                <a:latin typeface="Courier New" pitchFamily="49" charset="0"/>
              </a:rPr>
              <a:t>()</a:t>
            </a:r>
            <a:endParaRPr lang="en-US" sz="2000" dirty="0" smtClean="0">
              <a:latin typeface="Courier New" pitchFamily="49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#include&lt;</a:t>
            </a:r>
            <a:r>
              <a:rPr lang="en-US" sz="2000" dirty="0" err="1" smtClean="0">
                <a:latin typeface="Courier New" pitchFamily="49" charset="0"/>
              </a:rPr>
              <a:t>iostream.h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main()</a:t>
            </a:r>
            <a:endParaRPr lang="pt-BR" sz="2000" dirty="0" smtClean="0">
              <a:latin typeface="Courier New" pitchFamily="49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</a:rPr>
              <a:t>char</a:t>
            </a:r>
            <a:r>
              <a:rPr lang="pt-BR" sz="2000" dirty="0" smtClean="0">
                <a:latin typeface="Courier New" pitchFamily="49" charset="0"/>
              </a:rPr>
              <a:t> Nome[10];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 //Atribui o nome “Ana” à variável Nome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</a:rPr>
              <a:t>strcpy</a:t>
            </a:r>
            <a:r>
              <a:rPr lang="pt-BR" sz="2000" dirty="0" smtClean="0">
                <a:latin typeface="Courier New" pitchFamily="49" charset="0"/>
              </a:rPr>
              <a:t>(Nome, “Ana”);	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cout &lt;&lt; Nome;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sz="4000" b="1" smtClean="0"/>
              <a:t>Funções para Manipulação de </a:t>
            </a:r>
            <a:r>
              <a:rPr lang="pt-BR" sz="4000" b="1" i="1" smtClean="0"/>
              <a:t>Strings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808"/>
            <a:ext cx="8520112" cy="4343400"/>
          </a:xfrm>
        </p:spPr>
        <p:txBody>
          <a:bodyPr/>
          <a:lstStyle/>
          <a:p>
            <a:pPr eaLnBrk="1" hangingPunct="1"/>
            <a:r>
              <a:rPr lang="pt-BR" sz="2400" b="1" dirty="0" smtClean="0"/>
              <a:t> </a:t>
            </a:r>
            <a:r>
              <a:rPr lang="pt-BR" sz="2400" b="1" dirty="0" err="1" smtClean="0"/>
              <a:t>strlen</a:t>
            </a:r>
            <a:r>
              <a:rPr lang="pt-BR" sz="2400" b="1" dirty="0" smtClean="0"/>
              <a:t>(S1): </a:t>
            </a:r>
            <a:r>
              <a:rPr lang="pt-BR" sz="2400" dirty="0" smtClean="0"/>
              <a:t>função que retorna o tamanho de uma string.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 smtClean="0"/>
              <a:t>Exemplo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#include&lt;</a:t>
            </a:r>
            <a:r>
              <a:rPr lang="en-US" sz="2000" dirty="0" err="1" smtClean="0">
                <a:latin typeface="Courier New" pitchFamily="49" charset="0"/>
              </a:rPr>
              <a:t>iostream.h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#include&lt;</a:t>
            </a:r>
            <a:r>
              <a:rPr lang="en-US" sz="2000" dirty="0" err="1" smtClean="0">
                <a:latin typeface="Courier New" pitchFamily="49" charset="0"/>
              </a:rPr>
              <a:t>string.h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main()</a:t>
            </a:r>
            <a:endParaRPr lang="pt-BR" sz="20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cout &lt;&lt; “Tamanho do nome Maria: “ &lt;&lt; </a:t>
            </a:r>
            <a:r>
              <a:rPr lang="pt-BR" sz="2000" dirty="0" err="1" smtClean="0">
                <a:latin typeface="Courier New" pitchFamily="49" charset="0"/>
              </a:rPr>
              <a:t>strlen</a:t>
            </a:r>
            <a:r>
              <a:rPr lang="pt-BR" sz="2000" dirty="0" smtClean="0">
                <a:latin typeface="Courier New" pitchFamily="49" charset="0"/>
              </a:rPr>
              <a:t>(“Maria”);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}</a:t>
            </a:r>
            <a:endParaRPr lang="pt-BR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1" dirty="0" smtClean="0"/>
              <a:t>Saída:</a:t>
            </a:r>
            <a:r>
              <a:rPr lang="pt-BR" sz="2000" dirty="0" smtClean="0"/>
              <a:t> 5</a:t>
            </a:r>
            <a:endParaRPr lang="pt-BR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sz="2000" b="1" dirty="0" smtClean="0"/>
              <a:t>Obs.:</a:t>
            </a:r>
            <a:r>
              <a:rPr lang="pt-BR" sz="2000" dirty="0" smtClean="0"/>
              <a:t> O caractere ‘\0’ não é contado.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sz="4000" b="1" smtClean="0"/>
              <a:t>Funções para Manipulação de </a:t>
            </a:r>
            <a:r>
              <a:rPr lang="pt-BR" sz="4000" b="1" i="1" smtClean="0"/>
              <a:t>Strings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6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/>
      <p:bldP spid="1566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262" y="1916832"/>
            <a:ext cx="7704138" cy="3754437"/>
          </a:xfrm>
        </p:spPr>
        <p:txBody>
          <a:bodyPr/>
          <a:lstStyle/>
          <a:p>
            <a:pPr eaLnBrk="1" hangingPunct="1"/>
            <a:r>
              <a:rPr lang="pt-BR" sz="2400" b="1" dirty="0" err="1" smtClean="0"/>
              <a:t>strcmp</a:t>
            </a:r>
            <a:r>
              <a:rPr lang="pt-BR" sz="2400" b="1" dirty="0" smtClean="0"/>
              <a:t>(S1, S2):</a:t>
            </a:r>
            <a:r>
              <a:rPr lang="pt-BR" sz="2400" dirty="0" smtClean="0"/>
              <a:t> compara duas strings e devolve um inteiro: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 dirty="0" smtClean="0"/>
              <a:t>	0	 			se S1 é igual a S2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 dirty="0" smtClean="0"/>
              <a:t>	Menor que 0		se S1 é menor que S2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400" dirty="0" smtClean="0"/>
              <a:t>	Maior que 0		se S1 é maior que S2</a:t>
            </a:r>
            <a:endParaRPr lang="en-US" sz="2400" dirty="0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sz="4000" b="1" smtClean="0"/>
              <a:t>Funções para Manipulação de </a:t>
            </a:r>
            <a:r>
              <a:rPr lang="pt-BR" sz="4000" b="1" i="1" smtClean="0"/>
              <a:t>Strings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268538" y="3213100"/>
            <a:ext cx="1152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987675" y="3716338"/>
            <a:ext cx="431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987675" y="4149725"/>
            <a:ext cx="431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760"/>
            <a:ext cx="8642350" cy="4823817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/>
              <a:t>Exemplo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#include&lt;</a:t>
            </a:r>
            <a:r>
              <a:rPr lang="en-US" sz="2000" dirty="0" err="1" smtClean="0">
                <a:latin typeface="Courier New" pitchFamily="49" charset="0"/>
              </a:rPr>
              <a:t>iostream.h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#include&lt;</a:t>
            </a:r>
            <a:r>
              <a:rPr lang="en-US" sz="2000" dirty="0" err="1" smtClean="0">
                <a:latin typeface="Courier New" pitchFamily="49" charset="0"/>
              </a:rPr>
              <a:t>string.h</a:t>
            </a:r>
            <a:r>
              <a:rPr lang="en-US" sz="20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main()</a:t>
            </a:r>
            <a:endParaRPr lang="pt-B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char</a:t>
            </a:r>
            <a:r>
              <a:rPr lang="pt-BR" sz="2000" dirty="0" smtClean="0">
                <a:latin typeface="Courier New" pitchFamily="49" charset="0"/>
              </a:rPr>
              <a:t> palavra[30];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aux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cout &lt;&lt; “\</a:t>
            </a:r>
            <a:r>
              <a:rPr lang="pt-BR" sz="2000" dirty="0" err="1" smtClean="0">
                <a:latin typeface="Courier New" pitchFamily="49" charset="0"/>
              </a:rPr>
              <a:t>nDigite</a:t>
            </a:r>
            <a:r>
              <a:rPr lang="pt-BR" sz="2000" dirty="0" smtClean="0">
                <a:latin typeface="Courier New" pitchFamily="49" charset="0"/>
              </a:rPr>
              <a:t> uma palavra qualquer: “;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cin</a:t>
            </a:r>
            <a:r>
              <a:rPr lang="pt-BR" sz="2000" dirty="0" smtClean="0">
                <a:latin typeface="Courier New" pitchFamily="49" charset="0"/>
              </a:rPr>
              <a:t> &gt;&gt; palavra;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aux</a:t>
            </a:r>
            <a:r>
              <a:rPr lang="pt-BR" sz="2000" dirty="0" smtClean="0">
                <a:latin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</a:rPr>
              <a:t>strcmp</a:t>
            </a:r>
            <a:r>
              <a:rPr lang="pt-BR" sz="2000" dirty="0" smtClean="0">
                <a:latin typeface="Courier New" pitchFamily="49" charset="0"/>
              </a:rPr>
              <a:t> (palavra, “Teste”);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</a:rPr>
              <a:t> (</a:t>
            </a:r>
            <a:r>
              <a:rPr lang="pt-BR" sz="2000" dirty="0" err="1" smtClean="0">
                <a:latin typeface="Courier New" pitchFamily="49" charset="0"/>
              </a:rPr>
              <a:t>aux</a:t>
            </a:r>
            <a:r>
              <a:rPr lang="pt-BR" sz="2000" dirty="0" smtClean="0">
                <a:latin typeface="Courier New" pitchFamily="49" charset="0"/>
              </a:rPr>
              <a:t>==0)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	cout &lt;&lt; “O conteúdo da variável palavra é 		igual a Teste”;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else</a:t>
            </a:r>
            <a:endParaRPr lang="pt-B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			cout &lt;&lt; “O conteúdo da variável palavra é 			diferente de Teste”;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sz="4000" b="1" smtClean="0"/>
              <a:t>Funções para Manipulação de </a:t>
            </a:r>
            <a:r>
              <a:rPr lang="pt-BR" sz="4000" b="1" i="1" smtClean="0"/>
              <a:t>Strings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492</Words>
  <Application>Microsoft Office PowerPoint</Application>
  <PresentationFormat>Apresentação na tela (4:3)</PresentationFormat>
  <Paragraphs>162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Strings</vt:lpstr>
      <vt:lpstr>Strings - Exemplo</vt:lpstr>
      <vt:lpstr>Strings – Exemplo: Leitura e escrita</vt:lpstr>
      <vt:lpstr>Strings</vt:lpstr>
      <vt:lpstr>Funções para Manipulação de Strings</vt:lpstr>
      <vt:lpstr>Funções para Manipulação de Strings</vt:lpstr>
      <vt:lpstr>Funções para Manipulação de Strings</vt:lpstr>
      <vt:lpstr>Funções para Manipulação de Strings</vt:lpstr>
      <vt:lpstr>Aquecimento ...</vt:lpstr>
      <vt:lpstr>Exemplo de Solução</vt:lpstr>
      <vt:lpstr>Strings</vt:lpstr>
      <vt:lpstr>Strings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Carla Goncalves Pelissoni</cp:lastModifiedBy>
  <cp:revision>12</cp:revision>
  <cp:lastPrinted>2014-02-25T01:19:33Z</cp:lastPrinted>
  <dcterms:created xsi:type="dcterms:W3CDTF">2013-01-18T12:57:42Z</dcterms:created>
  <dcterms:modified xsi:type="dcterms:W3CDTF">2014-02-25T01:21:46Z</dcterms:modified>
</cp:coreProperties>
</file>