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636" r:id="rId2"/>
    <p:sldId id="635" r:id="rId3"/>
    <p:sldId id="637" r:id="rId4"/>
    <p:sldId id="644" r:id="rId5"/>
    <p:sldId id="645" r:id="rId6"/>
    <p:sldId id="646" r:id="rId7"/>
    <p:sldId id="647" r:id="rId8"/>
    <p:sldId id="604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ECFEE84-0763-4195-A954-1A6BD7FD1EFF}">
          <p14:sldIdLst>
            <p14:sldId id="636"/>
            <p14:sldId id="635"/>
            <p14:sldId id="637"/>
            <p14:sldId id="644"/>
            <p14:sldId id="645"/>
            <p14:sldId id="646"/>
            <p14:sldId id="647"/>
          </p14:sldIdLst>
        </p14:section>
        <p14:section name="Exit" id="{26D33BE0-B19C-465D-8801-1598009CC099}">
          <p14:sldIdLst>
            <p14:sldId id="6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68559" autoAdjust="0"/>
  </p:normalViewPr>
  <p:slideViewPr>
    <p:cSldViewPr snapToGrid="0">
      <p:cViewPr varScale="1">
        <p:scale>
          <a:sx n="59" d="100"/>
          <a:sy n="59" d="100"/>
        </p:scale>
        <p:origin x="1522" y="62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arrette" userId="bf1d3d41e7d330e9" providerId="LiveId" clId="{4BFDF46A-C541-4817-803C-92C03764D9B7}"/>
    <pc:docChg chg="delSection">
      <pc:chgData name="Guy Barrette" userId="bf1d3d41e7d330e9" providerId="LiveId" clId="{4BFDF46A-C541-4817-803C-92C03764D9B7}" dt="2018-03-24T18:02:25.528" v="0" actId="186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Not blocking like </a:t>
            </a:r>
            <a:r>
              <a:rPr lang="fr-CA" dirty="0" err="1"/>
              <a:t>steps</a:t>
            </a:r>
            <a:r>
              <a:rPr lang="fr-CA" dirty="0"/>
              <a:t> 6</a:t>
            </a:r>
          </a:p>
          <a:p>
            <a:r>
              <a:rPr lang="fr-CA" dirty="0"/>
              <a:t>Stack trace </a:t>
            </a:r>
            <a:r>
              <a:rPr lang="fr-CA" dirty="0" err="1"/>
              <a:t>with</a:t>
            </a:r>
            <a:r>
              <a:rPr lang="fr-CA" dirty="0"/>
              <a:t> Local values </a:t>
            </a:r>
            <a:r>
              <a:rPr lang="fr-CA" dirty="0" err="1"/>
              <a:t>captured</a:t>
            </a:r>
            <a:r>
              <a:rPr lang="fr-CA" dirty="0"/>
              <a:t> (</a:t>
            </a:r>
            <a:r>
              <a:rPr lang="fr-CA" dirty="0" err="1"/>
              <a:t>parameters</a:t>
            </a:r>
            <a:r>
              <a:rPr lang="fr-CA" dirty="0"/>
              <a:t> and variables)</a:t>
            </a:r>
          </a:p>
          <a:p>
            <a:r>
              <a:rPr lang="fr-CA" dirty="0"/>
              <a:t>Snapshot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viewable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portal and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downloaded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viewed</a:t>
            </a:r>
            <a:r>
              <a:rPr lang="fr-CA" dirty="0"/>
              <a:t> in </a:t>
            </a:r>
            <a:r>
              <a:rPr lang="fr-CA" b="1" dirty="0"/>
              <a:t>VS2017 Enterprise</a:t>
            </a:r>
            <a:r>
              <a:rPr lang="fr-CA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SNAPSHOT MAY CONTAIN SENSITIVE DATA SINCE PARAMETERS AND VARIABLES WILL BE CAPTURED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6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 more </a:t>
            </a:r>
            <a:r>
              <a:rPr lang="en-CA" dirty="0"/>
              <a:t>“It runs fast on my machine”</a:t>
            </a:r>
          </a:p>
          <a:p>
            <a:r>
              <a:rPr lang="en-CA" dirty="0"/>
              <a:t>Profile for “free” and always running on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i="1" dirty="0" err="1"/>
              <a:t>SideNote</a:t>
            </a:r>
            <a:r>
              <a:rPr lang="en-CA" i="1" dirty="0"/>
              <a:t>: since it will most probably necessitate the installation of tools in Visual Studio and in the </a:t>
            </a:r>
            <a:r>
              <a:rPr lang="en-CA" i="1" dirty="0" err="1"/>
              <a:t>webapp</a:t>
            </a:r>
            <a:r>
              <a:rPr lang="en-CA" i="1" dirty="0"/>
              <a:t> some restart of VS and the </a:t>
            </a:r>
            <a:r>
              <a:rPr lang="en-CA" i="1" dirty="0" err="1"/>
              <a:t>webapp</a:t>
            </a:r>
            <a:r>
              <a:rPr lang="en-CA" i="1" dirty="0"/>
              <a:t> may be need</a:t>
            </a:r>
          </a:p>
          <a:p>
            <a:r>
              <a:rPr lang="en-CA" dirty="0"/>
              <a:t>Enables non blocking debugging in production</a:t>
            </a:r>
          </a:p>
          <a:p>
            <a:r>
              <a:rPr lang="en-CA" dirty="0"/>
              <a:t>Captures value in </a:t>
            </a:r>
            <a:r>
              <a:rPr lang="en-CA" dirty="0" err="1"/>
              <a:t>realtime</a:t>
            </a:r>
            <a:r>
              <a:rPr lang="en-CA" dirty="0"/>
              <a:t> from traffic to your site</a:t>
            </a:r>
          </a:p>
          <a:p>
            <a:r>
              <a:rPr lang="en-CA" dirty="0"/>
              <a:t>As with the other debugger … it must be the same code deployed and on your machine</a:t>
            </a:r>
          </a:p>
          <a:p>
            <a:r>
              <a:rPr lang="en-CA" dirty="0"/>
              <a:t>With multiple </a:t>
            </a:r>
            <a:r>
              <a:rPr lang="en-CA" dirty="0" err="1"/>
              <a:t>snappoint</a:t>
            </a:r>
            <a:r>
              <a:rPr lang="en-CA" dirty="0"/>
              <a:t> (breakpoint) the debugger ensures that corresponding capture are from the same end user session</a:t>
            </a:r>
          </a:p>
          <a:p>
            <a:r>
              <a:rPr lang="en-CA" dirty="0"/>
              <a:t>Even if many users are on your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COLLECTED VALUES MAY CONTAIN SENSITIVE DATA SINCE PARAMETERS AND VARIABLES WILL BE CAPTURED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8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7</a:t>
            </a:r>
            <a:br>
              <a:rPr lang="en-US" b="1" dirty="0"/>
            </a:br>
            <a:r>
              <a:rPr lang="en-US" b="1" dirty="0"/>
              <a:t>Application Insights 2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3632886"/>
            <a:ext cx="10722224" cy="26347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b="1" dirty="0"/>
              <a:t>Mathieu Richard</a:t>
            </a:r>
          </a:p>
          <a:p>
            <a:r>
              <a:rPr lang="en-CA" sz="3921" b="1" dirty="0"/>
              <a:t>ASP.NET MVP, GSoft.com</a:t>
            </a:r>
          </a:p>
          <a:p>
            <a:endParaRPr lang="en-CA" sz="3921" b="1" dirty="0"/>
          </a:p>
          <a:p>
            <a:r>
              <a:rPr lang="en-CA" sz="3921" b="1" dirty="0"/>
              <a:t>matrichard.com</a:t>
            </a:r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Labs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2980788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fr-CA" sz="3921" dirty="0"/>
              <a:t>E</a:t>
            </a:r>
            <a:r>
              <a:rPr lang="en-CA" sz="3921" dirty="0" err="1"/>
              <a:t>xception</a:t>
            </a:r>
            <a:r>
              <a:rPr lang="en-CA" sz="3921" dirty="0"/>
              <a:t> Snapshot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CA" sz="3921" dirty="0"/>
              <a:t>A</a:t>
            </a:r>
            <a:r>
              <a:rPr lang="en-CA" sz="3921" dirty="0" err="1"/>
              <a:t>pplication</a:t>
            </a:r>
            <a:r>
              <a:rPr lang="en-CA" sz="3921" dirty="0"/>
              <a:t> Insights Profiler</a:t>
            </a:r>
          </a:p>
          <a:p>
            <a:pPr marL="742950" indent="-742950" algn="l">
              <a:buFont typeface="+mj-lt"/>
              <a:buAutoNum type="arabicPeriod"/>
            </a:pPr>
            <a:r>
              <a:rPr lang="fr-CA" sz="3921" dirty="0"/>
              <a:t>S</a:t>
            </a:r>
            <a:r>
              <a:rPr lang="en-CA" sz="3921" dirty="0" err="1"/>
              <a:t>napshot</a:t>
            </a:r>
            <a:r>
              <a:rPr lang="en-CA" sz="3921" dirty="0"/>
              <a:t> debugger (optional)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fr-CA" dirty="0"/>
              <a:t>E</a:t>
            </a:r>
            <a:r>
              <a:rPr lang="en-CA" dirty="0" err="1"/>
              <a:t>xception</a:t>
            </a:r>
            <a:r>
              <a:rPr lang="en-CA" dirty="0"/>
              <a:t> Snapshot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2980788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CA" sz="3921" dirty="0" err="1"/>
              <a:t>Collect</a:t>
            </a:r>
            <a:r>
              <a:rPr lang="fr-CA" sz="3921" dirty="0"/>
              <a:t> data </a:t>
            </a:r>
            <a:r>
              <a:rPr lang="fr-CA" sz="3921" dirty="0" err="1"/>
              <a:t>sample</a:t>
            </a:r>
            <a:r>
              <a:rPr lang="fr-CA" sz="3921" dirty="0"/>
              <a:t> </a:t>
            </a:r>
            <a:r>
              <a:rPr lang="fr-CA" sz="3921" dirty="0" err="1"/>
              <a:t>when</a:t>
            </a:r>
            <a:r>
              <a:rPr lang="fr-CA" sz="3921" dirty="0"/>
              <a:t> exception </a:t>
            </a:r>
            <a:r>
              <a:rPr lang="fr-CA" sz="3921" dirty="0" err="1"/>
              <a:t>occur</a:t>
            </a:r>
            <a:endParaRPr lang="en-CA" sz="3921" dirty="0"/>
          </a:p>
        </p:txBody>
      </p:sp>
    </p:spTree>
    <p:extLst>
      <p:ext uri="{BB962C8B-B14F-4D97-AF65-F5344CB8AC3E}">
        <p14:creationId xmlns:p14="http://schemas.microsoft.com/office/powerpoint/2010/main" val="39867574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rning">
            <a:extLst>
              <a:ext uri="{FF2B5EF4-FFF2-40B4-BE49-F238E27FC236}">
                <a16:creationId xmlns:a16="http://schemas.microsoft.com/office/drawing/2014/main" id="{D382161D-E550-4FBA-B7AD-EE1133BC4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0"/>
            <a:ext cx="1036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849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fr-CA" b="1" dirty="0"/>
              <a:t>AI Profiler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2980788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CA" sz="3921" dirty="0"/>
              <a:t>Profiling a production App </a:t>
            </a:r>
            <a:r>
              <a:rPr lang="fr-CA" sz="3921" dirty="0" err="1"/>
              <a:t>from</a:t>
            </a:r>
            <a:r>
              <a:rPr lang="fr-CA" sz="3921" dirty="0"/>
              <a:t> </a:t>
            </a:r>
            <a:r>
              <a:rPr lang="fr-CA" sz="3921" dirty="0" err="1"/>
              <a:t>its</a:t>
            </a:r>
            <a:r>
              <a:rPr lang="fr-CA" sz="3921" dirty="0"/>
              <a:t> </a:t>
            </a:r>
            <a:r>
              <a:rPr lang="fr-CA" sz="3921" dirty="0" err="1"/>
              <a:t>environment</a:t>
            </a:r>
            <a:endParaRPr lang="en-CA" sz="3921" dirty="0"/>
          </a:p>
        </p:txBody>
      </p:sp>
    </p:spTree>
    <p:extLst>
      <p:ext uri="{BB962C8B-B14F-4D97-AF65-F5344CB8AC3E}">
        <p14:creationId xmlns:p14="http://schemas.microsoft.com/office/powerpoint/2010/main" val="2661400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fr-CA" b="1" dirty="0"/>
              <a:t>Snapshot Debugger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82435" y="2980788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921" dirty="0"/>
              <a:t>Debug a production app in Visual Studio without blocking and in </a:t>
            </a:r>
            <a:r>
              <a:rPr lang="en-CA" sz="3921" dirty="0" err="1"/>
              <a:t>realtime</a:t>
            </a:r>
            <a:endParaRPr lang="en-CA" sz="3921" dirty="0"/>
          </a:p>
          <a:p>
            <a:endParaRPr lang="en-CA" sz="3921" dirty="0"/>
          </a:p>
        </p:txBody>
      </p:sp>
    </p:spTree>
    <p:extLst>
      <p:ext uri="{BB962C8B-B14F-4D97-AF65-F5344CB8AC3E}">
        <p14:creationId xmlns:p14="http://schemas.microsoft.com/office/powerpoint/2010/main" val="10083972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rning">
            <a:extLst>
              <a:ext uri="{FF2B5EF4-FFF2-40B4-BE49-F238E27FC236}">
                <a16:creationId xmlns:a16="http://schemas.microsoft.com/office/drawing/2014/main" id="{D382161D-E550-4FBA-B7AD-EE1133BC4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0"/>
            <a:ext cx="1036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141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429230"/>
            <a:ext cx="9310688" cy="5220596"/>
          </a:xfrm>
        </p:spPr>
        <p:txBody>
          <a:bodyPr/>
          <a:lstStyle/>
          <a:p>
            <a:r>
              <a:rPr lang="en-CA" sz="2400" dirty="0"/>
              <a:t>Exception Snapshot: https://docs.microsoft.com/en-us/azure/application-insights/app-insights-snapshot-debugger</a:t>
            </a:r>
          </a:p>
          <a:p>
            <a:br>
              <a:rPr lang="en-CA" sz="2400" dirty="0"/>
            </a:br>
            <a:r>
              <a:rPr lang="en-CA" sz="2400" dirty="0"/>
              <a:t>Snapshot Authorization: https://docs.microsoft.com/en-us/azure/application-insights/app-insights-snapshot-debugger#grant-permissions</a:t>
            </a:r>
          </a:p>
          <a:p>
            <a:br>
              <a:rPr lang="en-CA" sz="2400" dirty="0"/>
            </a:br>
            <a:r>
              <a:rPr lang="en-CA" sz="2400" dirty="0"/>
              <a:t>Application Profiling: https://docs.microsoft.com/en-us/azure/application-insights/app-insights-profiler</a:t>
            </a:r>
          </a:p>
          <a:p>
            <a:br>
              <a:rPr lang="en-CA" sz="2400" dirty="0"/>
            </a:br>
            <a:r>
              <a:rPr lang="en-CA" sz="2400" dirty="0"/>
              <a:t>Performance Test: https://docs.microsoft.com/en-us/vsts/load-test/app-service-web-app-performance-test</a:t>
            </a:r>
          </a:p>
          <a:p>
            <a:br>
              <a:rPr lang="en-CA" sz="2400" dirty="0"/>
            </a:br>
            <a:r>
              <a:rPr lang="en-CA" sz="2400" dirty="0"/>
              <a:t>Snapshot Debugger: https://docs.microsoft.com/en-ca/visualstudio/debugger/debug-live-azure-applications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7859</TotalTime>
  <Words>252</Words>
  <Application>Microsoft Office PowerPoint</Application>
  <PresentationFormat>Widescreen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1_Azure Event</vt:lpstr>
      <vt:lpstr>Step 7 Application Insights 2</vt:lpstr>
      <vt:lpstr>Labs</vt:lpstr>
      <vt:lpstr>Exception Snapshot</vt:lpstr>
      <vt:lpstr>PowerPoint Presentation</vt:lpstr>
      <vt:lpstr>AI Profiler</vt:lpstr>
      <vt:lpstr>Snapshot Debugger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Guy Barrette</dc:creator>
  <cp:lastModifiedBy>Mathieu Richard</cp:lastModifiedBy>
  <cp:revision>429</cp:revision>
  <cp:lastPrinted>2014-03-26T17:46:13Z</cp:lastPrinted>
  <dcterms:created xsi:type="dcterms:W3CDTF">2014-03-19T23:21:38Z</dcterms:created>
  <dcterms:modified xsi:type="dcterms:W3CDTF">2018-04-19T19:35:24Z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