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636" r:id="rId2"/>
    <p:sldId id="635" r:id="rId3"/>
    <p:sldId id="313" r:id="rId4"/>
    <p:sldId id="312" r:id="rId5"/>
    <p:sldId id="522" r:id="rId6"/>
    <p:sldId id="409" r:id="rId7"/>
    <p:sldId id="401" r:id="rId8"/>
    <p:sldId id="523" r:id="rId9"/>
    <p:sldId id="303" r:id="rId10"/>
    <p:sldId id="410" r:id="rId11"/>
    <p:sldId id="304" r:id="rId12"/>
    <p:sldId id="316" r:id="rId13"/>
    <p:sldId id="427" r:id="rId14"/>
    <p:sldId id="426" r:id="rId15"/>
    <p:sldId id="429" r:id="rId16"/>
    <p:sldId id="287"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ECFEE84-0763-4195-A954-1A6BD7FD1EFF}">
          <p14:sldIdLst>
            <p14:sldId id="636"/>
            <p14:sldId id="635"/>
          </p14:sldIdLst>
        </p14:section>
        <p14:section name="RBAC" id="{84F88DB7-9C81-49E9-8E01-9AE0D2FA341E}">
          <p14:sldIdLst>
            <p14:sldId id="313"/>
            <p14:sldId id="312"/>
            <p14:sldId id="522"/>
            <p14:sldId id="409"/>
            <p14:sldId id="401"/>
            <p14:sldId id="523"/>
          </p14:sldIdLst>
        </p14:section>
        <p14:section name="Resource Tags" id="{AF88DBBE-CE14-4361-8EC7-D5486B0C4900}">
          <p14:sldIdLst>
            <p14:sldId id="303"/>
            <p14:sldId id="410"/>
            <p14:sldId id="304"/>
            <p14:sldId id="316"/>
            <p14:sldId id="427"/>
            <p14:sldId id="426"/>
            <p14:sldId id="429"/>
          </p14:sldIdLst>
        </p14:section>
        <p14:section name="Exit" id="{26D33BE0-B19C-465D-8801-1598009CC099}">
          <p14:sldIdLst>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19396C"/>
    <a:srgbClr val="262B2E"/>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68559" autoAdjust="0"/>
  </p:normalViewPr>
  <p:slideViewPr>
    <p:cSldViewPr snapToGrid="0">
      <p:cViewPr>
        <p:scale>
          <a:sx n="66" d="100"/>
          <a:sy n="66" d="100"/>
        </p:scale>
        <p:origin x="465" y="129"/>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4/20/2018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46001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180552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03103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63917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4/20/2018 3:07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95233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13098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221756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157023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12240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17169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74931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30677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77122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2011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452244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lt">
    <p:spTree>
      <p:nvGrpSpPr>
        <p:cNvPr id="1" name=""/>
        <p:cNvGrpSpPr/>
        <p:nvPr/>
      </p:nvGrpSpPr>
      <p:grpSpPr>
        <a:xfrm>
          <a:off x="0" y="0"/>
          <a:ext cx="0" cy="0"/>
          <a:chOff x="0" y="0"/>
          <a:chExt cx="0" cy="0"/>
        </a:xfrm>
      </p:grpSpPr>
      <p:pic>
        <p:nvPicPr>
          <p:cNvPr id="6"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153966380"/>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031838053"/>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16980016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1264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line Only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57757145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227061935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318238052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987840"/>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eadline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413441553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Subhead"/>
          <p:cNvSpPr txBox="1">
            <a:spLocks/>
          </p:cNvSpPr>
          <p:nvPr/>
        </p:nvSpPr>
        <p:spPr>
          <a:xfrm>
            <a:off x="274390" y="1415481"/>
            <a:ext cx="9875336" cy="923922"/>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1068623843"/>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Only and Custom Content">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320439354"/>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spTree>
    <p:extLst>
      <p:ext uri="{BB962C8B-B14F-4D97-AF65-F5344CB8AC3E}">
        <p14:creationId xmlns:p14="http://schemas.microsoft.com/office/powerpoint/2010/main" val="3732165487"/>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Third">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44452402"/>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7114950"/>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line Only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Tree>
    <p:extLst>
      <p:ext uri="{BB962C8B-B14F-4D97-AF65-F5344CB8AC3E}">
        <p14:creationId xmlns:p14="http://schemas.microsoft.com/office/powerpoint/2010/main" val="260656859"/>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417141540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599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15871271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ured Blank Ligh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524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bwMode="auto">
          <a:xfrm>
            <a:off x="8884871" y="-1"/>
            <a:ext cx="3307130" cy="6855083"/>
          </a:xfrm>
          <a:prstGeom prst="rect">
            <a:avLst/>
          </a:prstGeom>
          <a:solidFill>
            <a:srgbClr val="00AEE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Rounded Rectangle 29"/>
          <p:cNvSpPr/>
          <p:nvPr userDrawn="1"/>
        </p:nvSpPr>
        <p:spPr bwMode="black">
          <a:xfrm>
            <a:off x="9884269" y="1944139"/>
            <a:ext cx="1308334" cy="3044320"/>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5"/>
          <p:cNvSpPr>
            <a:spLocks noGrp="1"/>
          </p:cNvSpPr>
          <p:nvPr>
            <p:ph type="title" idx="4294967295"/>
          </p:nvPr>
        </p:nvSpPr>
        <p:spPr>
          <a:xfrm>
            <a:off x="461264" y="158735"/>
            <a:ext cx="3694118" cy="2413891"/>
          </a:xfrm>
          <a:prstGeom prst="rect">
            <a:avLst/>
          </a:prstGeom>
        </p:spPr>
        <p:txBody>
          <a:bodyPr anchor="ctr">
            <a:noAutofit/>
          </a:bodyPr>
          <a:lstStyle>
            <a:lvl1pPr>
              <a:defRPr sz="8800"/>
            </a:lvl1pPr>
          </a:lstStyle>
          <a:p>
            <a:r>
              <a:rPr lang="en-US" sz="8798" dirty="0">
                <a:solidFill>
                  <a:schemeClr val="bg1">
                    <a:alpha val="99000"/>
                  </a:schemeClr>
                </a:solidFill>
              </a:rPr>
              <a:t>Q&amp;A</a:t>
            </a:r>
          </a:p>
        </p:txBody>
      </p:sp>
    </p:spTree>
    <p:extLst>
      <p:ext uri="{BB962C8B-B14F-4D97-AF65-F5344CB8AC3E}">
        <p14:creationId xmlns:p14="http://schemas.microsoft.com/office/powerpoint/2010/main" val="22579463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53489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43925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372479"/>
      </p:ext>
    </p:extLst>
  </p:cSld>
  <p:clrMapOvr>
    <a:masterClrMapping/>
  </p:clrMapOvr>
  <p:transition>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266277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35528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Blue Blank">
    <p:bg>
      <p:bgPr>
        <a:solidFill>
          <a:srgbClr val="0040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44409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ight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86258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ay Blank">
    <p:bg>
      <p:bgPr>
        <a:solidFill>
          <a:schemeClr val="bg2">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2561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en Blank">
    <p:bg>
      <p:bgPr>
        <a:solidFill>
          <a:srgbClr val="0036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76168"/>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urple Blank">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82698"/>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spTree>
    <p:extLst>
      <p:ext uri="{BB962C8B-B14F-4D97-AF65-F5344CB8AC3E}">
        <p14:creationId xmlns:p14="http://schemas.microsoft.com/office/powerpoint/2010/main" val="3612628345"/>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5" name="Colors"/>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2866109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68" r:id="rId24"/>
    <p:sldLayoutId id="2147483772" r:id="rId25"/>
    <p:sldLayoutId id="2147483770" r:id="rId26"/>
    <p:sldLayoutId id="2147483771" r:id="rId27"/>
    <p:sldLayoutId id="2147483773" r:id="rId28"/>
    <p:sldLayoutId id="2147483774" r:id="rId29"/>
    <p:sldLayoutId id="2147483775" r:id="rId30"/>
    <p:sldLayoutId id="2147483776" r:id="rId31"/>
  </p:sldLayoutIdLst>
  <p:transition>
    <p:fade/>
  </p:transition>
  <p:hf hdr="0" ftr="0" dt="0"/>
  <p:txStyles>
    <p:titleStyle>
      <a:lvl1pPr algn="l" defTabSz="914180" rtl="0" eaLnBrk="1" latinLnBrk="0" hangingPunct="1">
        <a:lnSpc>
          <a:spcPct val="90000"/>
        </a:lnSpc>
        <a:spcBef>
          <a:spcPct val="0"/>
        </a:spcBef>
        <a:buNone/>
        <a:defRPr lang="en-US" sz="5293" b="0" kern="1200" cap="none" spc="-100" baseline="0" dirty="0" smtClean="0">
          <a:ln w="3175">
            <a:noFill/>
          </a:ln>
          <a:solidFill>
            <a:schemeClr val="bg1"/>
          </a:soli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hyperlink" Target="http://azure.microsoft.com/en-us/documentation/articles/resource-group-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0"/>
            <a:ext cx="10722224" cy="2838680"/>
          </a:xfrm>
        </p:spPr>
        <p:txBody>
          <a:bodyPr/>
          <a:lstStyle/>
          <a:p>
            <a:r>
              <a:rPr lang="en-US" b="1" dirty="0"/>
              <a:t>Step 9</a:t>
            </a:r>
            <a:br>
              <a:rPr lang="en-US" b="1" dirty="0"/>
            </a:br>
            <a:r>
              <a:rPr lang="fr-CA" b="1" dirty="0"/>
              <a:t>ARM </a:t>
            </a:r>
            <a:r>
              <a:rPr lang="fr-CA" b="1" dirty="0" err="1"/>
              <a:t>Governance</a:t>
            </a:r>
            <a:r>
              <a:rPr lang="fr-CA" b="1" dirty="0"/>
              <a:t> </a:t>
            </a:r>
            <a:endParaRPr lang="en-US" b="1" dirty="0"/>
          </a:p>
        </p:txBody>
      </p:sp>
      <p:sp>
        <p:nvSpPr>
          <p:cNvPr id="3" name="Title 1"/>
          <p:cNvSpPr txBox="1">
            <a:spLocks/>
          </p:cNvSpPr>
          <p:nvPr/>
        </p:nvSpPr>
        <p:spPr>
          <a:xfrm>
            <a:off x="882435" y="3632886"/>
            <a:ext cx="10722224" cy="2634795"/>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endParaRPr lang="en-CA" sz="3921" b="1" dirty="0"/>
          </a:p>
          <a:p>
            <a:endParaRPr lang="en-CA" sz="3921" b="1" dirty="0"/>
          </a:p>
          <a:p>
            <a:endParaRPr lang="en-CA" sz="3921" b="1" dirty="0"/>
          </a:p>
        </p:txBody>
      </p:sp>
    </p:spTree>
    <p:extLst>
      <p:ext uri="{BB962C8B-B14F-4D97-AF65-F5344CB8AC3E}">
        <p14:creationId xmlns:p14="http://schemas.microsoft.com/office/powerpoint/2010/main" val="34752577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772126" cy="917575"/>
          </a:xfrm>
        </p:spPr>
        <p:txBody>
          <a:bodyPr/>
          <a:lstStyle/>
          <a:p>
            <a:r>
              <a:rPr lang="en-CA" dirty="0"/>
              <a:t>Resource Tags</a:t>
            </a:r>
          </a:p>
        </p:txBody>
      </p:sp>
      <p:sp>
        <p:nvSpPr>
          <p:cNvPr id="6" name="Content Placeholder 5"/>
          <p:cNvSpPr>
            <a:spLocks noGrp="1"/>
          </p:cNvSpPr>
          <p:nvPr>
            <p:ph sz="quarter" idx="4294967295"/>
          </p:nvPr>
        </p:nvSpPr>
        <p:spPr>
          <a:xfrm>
            <a:off x="0" y="1176338"/>
            <a:ext cx="11542713" cy="1846262"/>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24"/>
            <a:ext cx="8772126" cy="917575"/>
          </a:xfrm>
        </p:spPr>
        <p:txBody>
          <a:bodyPr/>
          <a:lstStyle/>
          <a:p>
            <a:r>
              <a:rPr lang="en-US" dirty="0"/>
              <a:t>Tagging Tips</a:t>
            </a:r>
          </a:p>
        </p:txBody>
      </p:sp>
      <p:sp>
        <p:nvSpPr>
          <p:cNvPr id="8" name="Content Placeholder 7"/>
          <p:cNvSpPr>
            <a:spLocks noGrp="1"/>
          </p:cNvSpPr>
          <p:nvPr>
            <p:ph sz="quarter" idx="4294967295"/>
          </p:nvPr>
        </p:nvSpPr>
        <p:spPr>
          <a:xfrm>
            <a:off x="0" y="1387475"/>
            <a:ext cx="6705600" cy="4124325"/>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a:xfrm>
            <a:off x="-18287" y="-17573"/>
            <a:ext cx="8772126" cy="917575"/>
          </a:xfrm>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72126" cy="917575"/>
          </a:xfrm>
        </p:spPr>
        <p:txBody>
          <a:bodyPr/>
          <a:lstStyle/>
          <a:p>
            <a:r>
              <a:rPr lang="en-CA" dirty="0"/>
              <a:t>Azure Policies</a:t>
            </a:r>
          </a:p>
        </p:txBody>
      </p:sp>
      <p:sp>
        <p:nvSpPr>
          <p:cNvPr id="3" name="Content Placeholder 2"/>
          <p:cNvSpPr>
            <a:spLocks noGrp="1"/>
          </p:cNvSpPr>
          <p:nvPr>
            <p:ph sz="quarter" idx="4294967295"/>
          </p:nvPr>
        </p:nvSpPr>
        <p:spPr>
          <a:xfrm>
            <a:off x="0" y="1168401"/>
            <a:ext cx="11541125" cy="4637313"/>
          </a:xfrm>
        </p:spPr>
        <p:txBody>
          <a:bodyPr numCol="2"/>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endParaRPr lang="en-CA" sz="3200" dirty="0"/>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772126" cy="917575"/>
          </a:xfrm>
        </p:spPr>
        <p:txBody>
          <a:bodyPr/>
          <a:lstStyle/>
          <a:p>
            <a:r>
              <a:rPr lang="en-US" sz="4706" dirty="0"/>
              <a:t>Azure Policies: Scenarios</a:t>
            </a:r>
            <a:br>
              <a:rPr lang="en-US" sz="4706" dirty="0"/>
            </a:br>
            <a:endParaRPr lang="en-US" sz="4706" dirty="0"/>
          </a:p>
        </p:txBody>
      </p:sp>
      <p:sp>
        <p:nvSpPr>
          <p:cNvPr id="6" name="Text Placeholder 5"/>
          <p:cNvSpPr>
            <a:spLocks noGrp="1"/>
          </p:cNvSpPr>
          <p:nvPr>
            <p:ph sz="quarter" idx="4294967295"/>
          </p:nvPr>
        </p:nvSpPr>
        <p:spPr>
          <a:xfrm>
            <a:off x="0" y="1398588"/>
            <a:ext cx="11542713" cy="4678362"/>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7575"/>
          </a:xfrm>
        </p:spPr>
        <p:txBody>
          <a:bodyPr/>
          <a:lstStyle/>
          <a:p>
            <a:r>
              <a:rPr lang="en-CA" dirty="0"/>
              <a:t>Azure Resource Manager Polices-examples</a:t>
            </a:r>
          </a:p>
        </p:txBody>
      </p:sp>
      <p:pic>
        <p:nvPicPr>
          <p:cNvPr id="4" name="Content Placeholder 3"/>
          <p:cNvPicPr>
            <a:picLocks noGrp="1" noChangeAspect="1"/>
          </p:cNvPicPr>
          <p:nvPr>
            <p:ph sz="quarter" idx="4294967295"/>
          </p:nvPr>
        </p:nvPicPr>
        <p:blipFill>
          <a:blip r:embed="rId3"/>
          <a:stretch>
            <a:fillRect/>
          </a:stretch>
        </p:blipFill>
        <p:spPr>
          <a:xfrm>
            <a:off x="6138863" y="2155825"/>
            <a:ext cx="6053137" cy="3608388"/>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1"/>
            <a:ext cx="10722224" cy="1195233"/>
          </a:xfrm>
        </p:spPr>
        <p:txBody>
          <a:bodyPr/>
          <a:lstStyle/>
          <a:p>
            <a:r>
              <a:rPr lang="en-US" b="1" dirty="0"/>
              <a:t>Goal</a:t>
            </a:r>
          </a:p>
        </p:txBody>
      </p:sp>
      <p:sp>
        <p:nvSpPr>
          <p:cNvPr id="3" name="Title 1"/>
          <p:cNvSpPr txBox="1">
            <a:spLocks/>
          </p:cNvSpPr>
          <p:nvPr/>
        </p:nvSpPr>
        <p:spPr>
          <a:xfrm>
            <a:off x="882435" y="2980788"/>
            <a:ext cx="10722224" cy="3286892"/>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r>
              <a:rPr lang="en-US" sz="5400" dirty="0"/>
              <a:t>Learn how to apply Governance to your </a:t>
            </a:r>
            <a:r>
              <a:rPr lang="en-US" sz="5400" dirty="0" err="1"/>
              <a:t>subscrition</a:t>
            </a:r>
            <a:r>
              <a:rPr lang="en-US" sz="5400" dirty="0"/>
              <a:t>.</a:t>
            </a:r>
            <a:endParaRPr lang="en-CA" sz="5400" dirty="0"/>
          </a:p>
        </p:txBody>
      </p:sp>
    </p:spTree>
    <p:extLst>
      <p:ext uri="{BB962C8B-B14F-4D97-AF65-F5344CB8AC3E}">
        <p14:creationId xmlns:p14="http://schemas.microsoft.com/office/powerpoint/2010/main" val="23620620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692382" cy="917575"/>
          </a:xfrm>
        </p:spPr>
        <p:txBody>
          <a:bodyPr/>
          <a:lstStyle/>
          <a:p>
            <a:r>
              <a:rPr lang="en-US" dirty="0"/>
              <a:t>Role Based Access Control (RBAC)</a:t>
            </a:r>
          </a:p>
        </p:txBody>
      </p:sp>
      <p:sp>
        <p:nvSpPr>
          <p:cNvPr id="4" name="Content Placeholder 3"/>
          <p:cNvSpPr>
            <a:spLocks noGrp="1"/>
          </p:cNvSpPr>
          <p:nvPr>
            <p:ph sz="quarter" idx="4294967295"/>
          </p:nvPr>
        </p:nvSpPr>
        <p:spPr>
          <a:xfrm>
            <a:off x="0" y="1398588"/>
            <a:ext cx="7632700" cy="445135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
        <p:nvSpPr>
          <p:cNvPr id="5" name="Title 2">
            <a:extLst>
              <a:ext uri="{FF2B5EF4-FFF2-40B4-BE49-F238E27FC236}">
                <a16:creationId xmlns:a16="http://schemas.microsoft.com/office/drawing/2014/main" id="{16A8B343-AD3A-4474-BBDA-620147564049}"/>
              </a:ext>
            </a:extLst>
          </p:cNvPr>
          <p:cNvSpPr>
            <a:spLocks noGrp="1"/>
          </p:cNvSpPr>
          <p:nvPr>
            <p:ph type="title"/>
          </p:nvPr>
        </p:nvSpPr>
        <p:spPr>
          <a:xfrm>
            <a:off x="0" y="0"/>
            <a:ext cx="10389927" cy="917575"/>
          </a:xfrm>
        </p:spPr>
        <p:txBody>
          <a:bodyPr/>
          <a:lstStyle/>
          <a:p>
            <a:r>
              <a:rPr lang="en-US" dirty="0"/>
              <a:t>Role Based Access Control (RBAC)</a:t>
            </a:r>
          </a:p>
        </p:txBody>
      </p:sp>
    </p:spTree>
    <p:extLst>
      <p:ext uri="{BB962C8B-B14F-4D97-AF65-F5344CB8AC3E}">
        <p14:creationId xmlns:p14="http://schemas.microsoft.com/office/powerpoint/2010/main" val="35966930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83822" cy="917575"/>
          </a:xfrm>
        </p:spPr>
        <p:txBody>
          <a:bodyPr/>
          <a:lstStyle/>
          <a:p>
            <a:r>
              <a:rPr lang="en-US" dirty="0"/>
              <a:t>Role Based Access Control (RBAC)</a:t>
            </a:r>
            <a:endParaRPr lang="en-CA" dirty="0"/>
          </a:p>
        </p:txBody>
      </p:sp>
      <p:sp>
        <p:nvSpPr>
          <p:cNvPr id="3" name="Content Placeholder 2"/>
          <p:cNvSpPr>
            <a:spLocks noGrp="1"/>
          </p:cNvSpPr>
          <p:nvPr>
            <p:ph sz="quarter" idx="4294967295"/>
          </p:nvPr>
        </p:nvSpPr>
        <p:spPr>
          <a:xfrm>
            <a:off x="0" y="1158875"/>
            <a:ext cx="11542713" cy="7061200"/>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72126" cy="917575"/>
          </a:xfrm>
        </p:spPr>
        <p:txBody>
          <a:bodyPr/>
          <a:lstStyle/>
          <a:p>
            <a:r>
              <a:rPr lang="en-CA" dirty="0"/>
              <a:t>Custom RBAC </a:t>
            </a:r>
          </a:p>
        </p:txBody>
      </p:sp>
      <p:sp>
        <p:nvSpPr>
          <p:cNvPr id="3" name="Content Placeholder 2"/>
          <p:cNvSpPr>
            <a:spLocks noGrp="1"/>
          </p:cNvSpPr>
          <p:nvPr>
            <p:ph sz="quarter" idx="4294967295"/>
          </p:nvPr>
        </p:nvSpPr>
        <p:spPr>
          <a:xfrm>
            <a:off x="519113" y="1398588"/>
            <a:ext cx="11672887" cy="5354637"/>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72126" cy="917575"/>
          </a:xfrm>
        </p:spPr>
        <p:txBody>
          <a:bodyPr/>
          <a:lstStyle/>
          <a:p>
            <a:r>
              <a:rPr lang="en-CA" dirty="0"/>
              <a:t>Custom RBAC </a:t>
            </a:r>
          </a:p>
        </p:txBody>
      </p:sp>
      <p:sp>
        <p:nvSpPr>
          <p:cNvPr id="3" name="Content Placeholder 2"/>
          <p:cNvSpPr>
            <a:spLocks noGrp="1"/>
          </p:cNvSpPr>
          <p:nvPr>
            <p:ph sz="quarter" idx="4294967295"/>
          </p:nvPr>
        </p:nvSpPr>
        <p:spPr>
          <a:xfrm>
            <a:off x="519113" y="1398588"/>
            <a:ext cx="11672887" cy="5232400"/>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121705" cy="917575"/>
          </a:xfrm>
        </p:spPr>
        <p:txBody>
          <a:bodyPr/>
          <a:lstStyle/>
          <a:p>
            <a:r>
              <a:rPr lang="en-CA" dirty="0"/>
              <a:t>Mapping teams to RBAC - examples</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820122259"/>
              </p:ext>
            </p:extLst>
          </p:nvPr>
        </p:nvGraphicFramePr>
        <p:xfrm>
          <a:off x="423703" y="1719965"/>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72126" cy="917575"/>
          </a:xfrm>
        </p:spPr>
        <p:txBody>
          <a:bodyPr/>
          <a:lstStyle/>
          <a:p>
            <a:r>
              <a:rPr lang="en-US" dirty="0"/>
              <a:t>Resource Tags</a:t>
            </a:r>
          </a:p>
        </p:txBody>
      </p:sp>
      <p:sp>
        <p:nvSpPr>
          <p:cNvPr id="8" name="Content Placeholder 7"/>
          <p:cNvSpPr>
            <a:spLocks noGrp="1"/>
          </p:cNvSpPr>
          <p:nvPr>
            <p:ph sz="quarter" idx="4294967295"/>
          </p:nvPr>
        </p:nvSpPr>
        <p:spPr>
          <a:xfrm>
            <a:off x="-1" y="1387475"/>
            <a:ext cx="7160455" cy="5110163"/>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theme/theme1.xml><?xml version="1.0" encoding="utf-8"?>
<a:theme xmlns:a="http://schemas.openxmlformats.org/drawingml/2006/main" name="1_Azure Event">
  <a:themeElements>
    <a:clrScheme name="Azure">
      <a:dk1>
        <a:srgbClr val="343434"/>
      </a:dk1>
      <a:lt1>
        <a:srgbClr val="FFFFFF"/>
      </a:lt1>
      <a:dk2>
        <a:srgbClr val="0072C6"/>
      </a:dk2>
      <a:lt2>
        <a:srgbClr val="D2D2D2"/>
      </a:lt2>
      <a:accent1>
        <a:srgbClr val="008272"/>
      </a:accent1>
      <a:accent2>
        <a:srgbClr val="68217A"/>
      </a:accent2>
      <a:accent3>
        <a:srgbClr val="00BCF2"/>
      </a:accent3>
      <a:accent4>
        <a:srgbClr val="7FBA00"/>
      </a:accent4>
      <a:accent5>
        <a:srgbClr val="FF8C00"/>
      </a:accent5>
      <a:accent6>
        <a:srgbClr val="FF0000"/>
      </a:accent6>
      <a:hlink>
        <a:srgbClr val="00BCF2"/>
      </a:hlink>
      <a:folHlink>
        <a:srgbClr val="008DB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AzureTheme</Template>
  <TotalTime>7810</TotalTime>
  <Words>922</Words>
  <Application>Microsoft Office PowerPoint</Application>
  <PresentationFormat>Widescreen</PresentationFormat>
  <Paragraphs>132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Wingdings</vt:lpstr>
      <vt:lpstr>1_Azure Event</vt:lpstr>
      <vt:lpstr>Step 9 ARM Governance </vt:lpstr>
      <vt:lpstr>Goal</vt:lpstr>
      <vt:lpstr>Role Based Access Control (RBAC)</vt:lpstr>
      <vt:lpstr>Role Based Access Control (RBAC)</vt:lpstr>
      <vt:lpstr>Role Based Access Control (RBAC)</vt:lpstr>
      <vt:lpstr>Custom RBAC </vt:lpstr>
      <vt:lpstr>Custom RBAC </vt:lpstr>
      <vt:lpstr>Mapping teams to RBAC - examples</vt:lpstr>
      <vt:lpstr>Resource Tags</vt:lpstr>
      <vt:lpstr>Resource Tags</vt:lpstr>
      <vt:lpstr>Tagging Tips</vt:lpstr>
      <vt:lpstr>Demo Architecture</vt:lpstr>
      <vt:lpstr>Azure Policies</vt:lpstr>
      <vt:lpstr>Azure Policies: Scenarios </vt:lpstr>
      <vt:lpstr>Azure Resource Manager Polices-examples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2018 - Montreal</dc:title>
  <dc:creator>eleonard@cistel.com</dc:creator>
  <cp:lastModifiedBy>Stéphane Lapointe</cp:lastModifiedBy>
  <cp:revision>426</cp:revision>
  <cp:lastPrinted>2014-03-26T17:46:13Z</cp:lastPrinted>
  <dcterms:created xsi:type="dcterms:W3CDTF">2014-03-19T23:21:38Z</dcterms:created>
  <dcterms:modified xsi:type="dcterms:W3CDTF">2018-04-20T19:20:29Z</dcterms:modified>
  <cp:category>Azure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