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636" r:id="rId2"/>
    <p:sldId id="635" r:id="rId3"/>
    <p:sldId id="663" r:id="rId4"/>
    <p:sldId id="664" r:id="rId5"/>
    <p:sldId id="662" r:id="rId6"/>
    <p:sldId id="665" r:id="rId7"/>
    <p:sldId id="661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  <p14:sldId id="663"/>
            <p14:sldId id="664"/>
            <p14:sldId id="662"/>
            <p14:sldId id="665"/>
          </p14:sldIdLst>
        </p14:section>
        <p14:section name="Lab 1" id="{E01DD4C0-BF89-4792-81E6-484C605B629E}">
          <p14:sldIdLst>
            <p14:sldId id="661"/>
          </p14:sldIdLst>
        </p14:section>
        <p14:section name="Exit" id="{26D33BE0-B19C-465D-8801-1598009CC0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68559" autoAdjust="0"/>
  </p:normalViewPr>
  <p:slideViewPr>
    <p:cSldViewPr snapToGrid="0">
      <p:cViewPr varScale="1">
        <p:scale>
          <a:sx n="79" d="100"/>
          <a:sy n="79" d="100"/>
        </p:scale>
        <p:origin x="1710" y="9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rette" userId="bf1d3d41e7d330e9" providerId="LiveId" clId="{4BFDF46A-C541-4817-803C-92C03764D9B7}"/>
    <pc:docChg chg="delSection">
      <pc:chgData name="Guy Barrette" userId="bf1d3d41e7d330e9" providerId="LiveId" clId="{4BFDF46A-C541-4817-803C-92C03764D9B7}" dt="2018-03-24T18:02:25.528" v="0" actId="186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Application Insights : offers rich detection and diagnostics for issues at the application layer of your service. This is about YOUR code and how well it runs. </a:t>
            </a:r>
          </a:p>
          <a:p>
            <a:endParaRPr lang="en-CA" dirty="0"/>
          </a:p>
          <a:p>
            <a:r>
              <a:rPr lang="en-CA" dirty="0"/>
              <a:t>Azure Monitor : Offers visualization, query, routing, alerting, </a:t>
            </a:r>
            <a:r>
              <a:rPr lang="en-CA" dirty="0" err="1"/>
              <a:t>autoscale</a:t>
            </a:r>
            <a:r>
              <a:rPr lang="en-CA" dirty="0"/>
              <a:t>, and automation on data both from the Azure infrastructure (Activity Log) and each individual Azure resource (Diagnostic Logs). It was previously known as "Azure Insights" to confuse matters more :)</a:t>
            </a:r>
          </a:p>
          <a:p>
            <a:endParaRPr lang="en-CA" dirty="0"/>
          </a:p>
          <a:p>
            <a:r>
              <a:rPr lang="en-CA" dirty="0"/>
              <a:t>Operations Management Suite : "The one dashboard to rule them all", OMS can be used to monitor and manage infrastructure on Azure, on-premises and third-party cloud-based infrastructure (AWS and Google Cloud). Azure Monitor and Application Insights data can be routed directly to Log Analytics so you can see metrics and logs for your </a:t>
            </a:r>
            <a:r>
              <a:rPr lang="en-CA" b="1" dirty="0"/>
              <a:t>entire environment in one place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8</a:t>
            </a:r>
            <a:br>
              <a:rPr lang="en-US" b="1" dirty="0"/>
            </a:br>
            <a:r>
              <a:rPr lang="fr-CA" b="1" dirty="0"/>
              <a:t>Azure Monitor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E73A5-1707-40F7-AAC0-BD2D7E4F7AF2}"/>
              </a:ext>
            </a:extLst>
          </p:cNvPr>
          <p:cNvSpPr txBox="1"/>
          <p:nvPr/>
        </p:nvSpPr>
        <p:spPr>
          <a:xfrm>
            <a:off x="451357" y="2439047"/>
            <a:ext cx="11553221" cy="24341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32372">
              <a:lnSpc>
                <a:spcPct val="90000"/>
              </a:lnSpc>
              <a:spcBef>
                <a:spcPct val="0"/>
              </a:spcBef>
              <a:buNone/>
              <a:defRPr sz="5400" b="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cs typeface="Segoe UI" pitchFamily="34" charset="0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000" dirty="0"/>
              <a:t>Understand the monitoring capabilities offered by Azure Monitor.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CA" sz="4000" dirty="0"/>
              <a:t>Understand where Azure Monitor fit in the Azure monitoring solution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What is Azure Monitor?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2595" y="2294528"/>
            <a:ext cx="11470746" cy="411703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4000" dirty="0"/>
              <a:t>Provides base-level metrics and logs from Azure infrastructure (Activity Log) and each individual Azure resource (Diagnostic Logs).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4000" dirty="0"/>
              <a:t>Let you visualize, querying, routing and alerting.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sz="4000" dirty="0"/>
              <a:t>Single stop for everything about monitoring ( landing page)</a:t>
            </a:r>
          </a:p>
        </p:txBody>
      </p:sp>
    </p:spTree>
    <p:extLst>
      <p:ext uri="{BB962C8B-B14F-4D97-AF65-F5344CB8AC3E}">
        <p14:creationId xmlns:p14="http://schemas.microsoft.com/office/powerpoint/2010/main" val="3321778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Confusing?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6856" y="2765635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4400" dirty="0"/>
              <a:t>APPINSIGHTS VS AZURE MONITOR VS OMS</a:t>
            </a:r>
          </a:p>
        </p:txBody>
      </p:sp>
    </p:spTree>
    <p:extLst>
      <p:ext uri="{BB962C8B-B14F-4D97-AF65-F5344CB8AC3E}">
        <p14:creationId xmlns:p14="http://schemas.microsoft.com/office/powerpoint/2010/main" val="29903707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microsoft.com/en-us/azure/monitoring-and-diagnostics/media/monitoring-overview/monitoring-products-overview.png">
            <a:extLst>
              <a:ext uri="{FF2B5EF4-FFF2-40B4-BE49-F238E27FC236}">
                <a16:creationId xmlns:a16="http://schemas.microsoft.com/office/drawing/2014/main" id="{350093B6-6DD1-4D51-A275-BBC6B1E4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7" y="0"/>
            <a:ext cx="841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0390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C128B4-69F4-4874-A340-8FEF9B84283D}"/>
              </a:ext>
            </a:extLst>
          </p:cNvPr>
          <p:cNvSpPr txBox="1">
            <a:spLocks/>
          </p:cNvSpPr>
          <p:nvPr/>
        </p:nvSpPr>
        <p:spPr>
          <a:xfrm>
            <a:off x="350489" y="2806323"/>
            <a:ext cx="11665802" cy="11369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CA" sz="4400" dirty="0"/>
              <a:t>3 categories of monitoring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87259-E385-4AB7-BF94-F75D82066318}"/>
              </a:ext>
            </a:extLst>
          </p:cNvPr>
          <p:cNvSpPr/>
          <p:nvPr/>
        </p:nvSpPr>
        <p:spPr>
          <a:xfrm>
            <a:off x="273857" y="3943311"/>
            <a:ext cx="11192466" cy="9233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Activity logs</a:t>
            </a:r>
          </a:p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Diagnostic logs</a:t>
            </a:r>
          </a:p>
          <a:p>
            <a:pPr marL="571500" indent="-571500" defTabSz="932372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Metrics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F958A-00C8-4EC9-8AE1-279685CEEC6C}"/>
              </a:ext>
            </a:extLst>
          </p:cNvPr>
          <p:cNvSpPr/>
          <p:nvPr/>
        </p:nvSpPr>
        <p:spPr>
          <a:xfrm>
            <a:off x="350489" y="923468"/>
            <a:ext cx="11192466" cy="14324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32372">
              <a:lnSpc>
                <a:spcPct val="90000"/>
              </a:lnSpc>
              <a:spcBef>
                <a:spcPct val="0"/>
              </a:spcBef>
            </a:pPr>
            <a:r>
              <a:rPr lang="en-CA" sz="4400" spc="-102" dirty="0">
                <a:ln w="3175">
                  <a:noFill/>
                </a:ln>
                <a:solidFill>
                  <a:schemeClr val="bg1"/>
                </a:solidFill>
                <a:latin typeface="+mj-lt"/>
                <a:cs typeface="Segoe UI" pitchFamily="34" charset="0"/>
              </a:rPr>
              <a:t>Azure Monitor telemetry pipeline can connect to your Azure services to pull telemetry data. </a:t>
            </a:r>
          </a:p>
          <a:p>
            <a:pPr defTabSz="932372">
              <a:lnSpc>
                <a:spcPct val="90000"/>
              </a:lnSpc>
              <a:spcBef>
                <a:spcPct val="0"/>
              </a:spcBef>
            </a:pPr>
            <a:endParaRPr lang="en-CA" sz="4400" spc="-102" dirty="0">
              <a:ln w="3175">
                <a:noFill/>
              </a:ln>
              <a:solidFill>
                <a:schemeClr val="bg1"/>
              </a:solidFill>
              <a:latin typeface="+mj-l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449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41" y="1829903"/>
            <a:ext cx="10086517" cy="917575"/>
          </a:xfrm>
        </p:spPr>
        <p:txBody>
          <a:bodyPr/>
          <a:lstStyle/>
          <a:p>
            <a:r>
              <a:rPr lang="en-US" dirty="0"/>
              <a:t>Let’s see this in 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https://bit.ly/2Eu50W1</a:t>
            </a:r>
          </a:p>
        </p:txBody>
      </p:sp>
    </p:spTree>
    <p:extLst>
      <p:ext uri="{BB962C8B-B14F-4D97-AF65-F5344CB8AC3E}">
        <p14:creationId xmlns:p14="http://schemas.microsoft.com/office/powerpoint/2010/main" val="11556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7892</TotalTime>
  <Words>254</Words>
  <Application>Microsoft Office PowerPoint</Application>
  <PresentationFormat>Widescreen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1_Azure Event</vt:lpstr>
      <vt:lpstr>Step 8 Azure Monitor</vt:lpstr>
      <vt:lpstr>Goal</vt:lpstr>
      <vt:lpstr>What is Azure Monitor?</vt:lpstr>
      <vt:lpstr>Confusing?</vt:lpstr>
      <vt:lpstr>PowerPoint Presentation</vt:lpstr>
      <vt:lpstr>PowerPoint Presentation</vt:lpstr>
      <vt:lpstr>Let’s see this in action  https://bit.ly/2Eu50W1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Guy Barrette</dc:creator>
  <cp:lastModifiedBy>Alain Vezina</cp:lastModifiedBy>
  <cp:revision>434</cp:revision>
  <cp:lastPrinted>2014-03-26T17:46:13Z</cp:lastPrinted>
  <dcterms:created xsi:type="dcterms:W3CDTF">2014-03-19T23:21:38Z</dcterms:created>
  <dcterms:modified xsi:type="dcterms:W3CDTF">2018-04-21T00:09:08Z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