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862" r:id="rId2"/>
  </p:sldMasterIdLst>
  <p:notesMasterIdLst>
    <p:notesMasterId r:id="rId12"/>
  </p:notesMasterIdLst>
  <p:sldIdLst>
    <p:sldId id="636" r:id="rId3"/>
    <p:sldId id="635" r:id="rId4"/>
    <p:sldId id="1608" r:id="rId5"/>
    <p:sldId id="1638" r:id="rId6"/>
    <p:sldId id="1633" r:id="rId7"/>
    <p:sldId id="1612" r:id="rId8"/>
    <p:sldId id="1610" r:id="rId9"/>
    <p:sldId id="1635" r:id="rId10"/>
    <p:sldId id="604" r:id="rId1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ECFEE84-0763-4195-A954-1A6BD7FD1EFF}">
          <p14:sldIdLst>
            <p14:sldId id="636"/>
            <p14:sldId id="635"/>
            <p14:sldId id="1608"/>
            <p14:sldId id="1638"/>
            <p14:sldId id="1633"/>
            <p14:sldId id="1612"/>
            <p14:sldId id="1610"/>
            <p14:sldId id="1635"/>
          </p14:sldIdLst>
        </p14:section>
        <p14:section name="Exit" id="{26D33BE0-B19C-465D-8801-1598009CC099}">
          <p14:sldIdLst>
            <p14:sldId id="6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00"/>
    <a:srgbClr val="19396C"/>
    <a:srgbClr val="262B2E"/>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7" autoAdjust="0"/>
    <p:restoredTop sz="68576" autoAdjust="0"/>
  </p:normalViewPr>
  <p:slideViewPr>
    <p:cSldViewPr snapToGrid="0">
      <p:cViewPr varScale="1">
        <p:scale>
          <a:sx n="96" d="100"/>
          <a:sy n="96" d="100"/>
        </p:scale>
        <p:origin x="200" y="1184"/>
      </p:cViewPr>
      <p:guideLst/>
    </p:cSldViewPr>
  </p:slideViewPr>
  <p:outlineViewPr>
    <p:cViewPr>
      <p:scale>
        <a:sx n="33" d="100"/>
        <a:sy n="33" d="100"/>
      </p:scale>
      <p:origin x="0" y="-4948"/>
    </p:cViewPr>
  </p:outlin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y Barrette" userId="bf1d3d41e7d330e9" providerId="LiveId" clId="{4BFDF46A-C541-4817-803C-92C03764D9B7}"/>
    <pc:docChg chg="delSection">
      <pc:chgData name="Guy Barrette" userId="bf1d3d41e7d330e9" providerId="LiveId" clId="{4BFDF46A-C541-4817-803C-92C03764D9B7}" dt="2018-03-24T18:02:25.528" v="0" actId="18676"/>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4/16/18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slide to Azure Security Center</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90316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Slide.</a:t>
            </a:r>
          </a:p>
          <a:p>
            <a:endParaRPr lang="en-US" dirty="0"/>
          </a:p>
          <a:p>
            <a:r>
              <a:rPr lang="en-US" dirty="0"/>
              <a:t>Essentially we want to better secure a virtual machine which we created with the modules at the start. Since we have created the VM’s they are sitting unprotected in the cloud. </a:t>
            </a:r>
          </a:p>
          <a:p>
            <a:endParaRPr lang="en-US" dirty="0"/>
          </a:p>
          <a:p>
            <a:r>
              <a:rPr lang="en-US" dirty="0"/>
              <a:t>We will apply a few steps to aid in the protection of this artifact:</a:t>
            </a:r>
          </a:p>
          <a:p>
            <a:endParaRPr lang="en-US" dirty="0"/>
          </a:p>
          <a:p>
            <a:pPr marL="228600" indent="-228600">
              <a:buFont typeface="+mj-lt"/>
              <a:buAutoNum type="arabicPeriod"/>
            </a:pPr>
            <a:r>
              <a:rPr lang="en-US" dirty="0"/>
              <a:t>We will apply Endpoint Protection to aid with Malware which may infiltrate itself onto the box.</a:t>
            </a:r>
          </a:p>
          <a:p>
            <a:pPr marL="228600" indent="-228600">
              <a:buFont typeface="+mj-lt"/>
              <a:buAutoNum type="arabicPeriod"/>
            </a:pPr>
            <a:r>
              <a:rPr lang="en-US" dirty="0"/>
              <a:t>We will enable JIT Access to determine when and how the VM shall be accessed via RDP.</a:t>
            </a:r>
          </a:p>
          <a:p>
            <a:pPr marL="228600" indent="-228600">
              <a:buFont typeface="+mj-lt"/>
              <a:buAutoNum type="arabicPeriod"/>
            </a:pPr>
            <a:r>
              <a:rPr lang="en-US" dirty="0"/>
              <a:t>We will utilize an NSG to lower the footprint of our VM in order to aid us in securing it against intrusions and malicious activity.</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23366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ASC is an integral part of the Azure Portal experience. It comes procured and ready to analyze. From this analysis one can action and remediate issues that arise. Azure Security Center will discover newly added artifacts and resources and recommend actions. ASC will also alert and bring forth incidents that occur against the resources.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4/16/18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77870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54DA7094-8585-BE44-8DEC-9A72A299FB4C}"/>
              </a:ext>
            </a:extLst>
          </p:cNvPr>
          <p:cNvSpPr>
            <a:spLocks noGrp="1"/>
          </p:cNvSpPr>
          <p:nvPr>
            <p:ph type="body" idx="1"/>
          </p:nvPr>
        </p:nvSpPr>
        <p:spPr/>
        <p:txBody>
          <a:bodyPr/>
          <a:lstStyle/>
          <a:p>
            <a:r>
              <a:rPr lang="en-US" dirty="0"/>
              <a:t>Malware is a preponderant part of the security landscape where we see many cases of mass encryptions for ransom as of late. The threats are always evolving and the landscape is ever changing. </a:t>
            </a:r>
          </a:p>
        </p:txBody>
      </p:sp>
    </p:spTree>
    <p:extLst>
      <p:ext uri="{BB962C8B-B14F-4D97-AF65-F5344CB8AC3E}">
        <p14:creationId xmlns:p14="http://schemas.microsoft.com/office/powerpoint/2010/main" val="213383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goals is to ensure that our VM has a secure configuration. One of the steps is to provide anti-malware protection for the endpoint. This will install the necessary software on our VM. Other steps are available but for this area we will only apply the Endpoint protection.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4/16/18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4921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1E6EFC2F-8E23-AB4F-88D2-78578F6B1D4E}"/>
              </a:ext>
            </a:extLst>
          </p:cNvPr>
          <p:cNvSpPr>
            <a:spLocks noGrp="1"/>
          </p:cNvSpPr>
          <p:nvPr>
            <p:ph type="body" idx="1"/>
          </p:nvPr>
        </p:nvSpPr>
        <p:spPr/>
        <p:txBody>
          <a:bodyPr/>
          <a:lstStyle/>
          <a:p>
            <a:r>
              <a:rPr lang="en-US" dirty="0"/>
              <a:t>When creating a VM in Azure, the scanning commences as they say. This means that malicious actors are scanning all available IP ranges for open ports and the RDP Brute Forces begin. Even if we have only had the VM created for a few hours some attacks have usually commenced.</a:t>
            </a:r>
          </a:p>
        </p:txBody>
      </p:sp>
    </p:spTree>
    <p:extLst>
      <p:ext uri="{BB962C8B-B14F-4D97-AF65-F5344CB8AC3E}">
        <p14:creationId xmlns:p14="http://schemas.microsoft.com/office/powerpoint/2010/main" val="968923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t>
            </a:r>
            <a:r>
              <a:rPr lang="en-US" dirty="0" err="1"/>
              <a:t>mititgate</a:t>
            </a:r>
            <a:r>
              <a:rPr lang="en-US" dirty="0"/>
              <a:t> the brute forcing we will only allow the machine to be available for certain periods, via certain ports and we can also monitor the login 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4/16/18 10:42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608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also apply an NSG around the artifacts to ensure that it has less of a footprint. This is good for malicious actors trying to fingerprint the server. Also good to limit outbound traffic so that data is not extracted with command and conquer techniques.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4/16/18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54716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88978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lt">
    <p:spTree>
      <p:nvGrpSpPr>
        <p:cNvPr id="1" name=""/>
        <p:cNvGrpSpPr/>
        <p:nvPr/>
      </p:nvGrpSpPr>
      <p:grpSpPr>
        <a:xfrm>
          <a:off x="0" y="0"/>
          <a:ext cx="0" cy="0"/>
          <a:chOff x="0" y="0"/>
          <a:chExt cx="0" cy="0"/>
        </a:xfrm>
      </p:grpSpPr>
      <p:pic>
        <p:nvPicPr>
          <p:cNvPr id="6"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153966380"/>
      </p:ext>
    </p:extLst>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line">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a:solidFill>
                  <a:schemeClr val="bg1"/>
                </a:solidFill>
              </a:rPr>
              <a:t>Click to edit Master title style</a:t>
            </a:r>
            <a:endParaRPr lang="en-US" sz="4800" dirty="0">
              <a:solidFill>
                <a:schemeClr val="bg1"/>
              </a:solidFill>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1031838053"/>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Half">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2169800163"/>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712641"/>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line Only Al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577571455"/>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2270619354"/>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Al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3182380527"/>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987840"/>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eadline Only">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4134415531"/>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Subhead"/>
          <p:cNvSpPr txBox="1">
            <a:spLocks/>
          </p:cNvSpPr>
          <p:nvPr/>
        </p:nvSpPr>
        <p:spPr>
          <a:xfrm>
            <a:off x="274390" y="1415481"/>
            <a:ext cx="9875336" cy="923922"/>
          </a:xfrm>
          <a:prstGeom prst="rect">
            <a:avLst/>
          </a:prstGeom>
        </p:spPr>
        <p:txBody>
          <a:bodyPr/>
          <a:lstStyle>
            <a:lvl1pPr algn="l" defTabSz="914180" rtl="0" eaLnBrk="1" latinLnBrk="0" hangingPunct="1">
              <a:lnSpc>
                <a:spcPct val="90000"/>
              </a:lnSpc>
              <a:spcBef>
                <a:spcPct val="0"/>
              </a:spcBef>
              <a:buNone/>
              <a:defRPr lang="en-US" sz="5293" b="0" kern="1200" cap="none" spc="-100" baseline="0" dirty="0" smtClean="0">
                <a:ln w="3175">
                  <a:noFill/>
                </a:ln>
                <a:solidFill>
                  <a:schemeClr val="tx1"/>
                </a:solidFill>
                <a:effectLst/>
                <a:latin typeface="+mj-lt"/>
                <a:ea typeface="+mn-ea"/>
                <a:cs typeface="Segoe UI" pitchFamily="34" charset="0"/>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1068623843"/>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line Only and Custom Content">
    <p:spTree>
      <p:nvGrpSpPr>
        <p:cNvPr id="1" name=""/>
        <p:cNvGrpSpPr/>
        <p:nvPr/>
      </p:nvGrpSpPr>
      <p:grpSpPr>
        <a:xfrm>
          <a:off x="0" y="0"/>
          <a:ext cx="0" cy="0"/>
          <a:chOff x="0" y="0"/>
          <a:chExt cx="0" cy="0"/>
        </a:xfrm>
      </p:grpSpPr>
      <p:grpSp>
        <p:nvGrpSpPr>
          <p:cNvPr id="2" name="Group 1"/>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3320439354"/>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spTree>
    <p:extLst>
      <p:ext uri="{BB962C8B-B14F-4D97-AF65-F5344CB8AC3E}">
        <p14:creationId xmlns:p14="http://schemas.microsoft.com/office/powerpoint/2010/main" val="3732165487"/>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Third">
    <p:spTree>
      <p:nvGrpSpPr>
        <p:cNvPr id="1" name=""/>
        <p:cNvGrpSpPr/>
        <p:nvPr/>
      </p:nvGrpSpPr>
      <p:grpSpPr>
        <a:xfrm>
          <a:off x="0" y="0"/>
          <a:ext cx="0" cy="0"/>
          <a:chOff x="0" y="0"/>
          <a:chExt cx="0" cy="0"/>
        </a:xfrm>
      </p:grpSpPr>
      <p:grpSp>
        <p:nvGrpSpPr>
          <p:cNvPr id="2" name="Group 1"/>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44452402"/>
      </p:ext>
    </p:extLst>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a:solidFill>
                  <a:srgbClr val="92D050"/>
                </a:solidFill>
              </a:rPr>
              <a:t>Click to edit Master title style</a:t>
            </a:r>
            <a:endParaRPr lang="en-US" dirty="0">
              <a:solidFill>
                <a:schemeClr val="bg2"/>
              </a:solidFill>
            </a:endParaRPr>
          </a:p>
        </p:txBody>
      </p:sp>
      <p:sp>
        <p:nvSpPr>
          <p:cNvPr id="7" name="Body"/>
          <p:cNvSpPr>
            <a:spLocks noGrp="1"/>
          </p:cNvSpPr>
          <p:nvPr>
            <p:ph sz="quarter" idx="10"/>
          </p:nvPr>
        </p:nvSpPr>
        <p:spPr>
          <a:xfrm>
            <a:off x="2103900" y="1828800"/>
            <a:ext cx="8743227" cy="43434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7114950"/>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line Only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a:solidFill>
                  <a:srgbClr val="92D050"/>
                </a:solidFill>
              </a:rPr>
              <a:t>Click to edit Master title style</a:t>
            </a:r>
            <a:endParaRPr lang="en-US" dirty="0">
              <a:solidFill>
                <a:schemeClr val="bg2"/>
              </a:solidFill>
            </a:endParaRPr>
          </a:p>
        </p:txBody>
      </p:sp>
    </p:spTree>
    <p:extLst>
      <p:ext uri="{BB962C8B-B14F-4D97-AF65-F5344CB8AC3E}">
        <p14:creationId xmlns:p14="http://schemas.microsoft.com/office/powerpoint/2010/main" val="260656859"/>
      </p:ext>
    </p:extLst>
  </p:cSld>
  <p:clrMapOvr>
    <a:masterClrMapping/>
  </p:clrMapOvr>
  <p:transition>
    <p:fade/>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Headline"/>
          <p:cNvSpPr>
            <a:spLocks noGrp="1"/>
          </p:cNvSpPr>
          <p:nvPr>
            <p:ph type="title" hasCustomPrompt="1"/>
          </p:nvPr>
        </p:nvSpPr>
        <p:spPr>
          <a:xfrm>
            <a:off x="1052741" y="2970214"/>
            <a:ext cx="10086517" cy="917575"/>
          </a:xfrm>
          <a:prstGeom prst="rect">
            <a:avLst/>
          </a:prstGeom>
        </p:spPr>
        <p:txBody>
          <a:bodyPr/>
          <a:lstStyle>
            <a:lvl1pPr algn="ctr">
              <a:defRPr sz="6000">
                <a:solidFill>
                  <a:srgbClr val="92D050"/>
                </a:solidFill>
              </a:defRPr>
            </a:lvl1pPr>
          </a:lstStyle>
          <a:p>
            <a:r>
              <a:rPr lang="en-US" sz="5400" dirty="0">
                <a:solidFill>
                  <a:srgbClr val="92D050"/>
                </a:solidFill>
              </a:rPr>
              <a:t>Demo</a:t>
            </a:r>
            <a:endParaRPr lang="en-US" dirty="0">
              <a:solidFill>
                <a:schemeClr val="bg2"/>
              </a:solidFill>
            </a:endParaRPr>
          </a:p>
        </p:txBody>
      </p:sp>
      <p:pic>
        <p:nvPicPr>
          <p:cNvPr id="4" name="Picture 3"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4171415409"/>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ured 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5" name="Rectangle 4"/>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75996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ured Blank Al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Tree>
    <p:extLst>
      <p:ext uri="{BB962C8B-B14F-4D97-AF65-F5344CB8AC3E}">
        <p14:creationId xmlns:p14="http://schemas.microsoft.com/office/powerpoint/2010/main" val="15871271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ured Blank Ligh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9524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5" name="Rectangle 4"/>
          <p:cNvSpPr/>
          <p:nvPr userDrawn="1"/>
        </p:nvSpPr>
        <p:spPr bwMode="auto">
          <a:xfrm>
            <a:off x="8884871" y="-1"/>
            <a:ext cx="3307130" cy="6855083"/>
          </a:xfrm>
          <a:prstGeom prst="rect">
            <a:avLst/>
          </a:prstGeom>
          <a:solidFill>
            <a:srgbClr val="00AEEF"/>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6" name="Rounded Rectangle 29"/>
          <p:cNvSpPr/>
          <p:nvPr userDrawn="1"/>
        </p:nvSpPr>
        <p:spPr bwMode="black">
          <a:xfrm>
            <a:off x="9884269" y="1944139"/>
            <a:ext cx="1308334" cy="3044320"/>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5"/>
          <p:cNvSpPr>
            <a:spLocks noGrp="1"/>
          </p:cNvSpPr>
          <p:nvPr>
            <p:ph type="title" idx="4294967295"/>
          </p:nvPr>
        </p:nvSpPr>
        <p:spPr>
          <a:xfrm>
            <a:off x="461264" y="158735"/>
            <a:ext cx="3694118" cy="2413891"/>
          </a:xfrm>
          <a:prstGeom prst="rect">
            <a:avLst/>
          </a:prstGeom>
        </p:spPr>
        <p:txBody>
          <a:bodyPr anchor="ctr">
            <a:noAutofit/>
          </a:bodyPr>
          <a:lstStyle>
            <a:lvl1pPr>
              <a:defRPr sz="8800"/>
            </a:lvl1pPr>
          </a:lstStyle>
          <a:p>
            <a:r>
              <a:rPr lang="en-US" sz="8798" dirty="0">
                <a:solidFill>
                  <a:schemeClr val="bg1">
                    <a:alpha val="99000"/>
                  </a:schemeClr>
                </a:solidFill>
              </a:rPr>
              <a:t>Q&amp;A</a:t>
            </a:r>
          </a:p>
        </p:txBody>
      </p:sp>
    </p:spTree>
    <p:extLst>
      <p:ext uri="{BB962C8B-B14F-4D97-AF65-F5344CB8AC3E}">
        <p14:creationId xmlns:p14="http://schemas.microsoft.com/office/powerpoint/2010/main" val="22579463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ll to Ac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35"/>
            <a:ext cx="12192000" cy="6852165"/>
          </a:xfrm>
          <a:prstGeom prst="rect">
            <a:avLst/>
          </a:prstGeom>
        </p:spPr>
      </p:pic>
      <p:sp>
        <p:nvSpPr>
          <p:cNvPr id="8" name="Rectangle 7"/>
          <p:cNvSpPr/>
          <p:nvPr userDrawn="1"/>
        </p:nvSpPr>
        <p:spPr bwMode="auto">
          <a:xfrm>
            <a:off x="10187268" y="-1"/>
            <a:ext cx="2004732" cy="6855083"/>
          </a:xfrm>
          <a:prstGeom prst="rect">
            <a:avLst/>
          </a:prstGeom>
          <a:solidFill>
            <a:srgbClr val="8CC600"/>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9" name="Freeform 64"/>
          <p:cNvSpPr>
            <a:spLocks noEditPoints="1"/>
          </p:cNvSpPr>
          <p:nvPr userDrawn="1"/>
        </p:nvSpPr>
        <p:spPr bwMode="black">
          <a:xfrm flipH="1">
            <a:off x="10598291" y="233151"/>
            <a:ext cx="1182686" cy="90830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marL="0" marR="0" lvl="0" indent="0" defTabSz="932559"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292929"/>
              </a:solidFill>
              <a:effectLst/>
              <a:uLnTx/>
              <a:uFillTx/>
            </a:endParaRPr>
          </a:p>
        </p:txBody>
      </p:sp>
      <p:sp>
        <p:nvSpPr>
          <p:cNvPr id="4" name="Text Placeholder 3"/>
          <p:cNvSpPr>
            <a:spLocks noGrp="1"/>
          </p:cNvSpPr>
          <p:nvPr>
            <p:ph type="body" sz="quarter" idx="10"/>
          </p:nvPr>
        </p:nvSpPr>
        <p:spPr>
          <a:xfrm>
            <a:off x="589800" y="233151"/>
            <a:ext cx="9310688" cy="6416675"/>
          </a:xfrm>
          <a:prstGeom prst="rect">
            <a:avLst/>
          </a:prstGeom>
        </p:spPr>
        <p:txBody>
          <a:bodyPr/>
          <a:lstStyle>
            <a:lvl1pPr marL="0" indent="0">
              <a:buNone/>
              <a:defRPr sz="36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6853489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9005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372479"/>
      </p:ext>
    </p:extLst>
  </p:cSld>
  <p:clrMapOvr>
    <a:masterClrMapping/>
  </p:clrMapOvr>
  <p:transition>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all to Ac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35"/>
            <a:ext cx="12192000" cy="6852165"/>
          </a:xfrm>
          <a:prstGeom prst="rect">
            <a:avLst/>
          </a:prstGeom>
        </p:spPr>
      </p:pic>
      <p:sp>
        <p:nvSpPr>
          <p:cNvPr id="8" name="Rectangle 7"/>
          <p:cNvSpPr/>
          <p:nvPr userDrawn="1"/>
        </p:nvSpPr>
        <p:spPr bwMode="auto">
          <a:xfrm>
            <a:off x="10187268" y="-1"/>
            <a:ext cx="2004732" cy="6855083"/>
          </a:xfrm>
          <a:prstGeom prst="rect">
            <a:avLst/>
          </a:prstGeom>
          <a:solidFill>
            <a:srgbClr val="8CC600"/>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9" name="Freeform 64"/>
          <p:cNvSpPr>
            <a:spLocks noEditPoints="1"/>
          </p:cNvSpPr>
          <p:nvPr userDrawn="1"/>
        </p:nvSpPr>
        <p:spPr bwMode="black">
          <a:xfrm flipH="1">
            <a:off x="10598291" y="233151"/>
            <a:ext cx="1182686" cy="90830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marL="0" marR="0" lvl="0" indent="0" defTabSz="932559"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292929"/>
              </a:solidFill>
              <a:effectLst/>
              <a:uLnTx/>
              <a:uFillTx/>
            </a:endParaRPr>
          </a:p>
        </p:txBody>
      </p:sp>
      <p:sp>
        <p:nvSpPr>
          <p:cNvPr id="4" name="Text Placeholder 3"/>
          <p:cNvSpPr>
            <a:spLocks noGrp="1"/>
          </p:cNvSpPr>
          <p:nvPr>
            <p:ph type="body" sz="quarter" idx="10"/>
          </p:nvPr>
        </p:nvSpPr>
        <p:spPr>
          <a:xfrm>
            <a:off x="589800" y="233151"/>
            <a:ext cx="9310688" cy="6416675"/>
          </a:xfrm>
          <a:prstGeom prst="rect">
            <a:avLst/>
          </a:prstGeom>
        </p:spPr>
        <p:txBody>
          <a:bodyPr/>
          <a:lstStyle>
            <a:lvl1pPr marL="0" indent="0">
              <a:buNone/>
              <a:defRPr sz="36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7946237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8E61-502E-844B-B78A-4E84DE73C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A69066-61FA-244A-9499-BBEA8E991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06B246-1149-3D4A-9CCD-1DF95E6F1C28}"/>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5" name="Footer Placeholder 4">
            <a:extLst>
              <a:ext uri="{FF2B5EF4-FFF2-40B4-BE49-F238E27FC236}">
                <a16:creationId xmlns:a16="http://schemas.microsoft.com/office/drawing/2014/main" id="{2B6204DB-2253-374A-AB72-33F0857FA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CA9D5-BCF9-EB4B-AD30-DCA65033332F}"/>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552689524"/>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B2B7-053D-2444-AC27-486C894574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BCD69-774B-494E-8404-1FF5201A75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4ACF9-21BE-5843-8DD5-D437B9BEB2D9}"/>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5" name="Footer Placeholder 4">
            <a:extLst>
              <a:ext uri="{FF2B5EF4-FFF2-40B4-BE49-F238E27FC236}">
                <a16:creationId xmlns:a16="http://schemas.microsoft.com/office/drawing/2014/main" id="{C37DD8C9-DDAA-6648-8633-579602682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7726E-BB26-204D-8750-524D11C2A643}"/>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173205970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1304-B0EC-044A-B8DA-8230E99BA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FCD045-8D03-DF49-9CF8-D04ACD5394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A19FFC-0CEE-9E43-8DEB-8CADED313120}"/>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5" name="Footer Placeholder 4">
            <a:extLst>
              <a:ext uri="{FF2B5EF4-FFF2-40B4-BE49-F238E27FC236}">
                <a16:creationId xmlns:a16="http://schemas.microsoft.com/office/drawing/2014/main" id="{FFE58B73-53B9-6F4E-8789-6635B82ED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EBD1E-89DA-224B-B91C-BF2919746A7E}"/>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2348025464"/>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5FC8-1642-1845-AF4E-92DD7B992D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DCB09-027D-1343-A326-35EFCB5689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4E394E-D5DF-A14F-8BB1-D8A75936E1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09A0A6-E16F-7540-970A-C6DBF9140B7F}"/>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6" name="Footer Placeholder 5">
            <a:extLst>
              <a:ext uri="{FF2B5EF4-FFF2-40B4-BE49-F238E27FC236}">
                <a16:creationId xmlns:a16="http://schemas.microsoft.com/office/drawing/2014/main" id="{DB6666D0-5807-B743-8AD2-0D3B88C0F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88362-FAD6-6C46-B83A-F3A364A8FBC1}"/>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383266822"/>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4AD6-29A2-7249-B126-46217A7F0D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271EB5-9D44-C344-B12B-896BAD1878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66251E-BD08-544E-9A28-7842038A3A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3C20B-E275-434E-96F4-1C8F3B52CE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B1B95C-DE5B-C14B-9E6C-72BFDABC64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EDB689-3AD7-754D-AC2A-271F0DE02800}"/>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8" name="Footer Placeholder 7">
            <a:extLst>
              <a:ext uri="{FF2B5EF4-FFF2-40B4-BE49-F238E27FC236}">
                <a16:creationId xmlns:a16="http://schemas.microsoft.com/office/drawing/2014/main" id="{E284C9F0-8AB5-0D41-BDDD-AE416CB5CC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8F5552-41FD-9145-BBEC-2E2E374F1CD2}"/>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161725328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129B-02B8-CA4B-92CC-F4926B8F7B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E3E3D3-A778-CA4F-A780-404F7BA509A7}"/>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4" name="Footer Placeholder 3">
            <a:extLst>
              <a:ext uri="{FF2B5EF4-FFF2-40B4-BE49-F238E27FC236}">
                <a16:creationId xmlns:a16="http://schemas.microsoft.com/office/drawing/2014/main" id="{E8FDB664-CF97-D640-B193-183672C6EE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C1320C-409D-B34D-98F5-EA0D60078687}"/>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409531722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E7A808-1D44-D442-9A90-E60461B33499}"/>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3" name="Footer Placeholder 2">
            <a:extLst>
              <a:ext uri="{FF2B5EF4-FFF2-40B4-BE49-F238E27FC236}">
                <a16:creationId xmlns:a16="http://schemas.microsoft.com/office/drawing/2014/main" id="{482ED039-4713-054C-A57F-1A5FDE8A2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643619-58ED-784C-AF74-5882CE4398C8}"/>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3021673617"/>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D0F9-95B6-BA41-86B2-5F2113606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88BB39-C9C0-914D-8397-3CC36CAF2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E854AF-A80A-6D40-A204-F53ACDEE5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86FDBC-9D95-0547-BED5-93220CC6275B}"/>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6" name="Footer Placeholder 5">
            <a:extLst>
              <a:ext uri="{FF2B5EF4-FFF2-40B4-BE49-F238E27FC236}">
                <a16:creationId xmlns:a16="http://schemas.microsoft.com/office/drawing/2014/main" id="{BD1E5DEE-8BD8-AC4D-BBC4-57DE13C10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115C3-7598-874D-9EE5-CC1CD0FCC93B}"/>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97089211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FCCD-E78F-064D-838A-C1B6CB82A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590A5-6A4C-9744-A920-5CFCB9E55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E93C4F-A6A2-DC43-B1EB-8E1EBA98B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A04799-1BBC-BD4B-9601-784A6B958B70}"/>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6" name="Footer Placeholder 5">
            <a:extLst>
              <a:ext uri="{FF2B5EF4-FFF2-40B4-BE49-F238E27FC236}">
                <a16:creationId xmlns:a16="http://schemas.microsoft.com/office/drawing/2014/main" id="{332EAFC1-78EB-7041-8C3D-A75039F9A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8CCB5-98E2-8A4E-AA14-3B91605DBC1B}"/>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42328224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ark Blue Blank">
    <p:bg>
      <p:bgPr>
        <a:solidFill>
          <a:srgbClr val="00408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444099"/>
      </p:ext>
    </p:extLst>
  </p:cSld>
  <p:clrMapOvr>
    <a:masterClrMapping/>
  </p:clrMapOvr>
  <p:transition>
    <p:fade/>
  </p:transition>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7C0E-1CF3-EB4F-9165-E1902F40DC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5896A-B63E-7743-9511-F1CB10284D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F17B4-1456-8F4E-8E21-2F64E2FE41D0}"/>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5" name="Footer Placeholder 4">
            <a:extLst>
              <a:ext uri="{FF2B5EF4-FFF2-40B4-BE49-F238E27FC236}">
                <a16:creationId xmlns:a16="http://schemas.microsoft.com/office/drawing/2014/main" id="{80255183-F5ED-8642-987D-CAC5830E1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D5A36-3254-8845-813A-9232EF8A6A7D}"/>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257310665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3AC2C-CCB6-044A-86F6-C4E0816695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998100-401C-7E4B-AAD5-A96D52BF2C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22FC9-F418-664F-B68A-D9049828C8A1}"/>
              </a:ext>
            </a:extLst>
          </p:cNvPr>
          <p:cNvSpPr>
            <a:spLocks noGrp="1"/>
          </p:cNvSpPr>
          <p:nvPr>
            <p:ph type="dt" sz="half" idx="10"/>
          </p:nvPr>
        </p:nvSpPr>
        <p:spPr/>
        <p:txBody>
          <a:bodyPr/>
          <a:lstStyle/>
          <a:p>
            <a:fld id="{1265B68A-FF3D-9C40-924C-F0F4E3C82627}" type="datetimeFigureOut">
              <a:rPr lang="en-US" smtClean="0"/>
              <a:t>4/16/18</a:t>
            </a:fld>
            <a:endParaRPr lang="en-US"/>
          </a:p>
        </p:txBody>
      </p:sp>
      <p:sp>
        <p:nvSpPr>
          <p:cNvPr id="5" name="Footer Placeholder 4">
            <a:extLst>
              <a:ext uri="{FF2B5EF4-FFF2-40B4-BE49-F238E27FC236}">
                <a16:creationId xmlns:a16="http://schemas.microsoft.com/office/drawing/2014/main" id="{5567065D-2941-FA4B-B2A9-663700EE0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96121-F0F0-4D49-815B-0DD412817EEF}"/>
              </a:ext>
            </a:extLst>
          </p:cNvPr>
          <p:cNvSpPr>
            <a:spLocks noGrp="1"/>
          </p:cNvSpPr>
          <p:nvPr>
            <p:ph type="sldNum" sz="quarter" idx="12"/>
          </p:nvPr>
        </p:nvSpPr>
        <p:spPr/>
        <p:txBody>
          <a:bodyPr/>
          <a:lstStyle/>
          <a:p>
            <a:fld id="{E18B412B-2C2E-8548-A523-B23D422ED764}" type="slidenum">
              <a:rPr lang="en-US" smtClean="0"/>
              <a:t>‹#›</a:t>
            </a:fld>
            <a:endParaRPr lang="en-US"/>
          </a:p>
        </p:txBody>
      </p:sp>
    </p:spTree>
    <p:extLst>
      <p:ext uri="{BB962C8B-B14F-4D97-AF65-F5344CB8AC3E}">
        <p14:creationId xmlns:p14="http://schemas.microsoft.com/office/powerpoint/2010/main" val="2766094704"/>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spTree>
    <p:extLst>
      <p:ext uri="{BB962C8B-B14F-4D97-AF65-F5344CB8AC3E}">
        <p14:creationId xmlns:p14="http://schemas.microsoft.com/office/powerpoint/2010/main" val="1212072621"/>
      </p:ext>
    </p:extLst>
  </p:cSld>
  <p:clrMapOvr>
    <a:masterClrMapping/>
  </p:clrMapOvr>
  <p:transition>
    <p:fade/>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all to Ac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35"/>
            <a:ext cx="12192000" cy="6852165"/>
          </a:xfrm>
          <a:prstGeom prst="rect">
            <a:avLst/>
          </a:prstGeom>
        </p:spPr>
      </p:pic>
      <p:sp>
        <p:nvSpPr>
          <p:cNvPr id="8" name="Rectangle 7"/>
          <p:cNvSpPr/>
          <p:nvPr userDrawn="1"/>
        </p:nvSpPr>
        <p:spPr bwMode="auto">
          <a:xfrm>
            <a:off x="10187268" y="-1"/>
            <a:ext cx="2004732" cy="6855083"/>
          </a:xfrm>
          <a:prstGeom prst="rect">
            <a:avLst/>
          </a:prstGeom>
          <a:solidFill>
            <a:srgbClr val="8CC600"/>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9" name="Freeform 64"/>
          <p:cNvSpPr>
            <a:spLocks noEditPoints="1"/>
          </p:cNvSpPr>
          <p:nvPr userDrawn="1"/>
        </p:nvSpPr>
        <p:spPr bwMode="black">
          <a:xfrm flipH="1">
            <a:off x="10598291" y="233151"/>
            <a:ext cx="1182686" cy="90830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marL="0" marR="0" lvl="0" indent="0" defTabSz="932559"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292929"/>
              </a:solidFill>
              <a:effectLst/>
              <a:uLnTx/>
              <a:uFillTx/>
            </a:endParaRPr>
          </a:p>
        </p:txBody>
      </p:sp>
      <p:sp>
        <p:nvSpPr>
          <p:cNvPr id="4" name="Text Placeholder 3"/>
          <p:cNvSpPr>
            <a:spLocks noGrp="1"/>
          </p:cNvSpPr>
          <p:nvPr>
            <p:ph type="body" sz="quarter" idx="10"/>
          </p:nvPr>
        </p:nvSpPr>
        <p:spPr>
          <a:xfrm>
            <a:off x="589800" y="233151"/>
            <a:ext cx="9310688" cy="6416675"/>
          </a:xfrm>
          <a:prstGeom prst="rect">
            <a:avLst/>
          </a:prstGeom>
        </p:spPr>
        <p:txBody>
          <a:bodyPr/>
          <a:lstStyle>
            <a:lvl1pPr marL="0" indent="0">
              <a:buNone/>
              <a:defRPr sz="36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549607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ight 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862587"/>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ray Blank">
    <p:bg>
      <p:bgPr>
        <a:solidFill>
          <a:schemeClr val="bg2">
            <a:lumMod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025619"/>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een Blank">
    <p:bg>
      <p:bgPr>
        <a:solidFill>
          <a:srgbClr val="00363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976168"/>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urple Blank">
    <p:bg>
      <p:bgPr>
        <a:solidFill>
          <a:schemeClr val="accent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982698"/>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line and Content">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Body"/>
          <p:cNvSpPr>
            <a:spLocks noGrp="1"/>
          </p:cNvSpPr>
          <p:nvPr>
            <p:ph type="body" sz="quarter" idx="11"/>
          </p:nvPr>
        </p:nvSpPr>
        <p:spPr>
          <a:xfrm>
            <a:off x="373985" y="4824404"/>
            <a:ext cx="6750030" cy="1139825"/>
          </a:xfrm>
          <a:prstGeom prst="rect">
            <a:avLst/>
          </a:prstGeom>
        </p:spPr>
        <p:txBody>
          <a:bodyPr/>
          <a:lstStyle>
            <a:lvl1pPr>
              <a:buClr>
                <a:schemeClr val="tx2"/>
              </a:buClr>
              <a:defRPr lang="en-US" sz="2000" kern="1200" spc="0" baseline="0" dirty="0" smtClean="0">
                <a:solidFill>
                  <a:srgbClr val="0072C6"/>
                </a:solidFill>
                <a:latin typeface="Segoe UI Light" panose="020B0502040204020203" pitchFamily="34" charset="0"/>
                <a:ea typeface="+mn-ea"/>
                <a:cs typeface="+mn-cs"/>
              </a:defRPr>
            </a:lvl1pPr>
            <a:lvl2pPr>
              <a:buClr>
                <a:schemeClr val="tx2"/>
              </a:buClr>
              <a:defRPr lang="en-US" sz="2000" kern="1200" spc="0" baseline="0" dirty="0" smtClean="0">
                <a:solidFill>
                  <a:srgbClr val="0072C6"/>
                </a:solidFill>
                <a:latin typeface="Segoe UI Light" panose="020B0502040204020203" pitchFamily="34" charset="0"/>
                <a:ea typeface="+mn-ea"/>
                <a:cs typeface="+mn-cs"/>
              </a:defRPr>
            </a:lvl2pPr>
            <a:lvl3pPr>
              <a:buClr>
                <a:schemeClr val="tx2"/>
              </a:buClr>
              <a:defRPr lang="en-US" sz="2000" kern="1200" spc="0" baseline="0" dirty="0" smtClean="0">
                <a:solidFill>
                  <a:srgbClr val="0072C6"/>
                </a:solidFill>
                <a:latin typeface="Segoe UI Light" panose="020B0502040204020203" pitchFamily="34" charset="0"/>
                <a:ea typeface="+mn-ea"/>
                <a:cs typeface="+mn-cs"/>
              </a:defRPr>
            </a:lvl3pPr>
            <a:lvl4pPr>
              <a:buClr>
                <a:schemeClr val="tx2"/>
              </a:buClr>
              <a:defRPr lang="en-US" sz="2000" kern="1200" spc="0" baseline="0" dirty="0" smtClean="0">
                <a:solidFill>
                  <a:srgbClr val="0072C6"/>
                </a:solidFill>
                <a:latin typeface="Segoe UI Light" panose="020B0502040204020203" pitchFamily="34" charset="0"/>
                <a:ea typeface="+mn-ea"/>
                <a:cs typeface="+mn-cs"/>
              </a:defRPr>
            </a:lvl4pPr>
            <a:lvl5pPr>
              <a:buClr>
                <a:schemeClr val="tx2"/>
              </a:buClr>
              <a:defRPr lang="en-US" sz="2000" kern="1200" spc="0" baseline="0" dirty="0" smtClean="0">
                <a:solidFill>
                  <a:srgbClr val="0072C6"/>
                </a:solidFill>
                <a:latin typeface="Segoe UI Light" panose="020B0502040204020203"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a:solidFill>
                  <a:schemeClr val="bg1"/>
                </a:solidFill>
              </a:rPr>
              <a:t>Click to edit Master title style</a:t>
            </a:r>
            <a:endParaRPr lang="en-US" sz="4800" dirty="0">
              <a:solidFill>
                <a:schemeClr val="bg1"/>
              </a:solidFill>
            </a:endParaRPr>
          </a:p>
        </p:txBody>
      </p:sp>
    </p:spTree>
    <p:extLst>
      <p:ext uri="{BB962C8B-B14F-4D97-AF65-F5344CB8AC3E}">
        <p14:creationId xmlns:p14="http://schemas.microsoft.com/office/powerpoint/2010/main" val="3612628345"/>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pic>
        <p:nvPicPr>
          <p:cNvPr id="5" name="Colors"/>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rot="5400000">
            <a:off x="10325051" y="1906413"/>
            <a:ext cx="4214127" cy="401305"/>
          </a:xfrm>
          <a:prstGeom prst="rect">
            <a:avLst/>
          </a:prstGeom>
        </p:spPr>
      </p:pic>
    </p:spTree>
    <p:extLst>
      <p:ext uri="{BB962C8B-B14F-4D97-AF65-F5344CB8AC3E}">
        <p14:creationId xmlns:p14="http://schemas.microsoft.com/office/powerpoint/2010/main" val="2866109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68" r:id="rId24"/>
    <p:sldLayoutId id="2147483772" r:id="rId25"/>
    <p:sldLayoutId id="2147483770" r:id="rId26"/>
    <p:sldLayoutId id="2147483771" r:id="rId27"/>
    <p:sldLayoutId id="2147483773" r:id="rId28"/>
    <p:sldLayoutId id="2147483819" r:id="rId29"/>
    <p:sldLayoutId id="2147483861" r:id="rId30"/>
  </p:sldLayoutIdLst>
  <p:transition>
    <p:fade/>
  </p:transition>
  <p:hf hdr="0" ftr="0" dt="0"/>
  <p:txStyles>
    <p:titleStyle>
      <a:lvl1pPr algn="l" defTabSz="914180" rtl="0" eaLnBrk="1" latinLnBrk="0" hangingPunct="1">
        <a:lnSpc>
          <a:spcPct val="90000"/>
        </a:lnSpc>
        <a:spcBef>
          <a:spcPct val="0"/>
        </a:spcBef>
        <a:buNone/>
        <a:defRPr lang="en-US" sz="5293" b="0" kern="1200" cap="none" spc="-100" baseline="0" dirty="0" smtClean="0">
          <a:ln w="3175">
            <a:noFill/>
          </a:ln>
          <a:solidFill>
            <a:schemeClr val="bg1"/>
          </a:soli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20"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FEB492-D9B6-6C4E-A3A3-AEDBF6767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DA07CB-FF61-184B-A147-AA49F1384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58ABA-7DE5-444B-88F4-0C63413E9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5B68A-FF3D-9C40-924C-F0F4E3C82627}" type="datetimeFigureOut">
              <a:rPr lang="en-US" smtClean="0"/>
              <a:t>4/16/18</a:t>
            </a:fld>
            <a:endParaRPr lang="en-US"/>
          </a:p>
        </p:txBody>
      </p:sp>
      <p:sp>
        <p:nvSpPr>
          <p:cNvPr id="5" name="Footer Placeholder 4">
            <a:extLst>
              <a:ext uri="{FF2B5EF4-FFF2-40B4-BE49-F238E27FC236}">
                <a16:creationId xmlns:a16="http://schemas.microsoft.com/office/drawing/2014/main" id="{0D65ED4E-3866-3C43-8FFB-F6D1CEA36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52D7F-AA55-FE48-8F34-8E184DD8C0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B412B-2C2E-8548-A523-B23D422ED764}" type="slidenum">
              <a:rPr lang="en-US" smtClean="0"/>
              <a:t>‹#›</a:t>
            </a:fld>
            <a:endParaRPr lang="en-US"/>
          </a:p>
        </p:txBody>
      </p:sp>
    </p:spTree>
    <p:extLst>
      <p:ext uri="{BB962C8B-B14F-4D97-AF65-F5344CB8AC3E}">
        <p14:creationId xmlns:p14="http://schemas.microsoft.com/office/powerpoint/2010/main" val="2865009405"/>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xml"/><Relationship Id="rId1" Type="http://schemas.openxmlformats.org/officeDocument/2006/relationships/slideLayout" Target="../slideLayouts/slideLayout42.xml"/><Relationship Id="rId5" Type="http://schemas.openxmlformats.org/officeDocument/2006/relationships/image" Target="../media/image6.tiff"/><Relationship Id="rId4" Type="http://schemas.openxmlformats.org/officeDocument/2006/relationships/image" Target="../media/image5.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6.xml"/><Relationship Id="rId4" Type="http://schemas.openxmlformats.org/officeDocument/2006/relationships/image" Target="../media/image11.tif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6.xml"/><Relationship Id="rId5" Type="http://schemas.openxmlformats.org/officeDocument/2006/relationships/image" Target="../media/image11.tif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11.tiff"/></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security-center/security-center-intro" TargetMode="External"/><Relationship Id="rId2" Type="http://schemas.openxmlformats.org/officeDocument/2006/relationships/notesSlide" Target="../notesSlides/notesSlide9.xml"/><Relationship Id="rId1" Type="http://schemas.openxmlformats.org/officeDocument/2006/relationships/slideLayout" Target="../slideLayouts/slideLayout43.xml"/><Relationship Id="rId6" Type="http://schemas.openxmlformats.org/officeDocument/2006/relationships/hyperlink" Target="https://docs.microsoft.com/en-us/azure/security-center/security-center-install-endpoint-protection" TargetMode="External"/><Relationship Id="rId5" Type="http://schemas.openxmlformats.org/officeDocument/2006/relationships/hyperlink" Target="https://docs.microsoft.com/en-us/azure/security-center/security-center-just-in-time" TargetMode="External"/><Relationship Id="rId4" Type="http://schemas.openxmlformats.org/officeDocument/2006/relationships/hyperlink" Target="https://docs.microsoft.com/en-us/azure/security-center/security-center-enable-network-security-grou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856" y="889130"/>
            <a:ext cx="10722224" cy="2838680"/>
          </a:xfrm>
        </p:spPr>
        <p:txBody>
          <a:bodyPr/>
          <a:lstStyle/>
          <a:p>
            <a:r>
              <a:rPr lang="en-US" b="1" dirty="0"/>
              <a:t>Step 5</a:t>
            </a:r>
            <a:br>
              <a:rPr lang="en-US" b="1" dirty="0"/>
            </a:br>
            <a:endParaRPr lang="en-US" b="1" dirty="0"/>
          </a:p>
        </p:txBody>
      </p:sp>
      <p:pic>
        <p:nvPicPr>
          <p:cNvPr id="4" name="Picture 3">
            <a:extLst>
              <a:ext uri="{FF2B5EF4-FFF2-40B4-BE49-F238E27FC236}">
                <a16:creationId xmlns:a16="http://schemas.microsoft.com/office/drawing/2014/main" id="{286D7442-A6FD-684B-9B69-7993D5ED69BD}"/>
              </a:ext>
            </a:extLst>
          </p:cNvPr>
          <p:cNvPicPr>
            <a:picLocks noChangeAspect="1"/>
          </p:cNvPicPr>
          <p:nvPr/>
        </p:nvPicPr>
        <p:blipFill>
          <a:blip r:embed="rId3"/>
          <a:stretch>
            <a:fillRect/>
          </a:stretch>
        </p:blipFill>
        <p:spPr>
          <a:xfrm>
            <a:off x="1155266" y="3581064"/>
            <a:ext cx="2450519" cy="1810728"/>
          </a:xfrm>
          <a:prstGeom prst="rect">
            <a:avLst/>
          </a:prstGeom>
        </p:spPr>
      </p:pic>
      <p:pic>
        <p:nvPicPr>
          <p:cNvPr id="5" name="Picture 4">
            <a:extLst>
              <a:ext uri="{FF2B5EF4-FFF2-40B4-BE49-F238E27FC236}">
                <a16:creationId xmlns:a16="http://schemas.microsoft.com/office/drawing/2014/main" id="{945771A4-49A7-314B-B4C5-8443D6435766}"/>
              </a:ext>
            </a:extLst>
          </p:cNvPr>
          <p:cNvPicPr>
            <a:picLocks noChangeAspect="1"/>
          </p:cNvPicPr>
          <p:nvPr/>
        </p:nvPicPr>
        <p:blipFill>
          <a:blip r:embed="rId4"/>
          <a:stretch>
            <a:fillRect/>
          </a:stretch>
        </p:blipFill>
        <p:spPr>
          <a:xfrm>
            <a:off x="6372173" y="4743080"/>
            <a:ext cx="2059267" cy="1360749"/>
          </a:xfrm>
          <a:prstGeom prst="rect">
            <a:avLst/>
          </a:prstGeom>
        </p:spPr>
      </p:pic>
      <p:pic>
        <p:nvPicPr>
          <p:cNvPr id="6" name="Picture 5">
            <a:extLst>
              <a:ext uri="{FF2B5EF4-FFF2-40B4-BE49-F238E27FC236}">
                <a16:creationId xmlns:a16="http://schemas.microsoft.com/office/drawing/2014/main" id="{45D8BA72-B1D6-9B4E-AD98-F401DDA1C52A}"/>
              </a:ext>
            </a:extLst>
          </p:cNvPr>
          <p:cNvPicPr>
            <a:picLocks noChangeAspect="1"/>
          </p:cNvPicPr>
          <p:nvPr/>
        </p:nvPicPr>
        <p:blipFill>
          <a:blip r:embed="rId5"/>
          <a:stretch>
            <a:fillRect/>
          </a:stretch>
        </p:blipFill>
        <p:spPr>
          <a:xfrm>
            <a:off x="7977085" y="2106460"/>
            <a:ext cx="2609640" cy="1165639"/>
          </a:xfrm>
          <a:prstGeom prst="rect">
            <a:avLst/>
          </a:prstGeom>
        </p:spPr>
      </p:pic>
      <p:sp>
        <p:nvSpPr>
          <p:cNvPr id="7" name="Rectangle 6">
            <a:extLst>
              <a:ext uri="{FF2B5EF4-FFF2-40B4-BE49-F238E27FC236}">
                <a16:creationId xmlns:a16="http://schemas.microsoft.com/office/drawing/2014/main" id="{F2D6011C-F962-254C-91FA-22CC905ECC9B}"/>
              </a:ext>
            </a:extLst>
          </p:cNvPr>
          <p:cNvSpPr/>
          <p:nvPr/>
        </p:nvSpPr>
        <p:spPr>
          <a:xfrm>
            <a:off x="3580857" y="3500719"/>
            <a:ext cx="6260945" cy="923330"/>
          </a:xfrm>
          <a:prstGeom prst="rect">
            <a:avLst/>
          </a:prstGeom>
          <a:noFill/>
        </p:spPr>
        <p:txBody>
          <a:bodyPr wrap="none" lIns="91440" tIns="45720" rIns="91440" bIns="45720">
            <a:spAutoFit/>
          </a:bodyPr>
          <a:lstStyle/>
          <a:p>
            <a:pPr algn="ctr"/>
            <a:r>
              <a:rPr lang="en-CA" sz="5400" b="0" cap="none" spc="0" dirty="0">
                <a:ln w="0"/>
                <a:solidFill>
                  <a:schemeClr val="tx1"/>
                </a:solidFill>
                <a:effectLst>
                  <a:outerShdw blurRad="38100" dist="19050" dir="2700000" algn="tl" rotWithShape="0">
                    <a:schemeClr val="dk1">
                      <a:alpha val="40000"/>
                    </a:schemeClr>
                  </a:outerShdw>
                </a:effectLst>
              </a:rPr>
              <a:t>Azure Security Center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752577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6856" y="889131"/>
            <a:ext cx="10722224" cy="1195233"/>
          </a:xfrm>
        </p:spPr>
        <p:txBody>
          <a:bodyPr/>
          <a:lstStyle/>
          <a:p>
            <a:r>
              <a:rPr lang="en-US" b="1" dirty="0"/>
              <a:t>Goal</a:t>
            </a:r>
          </a:p>
        </p:txBody>
      </p:sp>
      <p:sp>
        <p:nvSpPr>
          <p:cNvPr id="3" name="Title 1"/>
          <p:cNvSpPr txBox="1">
            <a:spLocks/>
          </p:cNvSpPr>
          <p:nvPr/>
        </p:nvSpPr>
        <p:spPr>
          <a:xfrm>
            <a:off x="882435" y="2980788"/>
            <a:ext cx="10722224" cy="3286892"/>
          </a:xfrm>
          <a:prstGeom prst="rect">
            <a:avLst/>
          </a:prstGeom>
        </p:spPr>
        <p:txBody>
          <a:bodyPr>
            <a:noAutofit/>
          </a:bodyPr>
          <a:lstStyle>
            <a:lvl1pPr algn="ctr" defTabSz="932372" rtl="0" eaLnBrk="1" latinLnBrk="0" hangingPunct="1">
              <a:lnSpc>
                <a:spcPct val="90000"/>
              </a:lnSpc>
              <a:spcBef>
                <a:spcPct val="0"/>
              </a:spcBef>
              <a:buNone/>
              <a:defRPr lang="en-US" sz="8159" b="0" kern="1200" cap="none" spc="-102" baseline="0">
                <a:ln w="3175">
                  <a:noFill/>
                </a:ln>
                <a:solidFill>
                  <a:schemeClr val="bg1"/>
                </a:solidFill>
                <a:effectLst/>
                <a:latin typeface="+mj-lt"/>
                <a:ea typeface="+mn-ea"/>
                <a:cs typeface="Segoe UI" pitchFamily="34" charset="0"/>
              </a:defRPr>
            </a:lvl1pPr>
          </a:lstStyle>
          <a:p>
            <a:r>
              <a:rPr lang="en-CA" sz="3921" dirty="0"/>
              <a:t>Better Secure a Virtual Machine (VM)</a:t>
            </a:r>
          </a:p>
          <a:p>
            <a:endParaRPr lang="en-CA" sz="3921" dirty="0"/>
          </a:p>
          <a:p>
            <a:pPr marL="742950" indent="-742950">
              <a:buFont typeface="+mj-lt"/>
              <a:buAutoNum type="arabicPeriod"/>
            </a:pPr>
            <a:r>
              <a:rPr lang="en-CA" sz="3921" dirty="0"/>
              <a:t>Applying Endpoint Protection against Malware.</a:t>
            </a:r>
          </a:p>
          <a:p>
            <a:pPr marL="742950" indent="-742950">
              <a:buFont typeface="+mj-lt"/>
              <a:buAutoNum type="arabicPeriod"/>
            </a:pPr>
            <a:r>
              <a:rPr lang="en-CA" sz="3921" dirty="0"/>
              <a:t>Enabling Just In Time Access to the VM.</a:t>
            </a:r>
          </a:p>
          <a:p>
            <a:pPr marL="742950" indent="-742950">
              <a:buFont typeface="+mj-lt"/>
              <a:buAutoNum type="arabicPeriod"/>
            </a:pPr>
            <a:r>
              <a:rPr lang="en-CA" sz="3921" dirty="0"/>
              <a:t>Ensuring the VM is protected by an NSG.</a:t>
            </a:r>
          </a:p>
        </p:txBody>
      </p:sp>
    </p:spTree>
    <p:extLst>
      <p:ext uri="{BB962C8B-B14F-4D97-AF65-F5344CB8AC3E}">
        <p14:creationId xmlns:p14="http://schemas.microsoft.com/office/powerpoint/2010/main" val="23620620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F0A88A-0EF4-49AE-A040-6186BEA8EB42}"/>
              </a:ext>
            </a:extLst>
          </p:cNvPr>
          <p:cNvSpPr/>
          <p:nvPr/>
        </p:nvSpPr>
        <p:spPr bwMode="auto">
          <a:xfrm>
            <a:off x="0" y="1808935"/>
            <a:ext cx="4392482" cy="50199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lvl="1" defTabSz="913874">
              <a:spcAft>
                <a:spcPts val="980"/>
              </a:spcAft>
              <a:defRPr/>
            </a:pPr>
            <a:endParaRPr lang="en-US" sz="1765" b="1" kern="0" dirty="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0" lvl="1" defTabSz="913874">
              <a:spcAft>
                <a:spcPts val="980"/>
              </a:spcAft>
              <a:defRPr/>
            </a:pPr>
            <a:r>
              <a:rPr lang="en-US" sz="1765" b="1" kern="0" dirty="0">
                <a:solidFill>
                  <a:schemeClr val="bg1"/>
                </a:solidFill>
                <a:latin typeface="Segoe UI" panose="020B0502040204020203" pitchFamily="34" charset="0"/>
                <a:ea typeface="Calibri" panose="020F0502020204030204" pitchFamily="34" charset="0"/>
                <a:cs typeface="Segoe UI" panose="020B0502040204020203" pitchFamily="34" charset="0"/>
              </a:rPr>
              <a:t>Built-in Azure, no setup required</a:t>
            </a:r>
          </a:p>
          <a:p>
            <a:pPr marL="448193">
              <a:spcAft>
                <a:spcPts val="980"/>
              </a:spcAft>
            </a:pPr>
            <a:r>
              <a:rPr lang="en-US" sz="1765" dirty="0">
                <a:solidFill>
                  <a:schemeClr val="bg1"/>
                </a:solidFill>
                <a:ea typeface="Calibri" panose="020F0502020204030204" pitchFamily="34" charset="0"/>
                <a:cs typeface="Segoe UI" panose="020B0502040204020203" pitchFamily="34" charset="0"/>
              </a:rPr>
              <a:t>Automatically discover </a:t>
            </a:r>
            <a:br>
              <a:rPr lang="en-US" sz="1765" dirty="0">
                <a:solidFill>
                  <a:schemeClr val="bg1"/>
                </a:solidFill>
                <a:ea typeface="Calibri" panose="020F0502020204030204" pitchFamily="34" charset="0"/>
                <a:cs typeface="Segoe UI" panose="020B0502040204020203" pitchFamily="34" charset="0"/>
              </a:rPr>
            </a:br>
            <a:r>
              <a:rPr lang="en-US" sz="1765" dirty="0">
                <a:solidFill>
                  <a:schemeClr val="bg1"/>
                </a:solidFill>
                <a:ea typeface="Calibri" panose="020F0502020204030204" pitchFamily="34" charset="0"/>
                <a:cs typeface="Segoe UI" panose="020B0502040204020203" pitchFamily="34" charset="0"/>
              </a:rPr>
              <a:t>and monitor security of </a:t>
            </a:r>
            <a:br>
              <a:rPr lang="en-US" sz="1765" dirty="0">
                <a:solidFill>
                  <a:schemeClr val="bg1"/>
                </a:solidFill>
                <a:ea typeface="Calibri" panose="020F0502020204030204" pitchFamily="34" charset="0"/>
                <a:cs typeface="Segoe UI" panose="020B0502040204020203" pitchFamily="34" charset="0"/>
              </a:rPr>
            </a:br>
            <a:r>
              <a:rPr lang="en-US" sz="1765" dirty="0">
                <a:solidFill>
                  <a:schemeClr val="bg1"/>
                </a:solidFill>
                <a:ea typeface="Calibri" panose="020F0502020204030204" pitchFamily="34" charset="0"/>
                <a:cs typeface="Segoe UI" panose="020B0502040204020203" pitchFamily="34" charset="0"/>
              </a:rPr>
              <a:t>Azure resources</a:t>
            </a:r>
            <a:br>
              <a:rPr lang="en-US" sz="1765" dirty="0">
                <a:solidFill>
                  <a:schemeClr val="bg1"/>
                </a:solidFill>
                <a:ea typeface="Calibri" panose="020F0502020204030204" pitchFamily="34" charset="0"/>
                <a:cs typeface="Segoe UI" panose="020B0502040204020203" pitchFamily="34" charset="0"/>
              </a:rPr>
            </a:br>
            <a:endParaRPr lang="en-US" sz="1765" dirty="0">
              <a:solidFill>
                <a:schemeClr val="bg1"/>
              </a:solidFill>
              <a:ea typeface="Calibri" panose="020F0502020204030204" pitchFamily="34" charset="0"/>
              <a:cs typeface="Segoe UI" panose="020B0502040204020203" pitchFamily="34" charset="0"/>
            </a:endParaRPr>
          </a:p>
          <a:p>
            <a:pPr indent="-448193">
              <a:spcAft>
                <a:spcPts val="980"/>
              </a:spcAft>
            </a:pPr>
            <a:r>
              <a:rPr lang="en-US" sz="1765" b="1" kern="0" dirty="0">
                <a:solidFill>
                  <a:schemeClr val="bg1"/>
                </a:solidFill>
                <a:latin typeface="Segoe UI" panose="020B0502040204020203" pitchFamily="34" charset="0"/>
                <a:cs typeface="Segoe UI" panose="020B0502040204020203" pitchFamily="34" charset="0"/>
              </a:rPr>
              <a:t>Gain insights for hybrid resources</a:t>
            </a:r>
          </a:p>
          <a:p>
            <a:pPr marL="448193">
              <a:spcAft>
                <a:spcPts val="980"/>
              </a:spcAft>
            </a:pPr>
            <a:r>
              <a:rPr lang="en-US" sz="1765" dirty="0">
                <a:solidFill>
                  <a:schemeClr val="bg1"/>
                </a:solidFill>
                <a:ea typeface="Calibri" panose="020F0502020204030204" pitchFamily="34" charset="0"/>
                <a:cs typeface="Segoe UI" panose="020B0502040204020203" pitchFamily="34" charset="0"/>
              </a:rPr>
              <a:t>Easily onboard resources running in other clouds and on-premises</a:t>
            </a:r>
          </a:p>
        </p:txBody>
      </p:sp>
      <p:sp>
        <p:nvSpPr>
          <p:cNvPr id="2" name="Title 1">
            <a:extLst>
              <a:ext uri="{FF2B5EF4-FFF2-40B4-BE49-F238E27FC236}">
                <a16:creationId xmlns:a16="http://schemas.microsoft.com/office/drawing/2014/main" id="{95CB633B-93F9-40B2-B233-A4C57E802A09}"/>
              </a:ext>
            </a:extLst>
          </p:cNvPr>
          <p:cNvSpPr>
            <a:spLocks noGrp="1"/>
          </p:cNvSpPr>
          <p:nvPr>
            <p:ph type="title"/>
          </p:nvPr>
        </p:nvSpPr>
        <p:spPr>
          <a:xfrm>
            <a:off x="167636" y="477299"/>
            <a:ext cx="10460607" cy="899537"/>
          </a:xfrm>
        </p:spPr>
        <p:txBody>
          <a:bodyPr>
            <a:normAutofit/>
          </a:bodyPr>
          <a:lstStyle/>
          <a:p>
            <a:r>
              <a:rPr lang="en-US" sz="3600" dirty="0"/>
              <a:t>ASC - Monitors the security state of cloud resources</a:t>
            </a:r>
          </a:p>
        </p:txBody>
      </p:sp>
      <p:pic>
        <p:nvPicPr>
          <p:cNvPr id="4" name="Picture 3">
            <a:extLst>
              <a:ext uri="{FF2B5EF4-FFF2-40B4-BE49-F238E27FC236}">
                <a16:creationId xmlns:a16="http://schemas.microsoft.com/office/drawing/2014/main" id="{30ED48F6-9881-4FA9-8320-283478ED4A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356768" y="1810162"/>
            <a:ext cx="7798896" cy="4973492"/>
          </a:xfrm>
          <a:prstGeom prst="rect">
            <a:avLst/>
          </a:prstGeom>
          <a:effectLst>
            <a:innerShdw blurRad="127000" dist="63500" dir="13500000">
              <a:prstClr val="black">
                <a:alpha val="25000"/>
              </a:prstClr>
            </a:innerShdw>
          </a:effectLst>
        </p:spPr>
      </p:pic>
      <p:sp>
        <p:nvSpPr>
          <p:cNvPr id="6" name="L-Shape 5">
            <a:extLst>
              <a:ext uri="{FF2B5EF4-FFF2-40B4-BE49-F238E27FC236}">
                <a16:creationId xmlns:a16="http://schemas.microsoft.com/office/drawing/2014/main" id="{CCE63903-83CC-473A-9ADE-5A214D08E0E9}"/>
              </a:ext>
            </a:extLst>
          </p:cNvPr>
          <p:cNvSpPr/>
          <p:nvPr/>
        </p:nvSpPr>
        <p:spPr bwMode="auto">
          <a:xfrm rot="13500000">
            <a:off x="372257" y="2777457"/>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L-Shape 6">
            <a:extLst>
              <a:ext uri="{FF2B5EF4-FFF2-40B4-BE49-F238E27FC236}">
                <a16:creationId xmlns:a16="http://schemas.microsoft.com/office/drawing/2014/main" id="{59A7E257-A847-49E1-A16E-B6133165C302}"/>
              </a:ext>
            </a:extLst>
          </p:cNvPr>
          <p:cNvSpPr/>
          <p:nvPr/>
        </p:nvSpPr>
        <p:spPr bwMode="auto">
          <a:xfrm rot="13500000">
            <a:off x="372257" y="4428443"/>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772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5888728" y="1948087"/>
            <a:ext cx="6110394" cy="22073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Arrow: Pentagon 10">
            <a:extLst/>
          </p:cNvPr>
          <p:cNvSpPr/>
          <p:nvPr/>
        </p:nvSpPr>
        <p:spPr bwMode="auto">
          <a:xfrm>
            <a:off x="3475" y="1948087"/>
            <a:ext cx="6813639" cy="2207322"/>
          </a:xfrm>
          <a:prstGeom prst="homePlate">
            <a:avLst>
              <a:gd name="adj" fmla="val 27233"/>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9" name="Group 18"/>
          <p:cNvGrpSpPr/>
          <p:nvPr/>
        </p:nvGrpSpPr>
        <p:grpSpPr>
          <a:xfrm>
            <a:off x="866" y="4155408"/>
            <a:ext cx="12191135" cy="2261675"/>
            <a:chOff x="882" y="4300721"/>
            <a:chExt cx="12435593" cy="2307026"/>
          </a:xfrm>
        </p:grpSpPr>
        <p:sp>
          <p:nvSpPr>
            <p:cNvPr id="20" name="TextBox 19">
              <a:extLst/>
            </p:cNvPr>
            <p:cNvSpPr txBox="1"/>
            <p:nvPr/>
          </p:nvSpPr>
          <p:spPr>
            <a:xfrm>
              <a:off x="2639990" y="5267802"/>
              <a:ext cx="7390351" cy="446397"/>
            </a:xfrm>
            <a:prstGeom prst="rect">
              <a:avLst/>
            </a:prstGeom>
            <a:noFill/>
          </p:spPr>
          <p:txBody>
            <a:bodyPr wrap="square" rtlCol="0">
              <a:spAutoFit/>
            </a:bodyPr>
            <a:lstStyle/>
            <a:p>
              <a:pPr algn="ctr" defTabSz="914049">
                <a:defRPr/>
              </a:pPr>
              <a:r>
                <a:rPr lang="en-US" sz="2200" b="1">
                  <a:solidFill>
                    <a:srgbClr val="FFFFFF"/>
                  </a:solidFill>
                  <a:latin typeface="Segoe UI Light"/>
                  <a:ea typeface="Segoe UI" charset="0"/>
                  <a:cs typeface="Segoe UI" charset="0"/>
                </a:rPr>
                <a:t>BUILT ON CLOUD LOG ANALYTICS PLATFORM</a:t>
              </a:r>
            </a:p>
          </p:txBody>
        </p:sp>
        <p:sp>
          <p:nvSpPr>
            <p:cNvPr id="21" name="Rectangle 20">
              <a:extLst/>
            </p:cNvPr>
            <p:cNvSpPr/>
            <p:nvPr/>
          </p:nvSpPr>
          <p:spPr>
            <a:xfrm>
              <a:off x="882" y="4300721"/>
              <a:ext cx="12435593" cy="23070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3698">
                <a:defRPr/>
              </a:pPr>
              <a:endParaRPr lang="en-US" kern="0">
                <a:solidFill>
                  <a:sysClr val="windowText" lastClr="000000"/>
                </a:solidFill>
                <a:latin typeface="Segoe Pro Display Light" panose="020B0302040504020203" pitchFamily="34" charset="0"/>
              </a:endParaRPr>
            </a:p>
          </p:txBody>
        </p:sp>
        <p:sp>
          <p:nvSpPr>
            <p:cNvPr id="22" name="Content Placeholder 2">
              <a:extLst/>
            </p:cNvPr>
            <p:cNvSpPr txBox="1">
              <a:spLocks/>
            </p:cNvSpPr>
            <p:nvPr/>
          </p:nvSpPr>
          <p:spPr>
            <a:xfrm>
              <a:off x="365127" y="4355003"/>
              <a:ext cx="4938710" cy="2002212"/>
            </a:xfrm>
            <a:prstGeom prst="rect">
              <a:avLst/>
            </a:prstGeom>
          </p:spPr>
          <p:txBody>
            <a:bodyPr/>
            <a:lstStyle>
              <a:lvl1pPr marL="342900" indent="-342900" algn="l" defTabSz="914363" rtl="0" eaLnBrk="1" fontAlgn="base" latinLnBrk="0" hangingPunct="1">
                <a:lnSpc>
                  <a:spcPct val="90000"/>
                </a:lnSpc>
                <a:spcBef>
                  <a:spcPct val="20000"/>
                </a:spcBef>
                <a:spcAft>
                  <a:spcPts val="400"/>
                </a:spcAft>
                <a:buSzPct val="90000"/>
                <a:buFont typeface="Arial" charset="0"/>
                <a:buChar char="•"/>
                <a:defRPr lang="en-US" sz="3200" kern="12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Body)"/>
                  <a:ea typeface="+mn-ea"/>
                  <a:cs typeface="+mn-cs"/>
                </a:defRPr>
              </a:lvl1pPr>
              <a:lvl2pPr marL="742950" indent="-285750" algn="l" defTabSz="914363" rtl="0" eaLnBrk="1" fontAlgn="base" latinLnBrk="0" hangingPunct="1">
                <a:lnSpc>
                  <a:spcPct val="90000"/>
                </a:lnSpc>
                <a:spcBef>
                  <a:spcPct val="20000"/>
                </a:spcBef>
                <a:spcAft>
                  <a:spcPts val="400"/>
                </a:spcAft>
                <a:buSzPct val="90000"/>
                <a:buFont typeface="Arial" charset="0"/>
                <a:buChar char="•"/>
                <a:defRPr lang="en-US" sz="3200" kern="12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1143000" indent="-228600" algn="l" defTabSz="914363" rtl="0" eaLnBrk="1" fontAlgn="base" latinLnBrk="0" hangingPunct="1">
                <a:lnSpc>
                  <a:spcPct val="90000"/>
                </a:lnSpc>
                <a:spcBef>
                  <a:spcPct val="20000"/>
                </a:spcBef>
                <a:spcAft>
                  <a:spcPts val="300"/>
                </a:spcAft>
                <a:buSzPct val="90000"/>
                <a:buFont typeface="Arial" charset="0"/>
                <a:buChar char="•"/>
                <a:defRPr lang="en-US" sz="3200" kern="12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600200" indent="-228600" algn="l" defTabSz="914363" rtl="0" eaLnBrk="1" fontAlgn="base" latinLnBrk="0" hangingPunct="1">
                <a:lnSpc>
                  <a:spcPct val="90000"/>
                </a:lnSpc>
                <a:spcBef>
                  <a:spcPct val="20000"/>
                </a:spcBef>
                <a:spcAft>
                  <a:spcPct val="0"/>
                </a:spcAft>
                <a:buSzPct val="90000"/>
                <a:buFont typeface="Arial" charset="0"/>
                <a:buChar char="•"/>
                <a:defRPr lang="en-US" sz="3200" kern="12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2057400" indent="-228600" algn="l" defTabSz="914363" rtl="0" eaLnBrk="1" fontAlgn="base" latinLnBrk="0" hangingPunct="1">
                <a:lnSpc>
                  <a:spcPct val="90000"/>
                </a:lnSpc>
                <a:spcBef>
                  <a:spcPct val="20000"/>
                </a:spcBef>
                <a:spcAft>
                  <a:spcPct val="0"/>
                </a:spcAft>
                <a:buSzPct val="90000"/>
                <a:buFont typeface="Arial" charset="0"/>
                <a:buChar char="•"/>
                <a:defRPr lang="en-US" sz="3200" kern="12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defTabSz="913874">
                <a:lnSpc>
                  <a:spcPts val="4475"/>
                </a:lnSpc>
                <a:spcBef>
                  <a:spcPts val="588"/>
                </a:spcBef>
                <a:spcAft>
                  <a:spcPts val="588"/>
                </a:spcAft>
                <a:buNone/>
                <a:defRPr/>
              </a:pPr>
              <a:r>
                <a:rPr lang="en-US" sz="2157" b="1" kern="0" cap="all">
                  <a:gradFill>
                    <a:gsLst>
                      <a:gs pos="0">
                        <a:schemeClr val="bg1"/>
                      </a:gs>
                      <a:gs pos="100000">
                        <a:schemeClr val="bg1"/>
                      </a:gs>
                    </a:gsLst>
                    <a:lin ang="5400000" scaled="0"/>
                  </a:gradFill>
                  <a:latin typeface="Segoe UI" panose="020B0502040204020203" pitchFamily="34" charset="0"/>
                  <a:cs typeface="Segoe UI" panose="020B0502040204020203" pitchFamily="34" charset="0"/>
                </a:rPr>
                <a:t>Always evolving</a:t>
              </a:r>
            </a:p>
            <a:p>
              <a:pPr marL="0" lvl="1" indent="0" defTabSz="914075">
                <a:spcBef>
                  <a:spcPts val="588"/>
                </a:spcBef>
                <a:spcAft>
                  <a:spcPts val="588"/>
                </a:spcAft>
                <a:buClr>
                  <a:srgbClr val="0078D7"/>
                </a:buClr>
                <a:buSzPct val="85000"/>
                <a:buNone/>
                <a:defRPr/>
              </a:pPr>
              <a:r>
                <a:rPr lang="en-US" sz="1568">
                  <a:gradFill>
                    <a:gsLst>
                      <a:gs pos="0">
                        <a:schemeClr val="bg1"/>
                      </a:gs>
                      <a:gs pos="100000">
                        <a:schemeClr val="bg1"/>
                      </a:gs>
                    </a:gsLst>
                    <a:lin ang="5400000" scaled="0"/>
                  </a:gradFill>
                  <a:latin typeface="Segoe UI" panose="020B0502040204020203" pitchFamily="34" charset="0"/>
                  <a:cs typeface="Segoe UI" panose="020B0502040204020203" pitchFamily="34" charset="0"/>
                </a:rPr>
                <a:t>Malware is constantly changing - you can no longer rely on antimalware software to detect and remove malicious code from running on your machines</a:t>
              </a:r>
            </a:p>
          </p:txBody>
        </p:sp>
        <p:sp>
          <p:nvSpPr>
            <p:cNvPr id="24" name="Content Placeholder 2">
              <a:extLst/>
            </p:cNvPr>
            <p:cNvSpPr txBox="1">
              <a:spLocks/>
            </p:cNvSpPr>
            <p:nvPr/>
          </p:nvSpPr>
          <p:spPr>
            <a:xfrm>
              <a:off x="6203555" y="4355003"/>
              <a:ext cx="5837238" cy="1752021"/>
            </a:xfrm>
            <a:prstGeom prst="rect">
              <a:avLst/>
            </a:prstGeom>
          </p:spPr>
          <p:txBody>
            <a:bodyPr/>
            <a:lstStyle>
              <a:lvl1pPr marL="342900" indent="-342900" algn="l" defTabSz="914363" rtl="0" eaLnBrk="1" fontAlgn="base" latinLnBrk="0" hangingPunct="1">
                <a:lnSpc>
                  <a:spcPct val="90000"/>
                </a:lnSpc>
                <a:spcBef>
                  <a:spcPct val="20000"/>
                </a:spcBef>
                <a:spcAft>
                  <a:spcPts val="400"/>
                </a:spcAft>
                <a:buSzPct val="90000"/>
                <a:buFont typeface="Arial" charset="0"/>
                <a:buChar char="•"/>
                <a:defRPr lang="en-US" sz="3200" kern="12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Body)"/>
                  <a:ea typeface="+mn-ea"/>
                  <a:cs typeface="+mn-cs"/>
                </a:defRPr>
              </a:lvl1pPr>
              <a:lvl2pPr marL="742950" indent="-285750" algn="l" defTabSz="914363" rtl="0" eaLnBrk="1" fontAlgn="base" latinLnBrk="0" hangingPunct="1">
                <a:lnSpc>
                  <a:spcPct val="90000"/>
                </a:lnSpc>
                <a:spcBef>
                  <a:spcPct val="20000"/>
                </a:spcBef>
                <a:spcAft>
                  <a:spcPts val="400"/>
                </a:spcAft>
                <a:buSzPct val="90000"/>
                <a:buFont typeface="Arial" charset="0"/>
                <a:buChar char="•"/>
                <a:defRPr lang="en-US" sz="3200" kern="12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1143000" indent="-228600" algn="l" defTabSz="914363" rtl="0" eaLnBrk="1" fontAlgn="base" latinLnBrk="0" hangingPunct="1">
                <a:lnSpc>
                  <a:spcPct val="90000"/>
                </a:lnSpc>
                <a:spcBef>
                  <a:spcPct val="20000"/>
                </a:spcBef>
                <a:spcAft>
                  <a:spcPts val="300"/>
                </a:spcAft>
                <a:buSzPct val="90000"/>
                <a:buFont typeface="Arial" charset="0"/>
                <a:buChar char="•"/>
                <a:defRPr lang="en-US" sz="3200" kern="12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600200" indent="-228600" algn="l" defTabSz="914363" rtl="0" eaLnBrk="1" fontAlgn="base" latinLnBrk="0" hangingPunct="1">
                <a:lnSpc>
                  <a:spcPct val="90000"/>
                </a:lnSpc>
                <a:spcBef>
                  <a:spcPct val="20000"/>
                </a:spcBef>
                <a:spcAft>
                  <a:spcPct val="0"/>
                </a:spcAft>
                <a:buSzPct val="90000"/>
                <a:buFont typeface="Arial" charset="0"/>
                <a:buChar char="•"/>
                <a:defRPr lang="en-US" sz="3200" kern="12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2057400" indent="-228600" algn="l" defTabSz="914363" rtl="0" eaLnBrk="1" fontAlgn="base" latinLnBrk="0" hangingPunct="1">
                <a:lnSpc>
                  <a:spcPct val="90000"/>
                </a:lnSpc>
                <a:spcBef>
                  <a:spcPct val="20000"/>
                </a:spcBef>
                <a:spcAft>
                  <a:spcPct val="0"/>
                </a:spcAft>
                <a:buSzPct val="90000"/>
                <a:buFont typeface="Arial" charset="0"/>
                <a:buChar char="•"/>
                <a:defRPr lang="en-US" sz="3200" kern="12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defTabSz="913874">
                <a:lnSpc>
                  <a:spcPts val="4475"/>
                </a:lnSpc>
                <a:spcBef>
                  <a:spcPts val="588"/>
                </a:spcBef>
                <a:spcAft>
                  <a:spcPts val="588"/>
                </a:spcAft>
                <a:buNone/>
                <a:defRPr/>
              </a:pPr>
              <a:r>
                <a:rPr lang="en-US" sz="2157" b="1" kern="0" cap="all">
                  <a:gradFill>
                    <a:gsLst>
                      <a:gs pos="0">
                        <a:schemeClr val="bg1"/>
                      </a:gs>
                      <a:gs pos="100000">
                        <a:schemeClr val="bg1"/>
                      </a:gs>
                    </a:gsLst>
                    <a:lin ang="5400000" scaled="0"/>
                  </a:gradFill>
                  <a:latin typeface="Segoe UI" panose="020B0502040204020203" pitchFamily="34" charset="0"/>
                  <a:cs typeface="Segoe UI" panose="020B0502040204020203" pitchFamily="34" charset="0"/>
                </a:rPr>
                <a:t>Hard to block</a:t>
              </a:r>
            </a:p>
            <a:p>
              <a:pPr marL="0" lvl="1" indent="0" defTabSz="914075">
                <a:spcBef>
                  <a:spcPts val="588"/>
                </a:spcBef>
                <a:spcAft>
                  <a:spcPts val="588"/>
                </a:spcAft>
                <a:buClr>
                  <a:srgbClr val="0078D7"/>
                </a:buClr>
                <a:buSzPct val="85000"/>
                <a:buNone/>
                <a:defRPr/>
              </a:pPr>
              <a:r>
                <a:rPr lang="en-US" sz="1568">
                  <a:gradFill>
                    <a:gsLst>
                      <a:gs pos="0">
                        <a:schemeClr val="bg1"/>
                      </a:gs>
                      <a:gs pos="100000">
                        <a:schemeClr val="bg1"/>
                      </a:gs>
                    </a:gsLst>
                    <a:lin ang="5400000" scaled="0"/>
                  </a:gradFill>
                  <a:latin typeface="Segoe UI" panose="020B0502040204020203" pitchFamily="34" charset="0"/>
                  <a:cs typeface="Segoe UI" panose="020B0502040204020203" pitchFamily="34" charset="0"/>
                </a:rPr>
                <a:t>Application controls can be very effective at blocking malware and unwanted applications, but management of whitelists can be labor-intensive and error prone </a:t>
              </a:r>
            </a:p>
          </p:txBody>
        </p:sp>
      </p:grpSp>
      <p:sp>
        <p:nvSpPr>
          <p:cNvPr id="2" name="Title 1"/>
          <p:cNvSpPr>
            <a:spLocks noGrp="1"/>
          </p:cNvSpPr>
          <p:nvPr>
            <p:ph type="title"/>
          </p:nvPr>
        </p:nvSpPr>
        <p:spPr/>
        <p:txBody>
          <a:bodyPr>
            <a:normAutofit/>
          </a:bodyPr>
          <a:lstStyle/>
          <a:p>
            <a:r>
              <a:rPr lang="en-US"/>
              <a:t>Malware is rampant and rapidly evolving</a:t>
            </a:r>
            <a:br>
              <a:rPr lang="en-US"/>
            </a:br>
            <a:endParaRPr lang="en-US"/>
          </a:p>
        </p:txBody>
      </p:sp>
      <p:grpSp>
        <p:nvGrpSpPr>
          <p:cNvPr id="7" name="Group 6"/>
          <p:cNvGrpSpPr/>
          <p:nvPr/>
        </p:nvGrpSpPr>
        <p:grpSpPr>
          <a:xfrm>
            <a:off x="642749" y="2594564"/>
            <a:ext cx="1013852" cy="1013224"/>
            <a:chOff x="383455" y="2392499"/>
            <a:chExt cx="1514055" cy="1513117"/>
          </a:xfrm>
        </p:grpSpPr>
        <p:sp>
          <p:nvSpPr>
            <p:cNvPr id="33" name="Oval 32">
              <a:extLst/>
            </p:cNvPr>
            <p:cNvSpPr/>
            <p:nvPr/>
          </p:nvSpPr>
          <p:spPr bwMode="auto">
            <a:xfrm>
              <a:off x="383455" y="2392499"/>
              <a:ext cx="1514055" cy="1513117"/>
            </a:xfrm>
            <a:prstGeom prst="ellipse">
              <a:avLst/>
            </a:prstGeom>
            <a:solidFill>
              <a:srgbClr val="E81123"/>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34" tIns="143387" rIns="179234" bIns="143387"/>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Picture 5"/>
            <p:cNvPicPr>
              <a:picLocks/>
            </p:cNvPicPr>
            <p:nvPr/>
          </p:nvPicPr>
          <p:blipFill>
            <a:blip r:embed="rId3"/>
            <a:stretch>
              <a:fillRect/>
            </a:stretch>
          </p:blipFill>
          <p:spPr>
            <a:xfrm>
              <a:off x="711857" y="2720432"/>
              <a:ext cx="857250" cy="857250"/>
            </a:xfrm>
            <a:prstGeom prst="rect">
              <a:avLst/>
            </a:prstGeom>
          </p:spPr>
        </p:pic>
      </p:grpSp>
      <p:cxnSp>
        <p:nvCxnSpPr>
          <p:cNvPr id="25" name="Straight Arrow Connector 24"/>
          <p:cNvCxnSpPr/>
          <p:nvPr/>
        </p:nvCxnSpPr>
        <p:spPr>
          <a:xfrm>
            <a:off x="1436693" y="3101175"/>
            <a:ext cx="1596522" cy="0"/>
          </a:xfrm>
          <a:prstGeom prst="straightConnector1">
            <a:avLst/>
          </a:prstGeom>
          <a:ln w="57150">
            <a:solidFill>
              <a:srgbClr val="E8112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230384" y="2310217"/>
            <a:ext cx="1983610" cy="1599584"/>
            <a:chOff x="3295159" y="2356045"/>
            <a:chExt cx="2023386" cy="1631659"/>
          </a:xfrm>
        </p:grpSpPr>
        <p:pic>
          <p:nvPicPr>
            <p:cNvPr id="40" name="Picture 39"/>
            <p:cNvPicPr>
              <a:picLocks noChangeAspect="1"/>
            </p:cNvPicPr>
            <p:nvPr/>
          </p:nvPicPr>
          <p:blipFill>
            <a:blip r:embed="rId4"/>
            <a:stretch>
              <a:fillRect/>
            </a:stretch>
          </p:blipFill>
          <p:spPr>
            <a:xfrm>
              <a:off x="4371693" y="2765879"/>
              <a:ext cx="946852" cy="863152"/>
            </a:xfrm>
            <a:prstGeom prst="rect">
              <a:avLst/>
            </a:prstGeom>
          </p:spPr>
        </p:pic>
        <p:sp>
          <p:nvSpPr>
            <p:cNvPr id="46" name="Shield_EA18">
              <a:extLst/>
            </p:cNvPr>
            <p:cNvSpPr>
              <a:spLocks noChangeAspect="1"/>
            </p:cNvSpPr>
            <p:nvPr/>
          </p:nvSpPr>
          <p:spPr bwMode="auto">
            <a:xfrm>
              <a:off x="3492076" y="2947423"/>
              <a:ext cx="412401" cy="43907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3"/>
            </a:solidFill>
            <a:ln w="38100" cap="sq">
              <a:solidFill>
                <a:schemeClr val="accent3"/>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gradFill>
              </a:endParaRPr>
            </a:p>
          </p:txBody>
        </p:sp>
        <p:sp>
          <p:nvSpPr>
            <p:cNvPr id="41" name="Arc 40"/>
            <p:cNvSpPr/>
            <p:nvPr/>
          </p:nvSpPr>
          <p:spPr>
            <a:xfrm flipH="1">
              <a:off x="3295159" y="2356045"/>
              <a:ext cx="1631659" cy="1631659"/>
            </a:xfrm>
            <a:prstGeom prst="arc">
              <a:avLst>
                <a:gd name="adj1" fmla="val 18164215"/>
                <a:gd name="adj2" fmla="val 3290075"/>
              </a:avLst>
            </a:prstGeom>
            <a:ln w="5715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grpSp>
      <p:sp>
        <p:nvSpPr>
          <p:cNvPr id="49" name="Star: 6 Points 48">
            <a:extLst/>
          </p:cNvPr>
          <p:cNvSpPr/>
          <p:nvPr/>
        </p:nvSpPr>
        <p:spPr bwMode="auto">
          <a:xfrm>
            <a:off x="7180761" y="2594564"/>
            <a:ext cx="949723" cy="1013224"/>
          </a:xfrm>
          <a:prstGeom prst="star6">
            <a:avLst>
              <a:gd name="adj" fmla="val 43613"/>
              <a:gd name="hf" fmla="val 115470"/>
            </a:avLst>
          </a:prstGeom>
          <a:solidFill>
            <a:srgbClr val="E81123"/>
          </a:solidFill>
          <a:ln w="571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34" tIns="143387" rIns="179234" bIns="143387"/>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1" name="Picture 50"/>
          <p:cNvPicPr>
            <a:picLocks/>
          </p:cNvPicPr>
          <p:nvPr/>
        </p:nvPicPr>
        <p:blipFill>
          <a:blip r:embed="rId3"/>
          <a:stretch>
            <a:fillRect/>
          </a:stretch>
        </p:blipFill>
        <p:spPr>
          <a:xfrm>
            <a:off x="7368603" y="2814156"/>
            <a:ext cx="574037" cy="574037"/>
          </a:xfrm>
          <a:prstGeom prst="rect">
            <a:avLst/>
          </a:prstGeom>
        </p:spPr>
      </p:pic>
      <p:cxnSp>
        <p:nvCxnSpPr>
          <p:cNvPr id="53" name="Straight Arrow Connector 52"/>
          <p:cNvCxnSpPr/>
          <p:nvPr/>
        </p:nvCxnSpPr>
        <p:spPr>
          <a:xfrm>
            <a:off x="8006120" y="3101175"/>
            <a:ext cx="2734841" cy="0"/>
          </a:xfrm>
          <a:prstGeom prst="straightConnector1">
            <a:avLst/>
          </a:prstGeom>
          <a:ln w="57150">
            <a:solidFill>
              <a:srgbClr val="E81123"/>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2205925" y="2607963"/>
            <a:ext cx="836617" cy="493212"/>
          </a:xfrm>
          <a:prstGeom prst="straightConnector1">
            <a:avLst/>
          </a:prstGeom>
          <a:ln w="57150">
            <a:solidFill>
              <a:srgbClr val="E8112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9631486" y="2310217"/>
            <a:ext cx="2037714" cy="1599584"/>
            <a:chOff x="2990647" y="2356045"/>
            <a:chExt cx="2078574" cy="1631659"/>
          </a:xfrm>
        </p:grpSpPr>
        <p:pic>
          <p:nvPicPr>
            <p:cNvPr id="64" name="Picture 63"/>
            <p:cNvPicPr>
              <a:picLocks noChangeAspect="1"/>
            </p:cNvPicPr>
            <p:nvPr/>
          </p:nvPicPr>
          <p:blipFill>
            <a:blip r:embed="rId4"/>
            <a:stretch>
              <a:fillRect/>
            </a:stretch>
          </p:blipFill>
          <p:spPr>
            <a:xfrm>
              <a:off x="4122369" y="2765879"/>
              <a:ext cx="946852" cy="863152"/>
            </a:xfrm>
            <a:prstGeom prst="rect">
              <a:avLst/>
            </a:prstGeom>
          </p:spPr>
        </p:pic>
        <p:sp>
          <p:nvSpPr>
            <p:cNvPr id="65" name="Shield_EA18">
              <a:extLst/>
            </p:cNvPr>
            <p:cNvSpPr>
              <a:spLocks noChangeAspect="1"/>
            </p:cNvSpPr>
            <p:nvPr/>
          </p:nvSpPr>
          <p:spPr bwMode="auto">
            <a:xfrm>
              <a:off x="3187564" y="2947423"/>
              <a:ext cx="412401" cy="43907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3"/>
            </a:solidFill>
            <a:ln w="38100" cap="sq">
              <a:solidFill>
                <a:schemeClr val="accent3"/>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gradFill>
              </a:endParaRPr>
            </a:p>
          </p:txBody>
        </p:sp>
        <p:sp>
          <p:nvSpPr>
            <p:cNvPr id="66" name="Arc 65"/>
            <p:cNvSpPr/>
            <p:nvPr/>
          </p:nvSpPr>
          <p:spPr>
            <a:xfrm flipH="1">
              <a:off x="2990647" y="2356045"/>
              <a:ext cx="1631659" cy="1631659"/>
            </a:xfrm>
            <a:prstGeom prst="arc">
              <a:avLst>
                <a:gd name="adj1" fmla="val 18164215"/>
                <a:gd name="adj2" fmla="val 3290075"/>
              </a:avLst>
            </a:prstGeom>
            <a:ln w="5715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grpSp>
    </p:spTree>
    <p:extLst>
      <p:ext uri="{BB962C8B-B14F-4D97-AF65-F5344CB8AC3E}">
        <p14:creationId xmlns:p14="http://schemas.microsoft.com/office/powerpoint/2010/main" val="4823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4AC512-4795-4C58-90E7-BD00EC1239F5}"/>
              </a:ext>
            </a:extLst>
          </p:cNvPr>
          <p:cNvSpPr/>
          <p:nvPr/>
        </p:nvSpPr>
        <p:spPr bwMode="auto">
          <a:xfrm>
            <a:off x="-48485" y="1845316"/>
            <a:ext cx="4392482" cy="50199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04BFC6A-10B5-4239-BBF7-67E21385AAFB}"/>
              </a:ext>
            </a:extLst>
          </p:cNvPr>
          <p:cNvSpPr>
            <a:spLocks noGrp="1"/>
          </p:cNvSpPr>
          <p:nvPr>
            <p:ph type="title"/>
          </p:nvPr>
        </p:nvSpPr>
        <p:spPr>
          <a:xfrm>
            <a:off x="1610246" y="450095"/>
            <a:ext cx="10460609" cy="899537"/>
          </a:xfrm>
        </p:spPr>
        <p:txBody>
          <a:bodyPr>
            <a:normAutofit/>
          </a:bodyPr>
          <a:lstStyle/>
          <a:p>
            <a:r>
              <a:rPr lang="en-US" dirty="0"/>
              <a:t>Ensure secure VM configurations</a:t>
            </a:r>
          </a:p>
        </p:txBody>
      </p:sp>
      <p:pic>
        <p:nvPicPr>
          <p:cNvPr id="4" name="Picture 3">
            <a:extLst>
              <a:ext uri="{FF2B5EF4-FFF2-40B4-BE49-F238E27FC236}">
                <a16:creationId xmlns:a16="http://schemas.microsoft.com/office/drawing/2014/main" id="{F2EAB0E4-6F44-4A6B-AC47-E488865E0B6A}"/>
              </a:ext>
            </a:extLst>
          </p:cNvPr>
          <p:cNvPicPr>
            <a:picLocks noChangeAspect="1"/>
          </p:cNvPicPr>
          <p:nvPr/>
        </p:nvPicPr>
        <p:blipFill>
          <a:blip r:embed="rId3"/>
          <a:stretch>
            <a:fillRect/>
          </a:stretch>
        </p:blipFill>
        <p:spPr>
          <a:xfrm>
            <a:off x="4303151" y="1855471"/>
            <a:ext cx="7103952" cy="5019979"/>
          </a:xfrm>
          <a:prstGeom prst="rect">
            <a:avLst/>
          </a:prstGeom>
          <a:effectLst>
            <a:outerShdw blurRad="127000" algn="ctr" rotWithShape="0">
              <a:prstClr val="black">
                <a:alpha val="40000"/>
              </a:prstClr>
            </a:outerShdw>
          </a:effectLst>
        </p:spPr>
      </p:pic>
      <p:sp>
        <p:nvSpPr>
          <p:cNvPr id="7" name="Text Placeholder 12">
            <a:extLst>
              <a:ext uri="{FF2B5EF4-FFF2-40B4-BE49-F238E27FC236}">
                <a16:creationId xmlns:a16="http://schemas.microsoft.com/office/drawing/2014/main" id="{F6A7E61B-7254-4620-9CE2-688F28621649}"/>
              </a:ext>
            </a:extLst>
          </p:cNvPr>
          <p:cNvSpPr txBox="1">
            <a:spLocks/>
          </p:cNvSpPr>
          <p:nvPr/>
        </p:nvSpPr>
        <p:spPr>
          <a:xfrm>
            <a:off x="269239" y="2308469"/>
            <a:ext cx="3917591" cy="2788159"/>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3874">
              <a:spcBef>
                <a:spcPts val="0"/>
              </a:spcBef>
              <a:spcAft>
                <a:spcPts val="980"/>
              </a:spcAft>
              <a:buNone/>
              <a:defRPr/>
            </a:pPr>
            <a:r>
              <a:rPr lang="en-US" sz="1765" b="1" kern="0" dirty="0">
                <a:solidFill>
                  <a:schemeClr val="bg1"/>
                </a:solidFill>
                <a:latin typeface="Segoe UI" panose="020B0502040204020203" pitchFamily="34" charset="0"/>
                <a:ea typeface="Calibri" panose="020F0502020204030204" pitchFamily="34" charset="0"/>
                <a:cs typeface="Segoe UI" panose="020B0502040204020203" pitchFamily="34" charset="0"/>
              </a:rPr>
              <a:t>Harden Virtual Machines</a:t>
            </a:r>
          </a:p>
          <a:p>
            <a:pPr marL="452862" indent="0">
              <a:buNone/>
            </a:pPr>
            <a:r>
              <a:rPr lang="en-US" sz="1765" dirty="0">
                <a:solidFill>
                  <a:schemeClr val="bg1"/>
                </a:solidFill>
                <a:ea typeface="Calibri" panose="020F0502020204030204" pitchFamily="34" charset="0"/>
                <a:cs typeface="Segoe UI" panose="020B0502040204020203" pitchFamily="34" charset="0"/>
              </a:rPr>
              <a:t>System update status</a:t>
            </a:r>
          </a:p>
          <a:p>
            <a:pPr marL="452862" indent="0">
              <a:buNone/>
            </a:pPr>
            <a:r>
              <a:rPr lang="en-US" sz="1765" dirty="0">
                <a:solidFill>
                  <a:schemeClr val="bg1"/>
                </a:solidFill>
                <a:ea typeface="Calibri" panose="020F0502020204030204" pitchFamily="34" charset="0"/>
                <a:cs typeface="Segoe UI" panose="020B0502040204020203" pitchFamily="34" charset="0"/>
              </a:rPr>
              <a:t>Antimalware protection </a:t>
            </a:r>
          </a:p>
          <a:p>
            <a:pPr marL="452862" indent="0">
              <a:buNone/>
            </a:pPr>
            <a:r>
              <a:rPr lang="en-US" sz="1765" dirty="0">
                <a:solidFill>
                  <a:schemeClr val="bg1"/>
                </a:solidFill>
                <a:ea typeface="Calibri" panose="020F0502020204030204" pitchFamily="34" charset="0"/>
                <a:cs typeface="Segoe UI" panose="020B0502040204020203" pitchFamily="34" charset="0"/>
              </a:rPr>
              <a:t>OS and web server config</a:t>
            </a:r>
          </a:p>
          <a:p>
            <a:pPr marL="452862" indent="0">
              <a:buNone/>
            </a:pPr>
            <a:br>
              <a:rPr lang="en-US" sz="1372" dirty="0">
                <a:solidFill>
                  <a:schemeClr val="bg1"/>
                </a:solidFill>
                <a:latin typeface="+mn-lt"/>
                <a:ea typeface="Calibri" panose="020F0502020204030204" pitchFamily="34" charset="0"/>
                <a:cs typeface="Segoe UI" panose="020B0502040204020203" pitchFamily="34" charset="0"/>
              </a:rPr>
            </a:br>
            <a:endParaRPr lang="en-US" sz="1765" dirty="0">
              <a:solidFill>
                <a:schemeClr val="bg1"/>
              </a:solidFill>
              <a:latin typeface="+mn-lt"/>
              <a:ea typeface="Calibri" panose="020F0502020204030204" pitchFamily="34" charset="0"/>
              <a:cs typeface="Segoe UI" panose="020B0502040204020203" pitchFamily="34" charset="0"/>
            </a:endParaRPr>
          </a:p>
          <a:p>
            <a:pPr marL="0" indent="-448193">
              <a:spcBef>
                <a:spcPts val="0"/>
              </a:spcBef>
              <a:spcAft>
                <a:spcPts val="980"/>
              </a:spcAft>
              <a:buNone/>
            </a:pPr>
            <a:r>
              <a:rPr lang="en-US" sz="1765" b="1" kern="0" dirty="0">
                <a:solidFill>
                  <a:schemeClr val="bg1"/>
                </a:solidFill>
                <a:latin typeface="Segoe UI" panose="020B0502040204020203" pitchFamily="34" charset="0"/>
                <a:cs typeface="Segoe UI" panose="020B0502040204020203" pitchFamily="34" charset="0"/>
              </a:rPr>
              <a:t>Fix vulnerabilities quickly</a:t>
            </a:r>
          </a:p>
          <a:p>
            <a:pPr marL="448193" indent="0">
              <a:spcBef>
                <a:spcPts val="0"/>
              </a:spcBef>
              <a:spcAft>
                <a:spcPts val="980"/>
              </a:spcAft>
              <a:buNone/>
            </a:pPr>
            <a:r>
              <a:rPr lang="en-US" sz="1765" dirty="0">
                <a:solidFill>
                  <a:schemeClr val="bg1"/>
                </a:solidFill>
                <a:latin typeface="+mn-lt"/>
                <a:ea typeface="Calibri" panose="020F0502020204030204" pitchFamily="34" charset="0"/>
                <a:cs typeface="Segoe UI" panose="020B0502040204020203" pitchFamily="34" charset="0"/>
              </a:rPr>
              <a:t>Prioritized, actionable security recommendations </a:t>
            </a:r>
          </a:p>
        </p:txBody>
      </p:sp>
      <p:sp>
        <p:nvSpPr>
          <p:cNvPr id="8" name="L-Shape 7">
            <a:extLst>
              <a:ext uri="{FF2B5EF4-FFF2-40B4-BE49-F238E27FC236}">
                <a16:creationId xmlns:a16="http://schemas.microsoft.com/office/drawing/2014/main" id="{D17315BA-ED34-47C3-8724-1550685CB561}"/>
              </a:ext>
            </a:extLst>
          </p:cNvPr>
          <p:cNvSpPr/>
          <p:nvPr/>
        </p:nvSpPr>
        <p:spPr bwMode="auto">
          <a:xfrm rot="13500000">
            <a:off x="596363" y="2852159"/>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L-Shape 8">
            <a:extLst>
              <a:ext uri="{FF2B5EF4-FFF2-40B4-BE49-F238E27FC236}">
                <a16:creationId xmlns:a16="http://schemas.microsoft.com/office/drawing/2014/main" id="{B1695436-545C-4BBE-A5C8-BD07A23EA0B2}"/>
              </a:ext>
            </a:extLst>
          </p:cNvPr>
          <p:cNvSpPr/>
          <p:nvPr/>
        </p:nvSpPr>
        <p:spPr bwMode="auto">
          <a:xfrm rot="13500000">
            <a:off x="566135" y="4533241"/>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L-Shape 13">
            <a:extLst>
              <a:ext uri="{FF2B5EF4-FFF2-40B4-BE49-F238E27FC236}">
                <a16:creationId xmlns:a16="http://schemas.microsoft.com/office/drawing/2014/main" id="{46321809-8F22-438C-B686-EBBF0462A71D}"/>
              </a:ext>
            </a:extLst>
          </p:cNvPr>
          <p:cNvSpPr/>
          <p:nvPr/>
        </p:nvSpPr>
        <p:spPr bwMode="auto">
          <a:xfrm rot="13500000">
            <a:off x="596363" y="3158508"/>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L-Shape 14">
            <a:extLst>
              <a:ext uri="{FF2B5EF4-FFF2-40B4-BE49-F238E27FC236}">
                <a16:creationId xmlns:a16="http://schemas.microsoft.com/office/drawing/2014/main" id="{0C2C8068-C4D4-4399-B3AB-94DEEB4EFBF0}"/>
              </a:ext>
            </a:extLst>
          </p:cNvPr>
          <p:cNvSpPr/>
          <p:nvPr/>
        </p:nvSpPr>
        <p:spPr bwMode="auto">
          <a:xfrm rot="13500000">
            <a:off x="588822" y="3457316"/>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8C86E242-B2EB-D445-9707-BF035067AB9B}"/>
              </a:ext>
            </a:extLst>
          </p:cNvPr>
          <p:cNvPicPr>
            <a:picLocks noChangeAspect="1"/>
          </p:cNvPicPr>
          <p:nvPr/>
        </p:nvPicPr>
        <p:blipFill>
          <a:blip r:embed="rId4"/>
          <a:stretch>
            <a:fillRect/>
          </a:stretch>
        </p:blipFill>
        <p:spPr>
          <a:xfrm>
            <a:off x="269239" y="311385"/>
            <a:ext cx="1176959" cy="1176959"/>
          </a:xfrm>
          <a:prstGeom prst="rect">
            <a:avLst/>
          </a:prstGeom>
        </p:spPr>
      </p:pic>
    </p:spTree>
    <p:extLst>
      <p:ext uri="{BB962C8B-B14F-4D97-AF65-F5344CB8AC3E}">
        <p14:creationId xmlns:p14="http://schemas.microsoft.com/office/powerpoint/2010/main" val="292355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3E8BC9EF-C028-4803-8CAD-7CE64EB77774}"/>
              </a:ext>
            </a:extLst>
          </p:cNvPr>
          <p:cNvSpPr/>
          <p:nvPr/>
        </p:nvSpPr>
        <p:spPr bwMode="auto">
          <a:xfrm>
            <a:off x="4341" y="1440848"/>
            <a:ext cx="12184204" cy="4749976"/>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3" name="Straight Arrow Connector 22">
            <a:extLst>
              <a:ext uri="{FF2B5EF4-FFF2-40B4-BE49-F238E27FC236}">
                <a16:creationId xmlns:a16="http://schemas.microsoft.com/office/drawing/2014/main" id="{D8139FC6-D89B-4588-863F-E3C47FD8A08F}"/>
              </a:ext>
            </a:extLst>
          </p:cNvPr>
          <p:cNvCxnSpPr>
            <a:cxnSpLocks/>
          </p:cNvCxnSpPr>
          <p:nvPr/>
        </p:nvCxnSpPr>
        <p:spPr>
          <a:xfrm flipV="1">
            <a:off x="3369681" y="2706750"/>
            <a:ext cx="3778108" cy="7710"/>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AAAEC03C-4741-4E5B-9113-D252F6D2330D}"/>
              </a:ext>
            </a:extLst>
          </p:cNvPr>
          <p:cNvSpPr txBox="1"/>
          <p:nvPr/>
        </p:nvSpPr>
        <p:spPr>
          <a:xfrm>
            <a:off x="6363539" y="2226746"/>
            <a:ext cx="842966" cy="479635"/>
          </a:xfrm>
          <a:prstGeom prst="rect">
            <a:avLst/>
          </a:prstGeom>
          <a:noFill/>
        </p:spPr>
        <p:txBody>
          <a:bodyPr wrap="square" lIns="179234" tIns="143387" rIns="179234" bIns="143387" rtlCol="0">
            <a:spAutoFit/>
          </a:bodyPr>
          <a:lstStyle/>
          <a:p>
            <a:pPr defTabSz="914016">
              <a:lnSpc>
                <a:spcPct val="90000"/>
              </a:lnSpc>
            </a:pPr>
            <a:r>
              <a:rPr lang="en-US" sz="1371" b="1" dirty="0">
                <a:gradFill>
                  <a:gsLst>
                    <a:gs pos="2917">
                      <a:srgbClr val="353535"/>
                    </a:gs>
                    <a:gs pos="100000">
                      <a:srgbClr val="353535"/>
                    </a:gs>
                  </a:gsLst>
                  <a:lin ang="5400000" scaled="0"/>
                </a:gradFill>
                <a:latin typeface="Segoe UI" panose="020B0502040204020203" pitchFamily="34" charset="0"/>
                <a:cs typeface="Segoe UI" panose="020B0502040204020203" pitchFamily="34" charset="0"/>
              </a:rPr>
              <a:t>RDP</a:t>
            </a:r>
            <a:endParaRPr lang="en-US" sz="1961" b="1" dirty="0">
              <a:gradFill>
                <a:gsLst>
                  <a:gs pos="2917">
                    <a:srgbClr val="353535"/>
                  </a:gs>
                  <a:gs pos="100000">
                    <a:srgbClr val="353535"/>
                  </a:gs>
                </a:gsLst>
                <a:lin ang="5400000" scaled="0"/>
              </a:gradFill>
              <a:latin typeface="Segoe UI" panose="020B0502040204020203" pitchFamily="34" charset="0"/>
              <a:cs typeface="Segoe UI" panose="020B0502040204020203" pitchFamily="34" charset="0"/>
            </a:endParaRPr>
          </a:p>
        </p:txBody>
      </p:sp>
      <p:cxnSp>
        <p:nvCxnSpPr>
          <p:cNvPr id="25" name="Straight Arrow Connector 24">
            <a:extLst>
              <a:ext uri="{FF2B5EF4-FFF2-40B4-BE49-F238E27FC236}">
                <a16:creationId xmlns:a16="http://schemas.microsoft.com/office/drawing/2014/main" id="{99EE60C9-C9CC-4B77-B048-5F8712AC6DC4}"/>
              </a:ext>
            </a:extLst>
          </p:cNvPr>
          <p:cNvCxnSpPr>
            <a:cxnSpLocks/>
          </p:cNvCxnSpPr>
          <p:nvPr/>
        </p:nvCxnSpPr>
        <p:spPr>
          <a:xfrm>
            <a:off x="3287454" y="3207853"/>
            <a:ext cx="3479849" cy="37319"/>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4CB6956D-7CCA-4677-AE17-EDD00FA26159}"/>
              </a:ext>
            </a:extLst>
          </p:cNvPr>
          <p:cNvSpPr txBox="1"/>
          <p:nvPr/>
        </p:nvSpPr>
        <p:spPr>
          <a:xfrm>
            <a:off x="6138413" y="2811862"/>
            <a:ext cx="818702" cy="479635"/>
          </a:xfrm>
          <a:prstGeom prst="rect">
            <a:avLst/>
          </a:prstGeom>
          <a:noFill/>
        </p:spPr>
        <p:txBody>
          <a:bodyPr wrap="square" lIns="179234" tIns="143387" rIns="179234" bIns="143387" rtlCol="0">
            <a:spAutoFit/>
          </a:bodyPr>
          <a:lstStyle/>
          <a:p>
            <a:pPr defTabSz="914016">
              <a:lnSpc>
                <a:spcPct val="90000"/>
              </a:lnSpc>
            </a:pPr>
            <a:r>
              <a:rPr lang="en-US" sz="1371" b="1" dirty="0">
                <a:gradFill>
                  <a:gsLst>
                    <a:gs pos="2917">
                      <a:srgbClr val="353535"/>
                    </a:gs>
                    <a:gs pos="100000">
                      <a:srgbClr val="353535"/>
                    </a:gs>
                  </a:gsLst>
                  <a:lin ang="5400000" scaled="0"/>
                </a:gradFill>
                <a:latin typeface="Segoe UI" panose="020B0502040204020203" pitchFamily="34" charset="0"/>
                <a:cs typeface="Segoe UI" panose="020B0502040204020203" pitchFamily="34" charset="0"/>
              </a:rPr>
              <a:t>SSH</a:t>
            </a:r>
            <a:endParaRPr lang="en-US" sz="1961" b="1" dirty="0">
              <a:gradFill>
                <a:gsLst>
                  <a:gs pos="2917">
                    <a:srgbClr val="353535"/>
                  </a:gs>
                  <a:gs pos="100000">
                    <a:srgbClr val="353535"/>
                  </a:gs>
                </a:gsLst>
                <a:lin ang="5400000" scaled="0"/>
              </a:gradFill>
              <a:latin typeface="Segoe UI" panose="020B0502040204020203" pitchFamily="34" charset="0"/>
              <a:cs typeface="Segoe UI" panose="020B0502040204020203" pitchFamily="34" charset="0"/>
            </a:endParaRPr>
          </a:p>
        </p:txBody>
      </p:sp>
      <p:sp>
        <p:nvSpPr>
          <p:cNvPr id="65" name="Freeform 95">
            <a:extLst>
              <a:ext uri="{FF2B5EF4-FFF2-40B4-BE49-F238E27FC236}">
                <a16:creationId xmlns:a16="http://schemas.microsoft.com/office/drawing/2014/main" id="{D22582CF-E4C8-48C4-861E-416FB4BC5519}"/>
              </a:ext>
            </a:extLst>
          </p:cNvPr>
          <p:cNvSpPr>
            <a:spLocks/>
          </p:cNvSpPr>
          <p:nvPr/>
        </p:nvSpPr>
        <p:spPr bwMode="auto">
          <a:xfrm flipH="1">
            <a:off x="6767302" y="2095956"/>
            <a:ext cx="2373208" cy="14632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2050"/>
          </a:solidFill>
          <a:ln w="38100">
            <a:solidFill>
              <a:srgbClr val="002050"/>
            </a:solidFill>
            <a:round/>
            <a:headEnd/>
            <a:tailEnd/>
          </a:ln>
          <a:extLst/>
        </p:spPr>
        <p:txBody>
          <a:bodyPr vert="horz" wrap="square" lIns="91375" tIns="45688" rIns="91375" bIns="45688" numCol="1" anchor="t" anchorCtr="0" compatLnSpc="1">
            <a:prstTxWarp prst="textNoShape">
              <a:avLst/>
            </a:prstTxWarp>
          </a:bodyPr>
          <a:lstStyle/>
          <a:p>
            <a:pPr defTabSz="913523">
              <a:defRPr/>
            </a:pPr>
            <a:endParaRPr lang="en-US" kern="0" dirty="0">
              <a:solidFill>
                <a:srgbClr val="505050"/>
              </a:solidFill>
              <a:latin typeface="Segoe UI"/>
            </a:endParaRPr>
          </a:p>
        </p:txBody>
      </p:sp>
      <p:grpSp>
        <p:nvGrpSpPr>
          <p:cNvPr id="7" name="Group 6"/>
          <p:cNvGrpSpPr/>
          <p:nvPr/>
        </p:nvGrpSpPr>
        <p:grpSpPr>
          <a:xfrm>
            <a:off x="7178999" y="3034715"/>
            <a:ext cx="1631277" cy="394086"/>
            <a:chOff x="7285507" y="3016155"/>
            <a:chExt cx="1664223" cy="402045"/>
          </a:xfrm>
        </p:grpSpPr>
        <p:pic>
          <p:nvPicPr>
            <p:cNvPr id="80" name="Picture 46">
              <a:extLst>
                <a:ext uri="{FF2B5EF4-FFF2-40B4-BE49-F238E27FC236}">
                  <a16:creationId xmlns:a16="http://schemas.microsoft.com/office/drawing/2014/main" id="{2AECEC55-B0AB-4C71-90F2-EE20B8CEA780}"/>
                </a:ext>
              </a:extLst>
            </p:cNvPr>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510571" y="3016155"/>
              <a:ext cx="439159" cy="40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46">
              <a:extLst>
                <a:ext uri="{FF2B5EF4-FFF2-40B4-BE49-F238E27FC236}">
                  <a16:creationId xmlns:a16="http://schemas.microsoft.com/office/drawing/2014/main" id="{E994CC83-0233-4FF7-A419-E23A5BE3F49A}"/>
                </a:ext>
              </a:extLst>
            </p:cNvPr>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7898039" y="3016155"/>
              <a:ext cx="439159" cy="40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46">
              <a:extLst>
                <a:ext uri="{FF2B5EF4-FFF2-40B4-BE49-F238E27FC236}">
                  <a16:creationId xmlns:a16="http://schemas.microsoft.com/office/drawing/2014/main" id="{387CE380-1C8E-42C8-9AE4-2F8777ADF364}"/>
                </a:ext>
              </a:extLst>
            </p:cNvPr>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7285507" y="3016155"/>
              <a:ext cx="439159" cy="40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7488692" y="2505938"/>
            <a:ext cx="1011886" cy="394086"/>
            <a:chOff x="7651619" y="2476699"/>
            <a:chExt cx="1032322" cy="402045"/>
          </a:xfrm>
        </p:grpSpPr>
        <p:pic>
          <p:nvPicPr>
            <p:cNvPr id="78" name="Picture 46">
              <a:extLst>
                <a:ext uri="{FF2B5EF4-FFF2-40B4-BE49-F238E27FC236}">
                  <a16:creationId xmlns:a16="http://schemas.microsoft.com/office/drawing/2014/main" id="{38FC3476-C68F-4F1C-B94C-57A3585E658E}"/>
                </a:ext>
              </a:extLst>
            </p:cNvPr>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7651619" y="2476699"/>
              <a:ext cx="439159" cy="40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46">
              <a:extLst>
                <a:ext uri="{FF2B5EF4-FFF2-40B4-BE49-F238E27FC236}">
                  <a16:creationId xmlns:a16="http://schemas.microsoft.com/office/drawing/2014/main" id="{CE7B0B47-59CF-41B3-BA0D-040F13D23129}"/>
                </a:ext>
              </a:extLst>
            </p:cNvPr>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244782" y="2476699"/>
              <a:ext cx="439159" cy="40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5" name="Straight Arrow Connector 34">
            <a:extLst>
              <a:ext uri="{FF2B5EF4-FFF2-40B4-BE49-F238E27FC236}">
                <a16:creationId xmlns:a16="http://schemas.microsoft.com/office/drawing/2014/main" id="{E849B3E5-C675-4D4D-A290-6B106F6051D7}"/>
              </a:ext>
            </a:extLst>
          </p:cNvPr>
          <p:cNvCxnSpPr>
            <a:cxnSpLocks/>
          </p:cNvCxnSpPr>
          <p:nvPr/>
        </p:nvCxnSpPr>
        <p:spPr>
          <a:xfrm>
            <a:off x="3645307" y="2547812"/>
            <a:ext cx="3491007" cy="166231"/>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80B1A510-3E72-4107-9336-A4BBF7A81D7A}"/>
              </a:ext>
            </a:extLst>
          </p:cNvPr>
          <p:cNvCxnSpPr>
            <a:cxnSpLocks/>
            <a:stCxn id="42" idx="6"/>
          </p:cNvCxnSpPr>
          <p:nvPr/>
        </p:nvCxnSpPr>
        <p:spPr>
          <a:xfrm flipV="1">
            <a:off x="3691085" y="2717728"/>
            <a:ext cx="3447946" cy="155650"/>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7F34E6B3-8C2E-4F4D-88B0-ABBA3F7382C1}"/>
              </a:ext>
            </a:extLst>
          </p:cNvPr>
          <p:cNvCxnSpPr>
            <a:cxnSpLocks/>
            <a:endCxn id="65" idx="1"/>
          </p:cNvCxnSpPr>
          <p:nvPr/>
        </p:nvCxnSpPr>
        <p:spPr>
          <a:xfrm>
            <a:off x="3482052" y="2385671"/>
            <a:ext cx="3665739" cy="323983"/>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C29B927E-05E4-4803-BA7A-1D3BE8A2CF15}"/>
              </a:ext>
            </a:extLst>
          </p:cNvPr>
          <p:cNvCxnSpPr>
            <a:cxnSpLocks/>
          </p:cNvCxnSpPr>
          <p:nvPr/>
        </p:nvCxnSpPr>
        <p:spPr>
          <a:xfrm>
            <a:off x="3496843" y="3052280"/>
            <a:ext cx="3286441" cy="1928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5DCB6440-4907-49FC-8D78-F57B454F4654}"/>
              </a:ext>
            </a:extLst>
          </p:cNvPr>
          <p:cNvCxnSpPr>
            <a:cxnSpLocks/>
          </p:cNvCxnSpPr>
          <p:nvPr/>
        </p:nvCxnSpPr>
        <p:spPr>
          <a:xfrm flipV="1">
            <a:off x="3465634" y="3234887"/>
            <a:ext cx="3309658" cy="14160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9E15943A-D6D9-45F2-A304-6093E9EFA888}"/>
              </a:ext>
            </a:extLst>
          </p:cNvPr>
          <p:cNvCxnSpPr>
            <a:cxnSpLocks/>
          </p:cNvCxnSpPr>
          <p:nvPr/>
        </p:nvCxnSpPr>
        <p:spPr>
          <a:xfrm flipV="1">
            <a:off x="3372409" y="3238081"/>
            <a:ext cx="3410874" cy="251766"/>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6" name="Rectangle 45">
            <a:extLst/>
          </p:cNvPr>
          <p:cNvSpPr/>
          <p:nvPr/>
        </p:nvSpPr>
        <p:spPr>
          <a:xfrm>
            <a:off x="1731" y="3887491"/>
            <a:ext cx="12189406" cy="252639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3523">
              <a:defRPr/>
            </a:pPr>
            <a:endParaRPr lang="en-US" kern="0" dirty="0">
              <a:solidFill>
                <a:sysClr val="windowText" lastClr="000000"/>
              </a:solidFill>
              <a:latin typeface="Segoe Pro Display Light" panose="020B0302040504020203" pitchFamily="34" charset="0"/>
            </a:endParaRPr>
          </a:p>
        </p:txBody>
      </p:sp>
      <p:sp>
        <p:nvSpPr>
          <p:cNvPr id="47" name="Rectangle 46">
            <a:extLst/>
          </p:cNvPr>
          <p:cNvSpPr/>
          <p:nvPr/>
        </p:nvSpPr>
        <p:spPr bwMode="auto">
          <a:xfrm>
            <a:off x="4437305" y="4061581"/>
            <a:ext cx="3506794" cy="1912226"/>
          </a:xfrm>
          <a:prstGeom prst="rect">
            <a:avLst/>
          </a:prstGeom>
          <a:noFill/>
          <a:ln w="9525" cap="flat" cmpd="sng" algn="ctr">
            <a:noFill/>
            <a:prstDash val="solid"/>
            <a:headEnd type="none" w="med" len="med"/>
            <a:tailEnd type="none" w="med" len="med"/>
          </a:ln>
          <a:effectLst/>
        </p:spPr>
        <p:txBody>
          <a:bodyPr lIns="179208" tIns="143366" rIns="179208" bIns="143366"/>
          <a:lstStyle/>
          <a:p>
            <a:pPr marL="0" lvl="1" defTabSz="913698">
              <a:spcBef>
                <a:spcPts val="588"/>
              </a:spcBef>
              <a:spcAft>
                <a:spcPts val="588"/>
              </a:spcAft>
              <a:buSzPct val="90000"/>
              <a:defRPr/>
            </a:pPr>
            <a:r>
              <a:rPr lang="en-US" sz="2157" b="1" kern="0" cap="all"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Easy access</a:t>
            </a:r>
          </a:p>
          <a:p>
            <a:pPr marL="0" lvl="2">
              <a:spcBef>
                <a:spcPct val="20000"/>
              </a:spcBef>
              <a:spcAft>
                <a:spcPts val="588"/>
              </a:spcAft>
              <a:buSzPct val="90000"/>
              <a:defRPr/>
            </a:pPr>
            <a:r>
              <a:rPr lang="en-US" sz="1765" dirty="0">
                <a:gradFill>
                  <a:gsLst>
                    <a:gs pos="0">
                      <a:schemeClr val="bg1"/>
                    </a:gs>
                    <a:gs pos="100000">
                      <a:schemeClr val="bg1"/>
                    </a:gs>
                  </a:gsLst>
                  <a:lin ang="5400000" scaled="0"/>
                </a:gradFill>
                <a:cs typeface="Segoe UI" panose="020B0502040204020203" pitchFamily="34" charset="0"/>
              </a:rPr>
              <a:t>Access to VMs requires only local admin credentials, which are easier targets for brute attacks than more carefully managed domain accounts</a:t>
            </a:r>
          </a:p>
        </p:txBody>
      </p:sp>
      <p:sp>
        <p:nvSpPr>
          <p:cNvPr id="49" name="Rectangle 48">
            <a:extLst/>
          </p:cNvPr>
          <p:cNvSpPr/>
          <p:nvPr/>
        </p:nvSpPr>
        <p:spPr bwMode="auto">
          <a:xfrm>
            <a:off x="419448" y="4061581"/>
            <a:ext cx="3835896" cy="2608765"/>
          </a:xfrm>
          <a:prstGeom prst="rect">
            <a:avLst/>
          </a:prstGeom>
          <a:noFill/>
          <a:ln w="9525" cap="flat" cmpd="sng" algn="ctr">
            <a:noFill/>
            <a:prstDash val="solid"/>
            <a:headEnd type="none" w="med" len="med"/>
            <a:tailEnd type="none" w="med" len="med"/>
          </a:ln>
          <a:effectLst/>
        </p:spPr>
        <p:txBody>
          <a:bodyPr lIns="179208" tIns="143366" rIns="179208" bIns="143366"/>
          <a:lstStyle/>
          <a:p>
            <a:pPr marL="0" lvl="1" defTabSz="913698">
              <a:spcBef>
                <a:spcPts val="588"/>
              </a:spcBef>
              <a:spcAft>
                <a:spcPts val="588"/>
              </a:spcAft>
              <a:buSzPct val="90000"/>
              <a:defRPr/>
            </a:pPr>
            <a:r>
              <a:rPr lang="en-US" sz="2157" b="1" kern="0" cap="all"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100,00 attacks/month</a:t>
            </a:r>
          </a:p>
          <a:p>
            <a:pPr marL="0" lvl="2">
              <a:spcBef>
                <a:spcPct val="20000"/>
              </a:spcBef>
              <a:spcAft>
                <a:spcPts val="588"/>
              </a:spcAft>
              <a:buSzPct val="90000"/>
              <a:defRPr/>
            </a:pPr>
            <a:r>
              <a:rPr lang="en-US" sz="1765" dirty="0">
                <a:gradFill>
                  <a:gsLst>
                    <a:gs pos="0">
                      <a:schemeClr val="bg1"/>
                    </a:gs>
                    <a:gs pos="100000">
                      <a:schemeClr val="bg1"/>
                    </a:gs>
                  </a:gsLst>
                  <a:lin ang="5400000" scaled="0"/>
                </a:gradFill>
                <a:cs typeface="Segoe UI" panose="020B0502040204020203" pitchFamily="34" charset="0"/>
              </a:rPr>
              <a:t>On average Azure VMs are the subject to 100,000 brute force attacks targeting management ports, most commonly RDP </a:t>
            </a:r>
            <a:br>
              <a:rPr lang="en-US" sz="1765" dirty="0">
                <a:gradFill>
                  <a:gsLst>
                    <a:gs pos="0">
                      <a:schemeClr val="bg1"/>
                    </a:gs>
                    <a:gs pos="100000">
                      <a:schemeClr val="bg1"/>
                    </a:gs>
                  </a:gsLst>
                  <a:lin ang="5400000" scaled="0"/>
                </a:gradFill>
                <a:cs typeface="Segoe UI" panose="020B0502040204020203" pitchFamily="34" charset="0"/>
              </a:rPr>
            </a:br>
            <a:r>
              <a:rPr lang="en-US" sz="1765" dirty="0">
                <a:gradFill>
                  <a:gsLst>
                    <a:gs pos="0">
                      <a:schemeClr val="bg1"/>
                    </a:gs>
                    <a:gs pos="100000">
                      <a:schemeClr val="bg1"/>
                    </a:gs>
                  </a:gsLst>
                  <a:lin ang="5400000" scaled="0"/>
                </a:gradFill>
                <a:cs typeface="Segoe UI" panose="020B0502040204020203" pitchFamily="34" charset="0"/>
              </a:rPr>
              <a:t>and SSH ports</a:t>
            </a:r>
          </a:p>
        </p:txBody>
      </p:sp>
      <p:sp>
        <p:nvSpPr>
          <p:cNvPr id="51" name="Rectangle 50">
            <a:extLst/>
          </p:cNvPr>
          <p:cNvSpPr/>
          <p:nvPr/>
        </p:nvSpPr>
        <p:spPr bwMode="auto">
          <a:xfrm>
            <a:off x="8028210" y="4061581"/>
            <a:ext cx="3669653" cy="2763585"/>
          </a:xfrm>
          <a:prstGeom prst="rect">
            <a:avLst/>
          </a:prstGeom>
          <a:noFill/>
          <a:ln w="9525" cap="flat" cmpd="sng" algn="ctr">
            <a:noFill/>
            <a:prstDash val="solid"/>
            <a:headEnd type="none" w="med" len="med"/>
            <a:tailEnd type="none" w="med" len="med"/>
          </a:ln>
          <a:effectLst/>
        </p:spPr>
        <p:txBody>
          <a:bodyPr lIns="179208" tIns="143366" rIns="179208" bIns="143366"/>
          <a:lstStyle/>
          <a:p>
            <a:pPr marL="0" lvl="1" defTabSz="913698">
              <a:spcBef>
                <a:spcPts val="588"/>
              </a:spcBef>
              <a:spcAft>
                <a:spcPts val="588"/>
              </a:spcAft>
              <a:buSzPct val="90000"/>
              <a:defRPr/>
            </a:pPr>
            <a:r>
              <a:rPr lang="en-US" sz="2157" b="1" kern="0" cap="all"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Always open</a:t>
            </a:r>
          </a:p>
          <a:p>
            <a:pPr marL="0" lvl="2">
              <a:spcBef>
                <a:spcPct val="20000"/>
              </a:spcBef>
              <a:spcAft>
                <a:spcPts val="588"/>
              </a:spcAft>
              <a:buSzPct val="90000"/>
              <a:defRPr/>
            </a:pPr>
            <a:r>
              <a:rPr lang="en-US" sz="1765" dirty="0">
                <a:gradFill>
                  <a:gsLst>
                    <a:gs pos="0">
                      <a:schemeClr val="bg1"/>
                    </a:gs>
                    <a:gs pos="100000">
                      <a:schemeClr val="bg1"/>
                    </a:gs>
                  </a:gsLst>
                  <a:lin ang="5400000" scaled="0"/>
                </a:gradFill>
                <a:cs typeface="Segoe UI" panose="020B0502040204020203" pitchFamily="34" charset="0"/>
              </a:rPr>
              <a:t>While access to management ports is only required sporadically, these ports are often left open for convenience or by accident</a:t>
            </a:r>
          </a:p>
          <a:p>
            <a:pPr defTabSz="913788">
              <a:spcAft>
                <a:spcPts val="588"/>
              </a:spcAft>
              <a:defRPr/>
            </a:pPr>
            <a:endParaRPr lang="en-US" sz="1567" kern="0" dirty="0">
              <a:gradFill>
                <a:gsLst>
                  <a:gs pos="0">
                    <a:schemeClr val="bg1"/>
                  </a:gs>
                  <a:gs pos="100000">
                    <a:schemeClr val="bg1"/>
                  </a:gs>
                </a:gsLst>
                <a:lin ang="5400000" scaled="0"/>
              </a:gradFill>
              <a:latin typeface="Segoe UI Light"/>
            </a:endParaRPr>
          </a:p>
        </p:txBody>
      </p:sp>
      <p:sp>
        <p:nvSpPr>
          <p:cNvPr id="2" name="Title 1"/>
          <p:cNvSpPr>
            <a:spLocks noGrp="1"/>
          </p:cNvSpPr>
          <p:nvPr>
            <p:ph type="title"/>
          </p:nvPr>
        </p:nvSpPr>
        <p:spPr>
          <a:xfrm>
            <a:off x="363608" y="190239"/>
            <a:ext cx="11654187" cy="899537"/>
          </a:xfrm>
        </p:spPr>
        <p:txBody>
          <a:bodyPr>
            <a:normAutofit/>
          </a:bodyPr>
          <a:lstStyle/>
          <a:p>
            <a:pPr defTabSz="914016"/>
            <a:r>
              <a:rPr lang="en-US" sz="3500" dirty="0">
                <a:gradFill>
                  <a:gsLst>
                    <a:gs pos="1250">
                      <a:srgbClr val="505050"/>
                    </a:gs>
                    <a:gs pos="100000">
                      <a:srgbClr val="505050"/>
                    </a:gs>
                  </a:gsLst>
                  <a:lin ang="5400000" scaled="0"/>
                </a:gradFill>
              </a:rPr>
              <a:t>Brute force attacks commonly target open management ports</a:t>
            </a:r>
          </a:p>
        </p:txBody>
      </p:sp>
      <p:grpSp>
        <p:nvGrpSpPr>
          <p:cNvPr id="9" name="Group 8"/>
          <p:cNvGrpSpPr/>
          <p:nvPr/>
        </p:nvGrpSpPr>
        <p:grpSpPr>
          <a:xfrm>
            <a:off x="2207004" y="2131796"/>
            <a:ext cx="1484081" cy="1483162"/>
            <a:chOff x="2250695" y="2173859"/>
            <a:chExt cx="1514055" cy="1513117"/>
          </a:xfrm>
        </p:grpSpPr>
        <p:sp>
          <p:nvSpPr>
            <p:cNvPr id="42" name="Oval 41">
              <a:extLst>
                <a:ext uri="{FF2B5EF4-FFF2-40B4-BE49-F238E27FC236}">
                  <a16:creationId xmlns:a16="http://schemas.microsoft.com/office/drawing/2014/main" id="{D8A1E949-BAB7-4966-AD89-8D6E0650B9B3}"/>
                </a:ext>
              </a:extLst>
            </p:cNvPr>
            <p:cNvSpPr/>
            <p:nvPr/>
          </p:nvSpPr>
          <p:spPr bwMode="auto">
            <a:xfrm>
              <a:off x="2250695" y="2173859"/>
              <a:ext cx="1514055" cy="1513117"/>
            </a:xfrm>
            <a:prstGeom prst="ellipse">
              <a:avLst/>
            </a:prstGeom>
            <a:solidFill>
              <a:srgbClr val="E81123"/>
            </a:solidFill>
            <a:ln w="571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08" tIns="143366" rIns="179208" bIns="143366"/>
            <a:lstStyle/>
            <a:p>
              <a:pPr algn="ctr" defTabSz="913576"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people_4">
              <a:extLst/>
            </p:cNvPr>
            <p:cNvSpPr>
              <a:spLocks noChangeAspect="1" noEditPoints="1"/>
            </p:cNvSpPr>
            <p:nvPr/>
          </p:nvSpPr>
          <p:spPr bwMode="auto">
            <a:xfrm>
              <a:off x="2734031" y="2624436"/>
              <a:ext cx="547382" cy="611963"/>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571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94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9B2397-C26A-4164-8F52-9E8C5E5168AB}"/>
              </a:ext>
            </a:extLst>
          </p:cNvPr>
          <p:cNvSpPr/>
          <p:nvPr/>
        </p:nvSpPr>
        <p:spPr bwMode="auto">
          <a:xfrm>
            <a:off x="-89331" y="1845316"/>
            <a:ext cx="4392482" cy="50199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04BFC6A-10B5-4239-BBF7-67E21385AAFB}"/>
              </a:ext>
            </a:extLst>
          </p:cNvPr>
          <p:cNvSpPr>
            <a:spLocks noGrp="1"/>
          </p:cNvSpPr>
          <p:nvPr>
            <p:ph type="title"/>
          </p:nvPr>
        </p:nvSpPr>
        <p:spPr>
          <a:xfrm>
            <a:off x="1731391" y="461665"/>
            <a:ext cx="10460609" cy="899537"/>
          </a:xfrm>
        </p:spPr>
        <p:txBody>
          <a:bodyPr>
            <a:normAutofit/>
          </a:bodyPr>
          <a:lstStyle/>
          <a:p>
            <a:r>
              <a:rPr lang="en-US" dirty="0"/>
              <a:t>Limit exposure to brute force attacks</a:t>
            </a:r>
          </a:p>
        </p:txBody>
      </p:sp>
      <p:sp>
        <p:nvSpPr>
          <p:cNvPr id="11" name="Text Placeholder 12">
            <a:extLst>
              <a:ext uri="{FF2B5EF4-FFF2-40B4-BE49-F238E27FC236}">
                <a16:creationId xmlns:a16="http://schemas.microsoft.com/office/drawing/2014/main" id="{4374D8AE-467B-4FC7-A748-755AA9B924CF}"/>
              </a:ext>
            </a:extLst>
          </p:cNvPr>
          <p:cNvSpPr txBox="1">
            <a:spLocks/>
          </p:cNvSpPr>
          <p:nvPr/>
        </p:nvSpPr>
        <p:spPr>
          <a:xfrm>
            <a:off x="269240" y="2626516"/>
            <a:ext cx="4215427" cy="1898865"/>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3874">
              <a:spcBef>
                <a:spcPts val="0"/>
              </a:spcBef>
              <a:spcAft>
                <a:spcPts val="980"/>
              </a:spcAft>
              <a:buNone/>
              <a:defRPr/>
            </a:pPr>
            <a:r>
              <a:rPr lang="en-US" sz="1765" b="1" kern="0" dirty="0">
                <a:solidFill>
                  <a:schemeClr val="bg1"/>
                </a:solidFill>
                <a:latin typeface="Segoe UI" panose="020B0502040204020203" pitchFamily="34" charset="0"/>
                <a:ea typeface="Calibri" panose="020F0502020204030204" pitchFamily="34" charset="0"/>
                <a:cs typeface="Segoe UI" panose="020B0502040204020203" pitchFamily="34" charset="0"/>
              </a:rPr>
              <a:t>Lock down management ports </a:t>
            </a:r>
            <a:br>
              <a:rPr lang="en-US" sz="1765" b="1" kern="0" dirty="0">
                <a:solidFill>
                  <a:schemeClr val="bg1"/>
                </a:solidFill>
                <a:latin typeface="Segoe UI" panose="020B0502040204020203" pitchFamily="34" charset="0"/>
                <a:ea typeface="Calibri" panose="020F0502020204030204" pitchFamily="34" charset="0"/>
                <a:cs typeface="Segoe UI" panose="020B0502040204020203" pitchFamily="34" charset="0"/>
              </a:rPr>
            </a:br>
            <a:r>
              <a:rPr lang="en-US" sz="1765" b="1" kern="0" dirty="0">
                <a:solidFill>
                  <a:schemeClr val="bg1"/>
                </a:solidFill>
                <a:latin typeface="Segoe UI" panose="020B0502040204020203" pitchFamily="34" charset="0"/>
                <a:ea typeface="Calibri" panose="020F0502020204030204" pitchFamily="34" charset="0"/>
                <a:cs typeface="Segoe UI" panose="020B0502040204020203" pitchFamily="34" charset="0"/>
              </a:rPr>
              <a:t>on virtual machines</a:t>
            </a:r>
          </a:p>
          <a:p>
            <a:pPr marL="448193" indent="0">
              <a:spcBef>
                <a:spcPts val="0"/>
              </a:spcBef>
              <a:spcAft>
                <a:spcPts val="980"/>
              </a:spcAft>
              <a:buNone/>
            </a:pPr>
            <a:r>
              <a:rPr lang="en-US" sz="1765" dirty="0">
                <a:solidFill>
                  <a:schemeClr val="bg1"/>
                </a:solidFill>
                <a:latin typeface="+mn-lt"/>
                <a:ea typeface="Calibri" panose="020F0502020204030204" pitchFamily="34" charset="0"/>
                <a:cs typeface="Segoe UI" panose="020B0502040204020203" pitchFamily="34" charset="0"/>
              </a:rPr>
              <a:t>Enable just-in-time access </a:t>
            </a:r>
            <a:br>
              <a:rPr lang="en-US" sz="1765" dirty="0">
                <a:solidFill>
                  <a:schemeClr val="bg1"/>
                </a:solidFill>
                <a:latin typeface="+mn-lt"/>
                <a:ea typeface="Calibri" panose="020F0502020204030204" pitchFamily="34" charset="0"/>
                <a:cs typeface="Segoe UI" panose="020B0502040204020203" pitchFamily="34" charset="0"/>
              </a:rPr>
            </a:br>
            <a:r>
              <a:rPr lang="en-US" sz="1765" dirty="0">
                <a:solidFill>
                  <a:schemeClr val="bg1"/>
                </a:solidFill>
                <a:latin typeface="+mn-lt"/>
                <a:ea typeface="Calibri" panose="020F0502020204030204" pitchFamily="34" charset="0"/>
                <a:cs typeface="Segoe UI" panose="020B0502040204020203" pitchFamily="34" charset="0"/>
              </a:rPr>
              <a:t>to virtual machines</a:t>
            </a:r>
          </a:p>
          <a:p>
            <a:pPr marL="448193" indent="0">
              <a:spcBef>
                <a:spcPts val="0"/>
              </a:spcBef>
              <a:spcAft>
                <a:spcPts val="980"/>
              </a:spcAft>
              <a:buNone/>
            </a:pPr>
            <a:r>
              <a:rPr lang="en-US" sz="1765" dirty="0">
                <a:solidFill>
                  <a:schemeClr val="bg1"/>
                </a:solidFill>
                <a:latin typeface="+mn-lt"/>
                <a:ea typeface="Calibri" panose="020F0502020204030204" pitchFamily="34" charset="0"/>
                <a:cs typeface="Segoe UI" panose="020B0502040204020203" pitchFamily="34" charset="0"/>
              </a:rPr>
              <a:t>Access automatically granted </a:t>
            </a:r>
            <a:br>
              <a:rPr lang="en-US" sz="1765" dirty="0">
                <a:solidFill>
                  <a:schemeClr val="bg1"/>
                </a:solidFill>
                <a:latin typeface="+mn-lt"/>
                <a:ea typeface="Calibri" panose="020F0502020204030204" pitchFamily="34" charset="0"/>
                <a:cs typeface="Segoe UI" panose="020B0502040204020203" pitchFamily="34" charset="0"/>
              </a:rPr>
            </a:br>
            <a:r>
              <a:rPr lang="en-US" sz="1765" dirty="0">
                <a:solidFill>
                  <a:schemeClr val="bg1"/>
                </a:solidFill>
                <a:latin typeface="+mn-lt"/>
                <a:ea typeface="Calibri" panose="020F0502020204030204" pitchFamily="34" charset="0"/>
                <a:cs typeface="Segoe UI" panose="020B0502040204020203" pitchFamily="34" charset="0"/>
              </a:rPr>
              <a:t>for limited time</a:t>
            </a:r>
          </a:p>
        </p:txBody>
      </p:sp>
      <p:sp>
        <p:nvSpPr>
          <p:cNvPr id="12" name="L-Shape 11">
            <a:extLst>
              <a:ext uri="{FF2B5EF4-FFF2-40B4-BE49-F238E27FC236}">
                <a16:creationId xmlns:a16="http://schemas.microsoft.com/office/drawing/2014/main" id="{DCCB3EEB-7B47-44AB-BCE8-3F8142379B5A}"/>
              </a:ext>
            </a:extLst>
          </p:cNvPr>
          <p:cNvSpPr/>
          <p:nvPr/>
        </p:nvSpPr>
        <p:spPr bwMode="auto">
          <a:xfrm rot="13500000">
            <a:off x="566136" y="3394407"/>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Shape 12">
            <a:extLst>
              <a:ext uri="{FF2B5EF4-FFF2-40B4-BE49-F238E27FC236}">
                <a16:creationId xmlns:a16="http://schemas.microsoft.com/office/drawing/2014/main" id="{A15CCA1E-536F-45A4-81E1-9EBC71A02138}"/>
              </a:ext>
            </a:extLst>
          </p:cNvPr>
          <p:cNvSpPr/>
          <p:nvPr/>
        </p:nvSpPr>
        <p:spPr bwMode="auto">
          <a:xfrm rot="13500000">
            <a:off x="566136" y="4002918"/>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AF4E06D-A73C-4B81-9FB1-8BBADC99479A}"/>
              </a:ext>
            </a:extLst>
          </p:cNvPr>
          <p:cNvPicPr>
            <a:picLocks noChangeAspect="1"/>
          </p:cNvPicPr>
          <p:nvPr/>
        </p:nvPicPr>
        <p:blipFill rotWithShape="1">
          <a:blip r:embed="rId3"/>
          <a:srcRect l="203" r="295" b="19959"/>
          <a:stretch/>
        </p:blipFill>
        <p:spPr>
          <a:xfrm>
            <a:off x="4315571" y="1881367"/>
            <a:ext cx="5888635" cy="4930336"/>
          </a:xfrm>
          <a:prstGeom prst="rect">
            <a:avLst/>
          </a:prstGeom>
          <a:effectLst>
            <a:outerShdw blurRad="127000" algn="ctr" rotWithShape="0">
              <a:prstClr val="black">
                <a:alpha val="40000"/>
              </a:prstClr>
            </a:outerShdw>
          </a:effectLst>
        </p:spPr>
      </p:pic>
      <p:pic>
        <p:nvPicPr>
          <p:cNvPr id="15" name="Picture 14">
            <a:extLst>
              <a:ext uri="{FF2B5EF4-FFF2-40B4-BE49-F238E27FC236}">
                <a16:creationId xmlns:a16="http://schemas.microsoft.com/office/drawing/2014/main" id="{4F6999A8-E2CF-4659-A24D-E41739674A00}"/>
              </a:ext>
            </a:extLst>
          </p:cNvPr>
          <p:cNvPicPr>
            <a:picLocks noChangeAspect="1"/>
          </p:cNvPicPr>
          <p:nvPr/>
        </p:nvPicPr>
        <p:blipFill rotWithShape="1">
          <a:blip r:embed="rId4"/>
          <a:srcRect l="48905" r="18139" b="58427"/>
          <a:stretch/>
        </p:blipFill>
        <p:spPr>
          <a:xfrm>
            <a:off x="7619800" y="2756681"/>
            <a:ext cx="4354192" cy="2838679"/>
          </a:xfrm>
          <a:prstGeom prst="rect">
            <a:avLst/>
          </a:prstGeom>
          <a:effectLst>
            <a:outerShdw blurRad="127000" algn="ctr" rotWithShape="0">
              <a:prstClr val="black">
                <a:alpha val="40000"/>
              </a:prstClr>
            </a:outerShdw>
          </a:effectLst>
        </p:spPr>
      </p:pic>
      <p:pic>
        <p:nvPicPr>
          <p:cNvPr id="4" name="Picture 3">
            <a:extLst>
              <a:ext uri="{FF2B5EF4-FFF2-40B4-BE49-F238E27FC236}">
                <a16:creationId xmlns:a16="http://schemas.microsoft.com/office/drawing/2014/main" id="{6291ABAD-13FA-C84C-9932-15F81FE76341}"/>
              </a:ext>
            </a:extLst>
          </p:cNvPr>
          <p:cNvPicPr>
            <a:picLocks noChangeAspect="1"/>
          </p:cNvPicPr>
          <p:nvPr/>
        </p:nvPicPr>
        <p:blipFill>
          <a:blip r:embed="rId5"/>
          <a:stretch>
            <a:fillRect/>
          </a:stretch>
        </p:blipFill>
        <p:spPr>
          <a:xfrm>
            <a:off x="0" y="170555"/>
            <a:ext cx="1481759" cy="1481759"/>
          </a:xfrm>
          <a:prstGeom prst="rect">
            <a:avLst/>
          </a:prstGeom>
        </p:spPr>
      </p:pic>
    </p:spTree>
    <p:extLst>
      <p:ext uri="{BB962C8B-B14F-4D97-AF65-F5344CB8AC3E}">
        <p14:creationId xmlns:p14="http://schemas.microsoft.com/office/powerpoint/2010/main" val="262541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4AC512-4795-4C58-90E7-BD00EC1239F5}"/>
              </a:ext>
            </a:extLst>
          </p:cNvPr>
          <p:cNvSpPr/>
          <p:nvPr/>
        </p:nvSpPr>
        <p:spPr bwMode="auto">
          <a:xfrm>
            <a:off x="-48485" y="1845316"/>
            <a:ext cx="4392482" cy="50199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04BFC6A-10B5-4239-BBF7-67E21385AAFB}"/>
              </a:ext>
            </a:extLst>
          </p:cNvPr>
          <p:cNvSpPr>
            <a:spLocks noGrp="1"/>
          </p:cNvSpPr>
          <p:nvPr>
            <p:ph type="title"/>
          </p:nvPr>
        </p:nvSpPr>
        <p:spPr>
          <a:xfrm>
            <a:off x="1731391" y="438132"/>
            <a:ext cx="10460609" cy="899537"/>
          </a:xfrm>
        </p:spPr>
        <p:txBody>
          <a:bodyPr>
            <a:normAutofit/>
          </a:bodyPr>
          <a:lstStyle/>
          <a:p>
            <a:r>
              <a:rPr lang="en-US" dirty="0"/>
              <a:t>Control network traffic</a:t>
            </a:r>
          </a:p>
        </p:txBody>
      </p:sp>
      <p:sp>
        <p:nvSpPr>
          <p:cNvPr id="7" name="Text Placeholder 12">
            <a:extLst>
              <a:ext uri="{FF2B5EF4-FFF2-40B4-BE49-F238E27FC236}">
                <a16:creationId xmlns:a16="http://schemas.microsoft.com/office/drawing/2014/main" id="{F6A7E61B-7254-4620-9CE2-688F28621649}"/>
              </a:ext>
            </a:extLst>
          </p:cNvPr>
          <p:cNvSpPr txBox="1">
            <a:spLocks/>
          </p:cNvSpPr>
          <p:nvPr/>
        </p:nvSpPr>
        <p:spPr>
          <a:xfrm>
            <a:off x="269239" y="2308469"/>
            <a:ext cx="3884508" cy="2957923"/>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3874">
              <a:spcBef>
                <a:spcPts val="0"/>
              </a:spcBef>
              <a:spcAft>
                <a:spcPts val="980"/>
              </a:spcAft>
              <a:buNone/>
              <a:defRPr/>
            </a:pPr>
            <a:r>
              <a:rPr lang="en-US" sz="1765" b="1" kern="0" dirty="0">
                <a:solidFill>
                  <a:schemeClr val="bg1"/>
                </a:solidFill>
                <a:latin typeface="Segoe UI" panose="020B0502040204020203" pitchFamily="34" charset="0"/>
                <a:ea typeface="Calibri" panose="020F0502020204030204" pitchFamily="34" charset="0"/>
                <a:cs typeface="Segoe UI" panose="020B0502040204020203" pitchFamily="34" charset="0"/>
              </a:rPr>
              <a:t>Use Network Security Groups</a:t>
            </a:r>
          </a:p>
          <a:p>
            <a:pPr marL="452862" indent="0">
              <a:buNone/>
            </a:pPr>
            <a:r>
              <a:rPr lang="en-US" sz="1765" dirty="0">
                <a:solidFill>
                  <a:schemeClr val="bg1"/>
                </a:solidFill>
                <a:ea typeface="Calibri" panose="020F0502020204030204" pitchFamily="34" charset="0"/>
                <a:cs typeface="Segoe UI" panose="020B0502040204020203" pitchFamily="34" charset="0"/>
              </a:rPr>
              <a:t>Apply NSG rules for inbound and outbound traffic</a:t>
            </a:r>
          </a:p>
          <a:p>
            <a:pPr marL="452862" indent="0">
              <a:buNone/>
            </a:pPr>
            <a:endParaRPr lang="en-US" sz="1765" dirty="0">
              <a:solidFill>
                <a:schemeClr val="bg1"/>
              </a:solidFill>
              <a:ea typeface="Calibri" panose="020F0502020204030204" pitchFamily="34" charset="0"/>
              <a:cs typeface="Segoe UI" panose="020B0502040204020203" pitchFamily="34" charset="0"/>
            </a:endParaRPr>
          </a:p>
          <a:p>
            <a:pPr marL="0" indent="0">
              <a:spcAft>
                <a:spcPts val="980"/>
              </a:spcAft>
              <a:buNone/>
            </a:pPr>
            <a:r>
              <a:rPr lang="en-US" sz="1765" b="1" dirty="0">
                <a:solidFill>
                  <a:schemeClr val="bg1"/>
                </a:solidFill>
                <a:latin typeface="Segoe UI" panose="020B0502040204020203" pitchFamily="34" charset="0"/>
                <a:ea typeface="Calibri" panose="020F0502020204030204" pitchFamily="34" charset="0"/>
                <a:cs typeface="Segoe UI" panose="020B0502040204020203" pitchFamily="34" charset="0"/>
              </a:rPr>
              <a:t>Add Built-In and Partner Firewalls</a:t>
            </a:r>
          </a:p>
          <a:p>
            <a:pPr marL="452862" indent="0">
              <a:buNone/>
            </a:pPr>
            <a:r>
              <a:rPr lang="en-US" sz="1765" dirty="0">
                <a:solidFill>
                  <a:schemeClr val="bg1"/>
                </a:solidFill>
                <a:ea typeface="Calibri" panose="020F0502020204030204" pitchFamily="34" charset="0"/>
                <a:cs typeface="Segoe UI" panose="020B0502040204020203" pitchFamily="34" charset="0"/>
              </a:rPr>
              <a:t>Protect web applications with web application firewalls</a:t>
            </a:r>
          </a:p>
          <a:p>
            <a:pPr marL="452862" indent="0">
              <a:buNone/>
            </a:pPr>
            <a:r>
              <a:rPr lang="en-US" sz="1765" dirty="0">
                <a:solidFill>
                  <a:schemeClr val="bg1"/>
                </a:solidFill>
                <a:ea typeface="Calibri" panose="020F0502020204030204" pitchFamily="34" charset="0"/>
                <a:cs typeface="Segoe UI" panose="020B0502040204020203" pitchFamily="34" charset="0"/>
              </a:rPr>
              <a:t>Deploy Next Generation firewalls</a:t>
            </a:r>
          </a:p>
          <a:p>
            <a:pPr marL="452862" indent="0">
              <a:buNone/>
            </a:pPr>
            <a:endParaRPr lang="en-US" sz="1765" dirty="0">
              <a:solidFill>
                <a:schemeClr val="bg1"/>
              </a:solidFill>
              <a:latin typeface="+mn-lt"/>
              <a:ea typeface="Calibri" panose="020F0502020204030204" pitchFamily="34" charset="0"/>
              <a:cs typeface="Segoe UI" panose="020B0502040204020203" pitchFamily="34" charset="0"/>
            </a:endParaRPr>
          </a:p>
        </p:txBody>
      </p:sp>
      <p:sp>
        <p:nvSpPr>
          <p:cNvPr id="8" name="L-Shape 7">
            <a:extLst>
              <a:ext uri="{FF2B5EF4-FFF2-40B4-BE49-F238E27FC236}">
                <a16:creationId xmlns:a16="http://schemas.microsoft.com/office/drawing/2014/main" id="{D17315BA-ED34-47C3-8724-1550685CB561}"/>
              </a:ext>
            </a:extLst>
          </p:cNvPr>
          <p:cNvSpPr/>
          <p:nvPr/>
        </p:nvSpPr>
        <p:spPr bwMode="auto">
          <a:xfrm rot="13500000">
            <a:off x="596363" y="2852159"/>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L-Shape 13">
            <a:extLst>
              <a:ext uri="{FF2B5EF4-FFF2-40B4-BE49-F238E27FC236}">
                <a16:creationId xmlns:a16="http://schemas.microsoft.com/office/drawing/2014/main" id="{46321809-8F22-438C-B686-EBBF0462A71D}"/>
              </a:ext>
            </a:extLst>
          </p:cNvPr>
          <p:cNvSpPr/>
          <p:nvPr/>
        </p:nvSpPr>
        <p:spPr bwMode="auto">
          <a:xfrm rot="13500000">
            <a:off x="596363" y="4122094"/>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L-Shape 14">
            <a:extLst>
              <a:ext uri="{FF2B5EF4-FFF2-40B4-BE49-F238E27FC236}">
                <a16:creationId xmlns:a16="http://schemas.microsoft.com/office/drawing/2014/main" id="{0C2C8068-C4D4-4399-B3AB-94DEEB4EFBF0}"/>
              </a:ext>
            </a:extLst>
          </p:cNvPr>
          <p:cNvSpPr/>
          <p:nvPr/>
        </p:nvSpPr>
        <p:spPr bwMode="auto">
          <a:xfrm rot="13500000">
            <a:off x="588822" y="4645008"/>
            <a:ext cx="100313" cy="100313"/>
          </a:xfrm>
          <a:prstGeom prst="corner">
            <a:avLst>
              <a:gd name="adj1" fmla="val 20732"/>
              <a:gd name="adj2" fmla="val 2073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8941A106-EFB2-4AC8-BE55-A46B561BD9A6}"/>
              </a:ext>
            </a:extLst>
          </p:cNvPr>
          <p:cNvPicPr>
            <a:picLocks noChangeAspect="1"/>
          </p:cNvPicPr>
          <p:nvPr/>
        </p:nvPicPr>
        <p:blipFill rotWithShape="1">
          <a:blip r:embed="rId3"/>
          <a:srcRect r="14011" b="2382"/>
          <a:stretch/>
        </p:blipFill>
        <p:spPr>
          <a:xfrm>
            <a:off x="4343997" y="1853170"/>
            <a:ext cx="7848003" cy="5004344"/>
          </a:xfrm>
          <a:prstGeom prst="rect">
            <a:avLst/>
          </a:prstGeom>
        </p:spPr>
      </p:pic>
      <p:pic>
        <p:nvPicPr>
          <p:cNvPr id="5" name="Picture 4">
            <a:extLst>
              <a:ext uri="{FF2B5EF4-FFF2-40B4-BE49-F238E27FC236}">
                <a16:creationId xmlns:a16="http://schemas.microsoft.com/office/drawing/2014/main" id="{E519BE84-883B-8446-AC6D-7450F90F81BC}"/>
              </a:ext>
            </a:extLst>
          </p:cNvPr>
          <p:cNvPicPr>
            <a:picLocks noChangeAspect="1"/>
          </p:cNvPicPr>
          <p:nvPr/>
        </p:nvPicPr>
        <p:blipFill>
          <a:blip r:embed="rId4"/>
          <a:stretch>
            <a:fillRect/>
          </a:stretch>
        </p:blipFill>
        <p:spPr>
          <a:xfrm>
            <a:off x="181496" y="246413"/>
            <a:ext cx="1282976" cy="1282976"/>
          </a:xfrm>
          <a:prstGeom prst="rect">
            <a:avLst/>
          </a:prstGeom>
        </p:spPr>
      </p:pic>
    </p:spTree>
    <p:extLst>
      <p:ext uri="{BB962C8B-B14F-4D97-AF65-F5344CB8AC3E}">
        <p14:creationId xmlns:p14="http://schemas.microsoft.com/office/powerpoint/2010/main" val="429414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89800" y="1429230"/>
            <a:ext cx="9310688" cy="5220596"/>
          </a:xfrm>
        </p:spPr>
        <p:txBody>
          <a:bodyPr/>
          <a:lstStyle/>
          <a:p>
            <a:pPr marL="571500" indent="-571500">
              <a:buFont typeface="Arial" panose="020B0604020202020204" pitchFamily="34" charset="0"/>
              <a:buChar char="•"/>
            </a:pPr>
            <a:r>
              <a:rPr lang="en-CA" dirty="0">
                <a:hlinkClick r:id="rId3"/>
              </a:rPr>
              <a:t>What is Azure Security Center?</a:t>
            </a:r>
            <a:endParaRPr lang="en-CA" dirty="0"/>
          </a:p>
          <a:p>
            <a:pPr marL="571500" indent="-571500">
              <a:buFont typeface="Arial" panose="020B0604020202020204" pitchFamily="34" charset="0"/>
              <a:buChar char="•"/>
            </a:pPr>
            <a:r>
              <a:rPr lang="en-CA" dirty="0">
                <a:hlinkClick r:id="rId4"/>
              </a:rPr>
              <a:t>Enable Network Security Groups in Azure Security Center</a:t>
            </a:r>
            <a:endParaRPr lang="en-CA" dirty="0"/>
          </a:p>
          <a:p>
            <a:pPr marL="571500" indent="-571500">
              <a:buFont typeface="Arial" panose="020B0604020202020204" pitchFamily="34" charset="0"/>
              <a:buChar char="•"/>
            </a:pPr>
            <a:r>
              <a:rPr lang="en-CA" dirty="0">
                <a:hlinkClick r:id="rId5"/>
              </a:rPr>
              <a:t>Manage virtual machine access using just in time</a:t>
            </a:r>
            <a:endParaRPr lang="en-CA" dirty="0"/>
          </a:p>
          <a:p>
            <a:pPr marL="571500" indent="-571500">
              <a:buFont typeface="Arial" panose="020B0604020202020204" pitchFamily="34" charset="0"/>
              <a:buChar char="•"/>
            </a:pPr>
            <a:r>
              <a:rPr lang="en-CA" dirty="0">
                <a:hlinkClick r:id="rId6"/>
              </a:rPr>
              <a:t>Manage endpoint protection issues with Azure Security Center</a:t>
            </a:r>
            <a:endParaRPr lang="en-CA" dirty="0"/>
          </a:p>
          <a:p>
            <a:endParaRPr lang="en-CA" dirty="0"/>
          </a:p>
          <a:p>
            <a:pPr marL="571500" indent="-571500">
              <a:buFont typeface="Arial" panose="020B0604020202020204" pitchFamily="34" charset="0"/>
              <a:buChar char="•"/>
            </a:pPr>
            <a:endParaRPr lang="en-CA" dirty="0"/>
          </a:p>
          <a:p>
            <a:endParaRPr lang="en-US" dirty="0"/>
          </a:p>
          <a:p>
            <a:pPr marL="571500" indent="-57150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589800" y="242596"/>
            <a:ext cx="8684829" cy="1311128"/>
          </a:xfrm>
          <a:prstGeom prst="rect">
            <a:avLst/>
          </a:prstGeom>
          <a:noFill/>
        </p:spPr>
        <p:txBody>
          <a:bodyPr wrap="square" lIns="182880" tIns="146304" rIns="182880" bIns="146304" rtlCol="0">
            <a:spAutoFit/>
          </a:bodyPr>
          <a:lstStyle/>
          <a:p>
            <a:r>
              <a:rPr lang="en-US" sz="6600" dirty="0">
                <a:solidFill>
                  <a:schemeClr val="bg1"/>
                </a:solidFill>
                <a:latin typeface="+mj-lt"/>
              </a:rPr>
              <a:t>References</a:t>
            </a:r>
            <a:r>
              <a:rPr lang="en-US" sz="6600" dirty="0">
                <a:solidFill>
                  <a:schemeClr val="bg1"/>
                </a:solidFill>
              </a:rPr>
              <a:t>:</a:t>
            </a:r>
          </a:p>
        </p:txBody>
      </p:sp>
    </p:spTree>
    <p:extLst>
      <p:ext uri="{BB962C8B-B14F-4D97-AF65-F5344CB8AC3E}">
        <p14:creationId xmlns:p14="http://schemas.microsoft.com/office/powerpoint/2010/main" val="1301198229"/>
      </p:ext>
    </p:extLst>
  </p:cSld>
  <p:clrMapOvr>
    <a:masterClrMapping/>
  </p:clrMapOvr>
  <p:transition>
    <p:fade/>
  </p:transition>
</p:sld>
</file>

<file path=ppt/theme/theme1.xml><?xml version="1.0" encoding="utf-8"?>
<a:theme xmlns:a="http://schemas.openxmlformats.org/drawingml/2006/main" name="1_Azure Event">
  <a:themeElements>
    <a:clrScheme name="Azure">
      <a:dk1>
        <a:srgbClr val="343434"/>
      </a:dk1>
      <a:lt1>
        <a:srgbClr val="FFFFFF"/>
      </a:lt1>
      <a:dk2>
        <a:srgbClr val="0072C6"/>
      </a:dk2>
      <a:lt2>
        <a:srgbClr val="D2D2D2"/>
      </a:lt2>
      <a:accent1>
        <a:srgbClr val="008272"/>
      </a:accent1>
      <a:accent2>
        <a:srgbClr val="68217A"/>
      </a:accent2>
      <a:accent3>
        <a:srgbClr val="00BCF2"/>
      </a:accent3>
      <a:accent4>
        <a:srgbClr val="7FBA00"/>
      </a:accent4>
      <a:accent5>
        <a:srgbClr val="FF8C00"/>
      </a:accent5>
      <a:accent6>
        <a:srgbClr val="FF0000"/>
      </a:accent6>
      <a:hlink>
        <a:srgbClr val="00BCF2"/>
      </a:hlink>
      <a:folHlink>
        <a:srgbClr val="008DB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7877</TotalTime>
  <Words>811</Words>
  <Application>Microsoft Macintosh PowerPoint</Application>
  <PresentationFormat>Widescreen</PresentationFormat>
  <Paragraphs>92</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Segoe Pro Display Light</vt:lpstr>
      <vt:lpstr>Segoe UI</vt:lpstr>
      <vt:lpstr>Segoe UI Light</vt:lpstr>
      <vt:lpstr>Wingdings</vt:lpstr>
      <vt:lpstr>1_Azure Event</vt:lpstr>
      <vt:lpstr>Office Theme</vt:lpstr>
      <vt:lpstr>Step 5 </vt:lpstr>
      <vt:lpstr>Goal</vt:lpstr>
      <vt:lpstr>ASC - Monitors the security state of cloud resources</vt:lpstr>
      <vt:lpstr>Malware is rampant and rapidly evolving </vt:lpstr>
      <vt:lpstr>Ensure secure VM configurations</vt:lpstr>
      <vt:lpstr>Brute force attacks commonly target open management ports</vt:lpstr>
      <vt:lpstr>Limit exposure to brute force attacks</vt:lpstr>
      <vt:lpstr>Control network traffic</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Azure Bootcamp 2018 - Montreal</dc:title>
  <dc:creator>Guy Barrette</dc:creator>
  <cp:lastModifiedBy/>
  <cp:revision>428</cp:revision>
  <cp:lastPrinted>2014-03-26T17:46:13Z</cp:lastPrinted>
  <dcterms:created xsi:type="dcterms:W3CDTF">2014-03-19T23:21:38Z</dcterms:created>
  <dcterms:modified xsi:type="dcterms:W3CDTF">2018-04-16T15:28:55Z</dcterms:modified>
  <cp:category>Azure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ies>
</file>