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636" r:id="rId2"/>
    <p:sldId id="635" r:id="rId3"/>
    <p:sldId id="651" r:id="rId4"/>
    <p:sldId id="652" r:id="rId5"/>
    <p:sldId id="653" r:id="rId6"/>
    <p:sldId id="661" r:id="rId7"/>
    <p:sldId id="604"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ECFEE84-0763-4195-A954-1A6BD7FD1EFF}">
          <p14:sldIdLst>
            <p14:sldId id="636"/>
            <p14:sldId id="635"/>
          </p14:sldIdLst>
        </p14:section>
        <p14:section name="What is App Insight" id="{E01DD4C0-BF89-4792-81E6-484C605B629E}">
          <p14:sldIdLst>
            <p14:sldId id="651"/>
            <p14:sldId id="652"/>
            <p14:sldId id="653"/>
            <p14:sldId id="661"/>
          </p14:sldIdLst>
        </p14:section>
        <p14:section name="Exit" id="{26D33BE0-B19C-465D-8801-1598009CC099}">
          <p14:sldIdLst>
            <p14:sldId id="6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00"/>
    <a:srgbClr val="19396C"/>
    <a:srgbClr val="262B2E"/>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6" autoAdjust="0"/>
    <p:restoredTop sz="68559" autoAdjust="0"/>
  </p:normalViewPr>
  <p:slideViewPr>
    <p:cSldViewPr snapToGrid="0">
      <p:cViewPr varScale="1">
        <p:scale>
          <a:sx n="69" d="100"/>
          <a:sy n="69" d="100"/>
        </p:scale>
        <p:origin x="1206" y="102"/>
      </p:cViewPr>
      <p:guideLst/>
    </p:cSldViewPr>
  </p:slideViewPr>
  <p:outlineViewPr>
    <p:cViewPr>
      <p:scale>
        <a:sx n="33" d="100"/>
        <a:sy n="33" d="100"/>
      </p:scale>
      <p:origin x="0" y="-4948"/>
    </p:cViewPr>
  </p:outlineViewPr>
  <p:notesTextViewPr>
    <p:cViewPr>
      <p:scale>
        <a:sx n="3" d="2"/>
        <a:sy n="3" d="2"/>
      </p:scale>
      <p:origin x="0" y="0"/>
    </p:cViewPr>
  </p:notesTextViewPr>
  <p:sorterViewPr>
    <p:cViewPr>
      <p:scale>
        <a:sx n="61" d="100"/>
        <a:sy n="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y Barrette" userId="bf1d3d41e7d330e9" providerId="LiveId" clId="{4BFDF46A-C541-4817-803C-92C03764D9B7}"/>
    <pc:docChg chg="delSection">
      <pc:chgData name="Guy Barrette" userId="bf1d3d41e7d330e9" providerId="LiveId" clId="{4BFDF46A-C541-4817-803C-92C03764D9B7}" dt="2018-03-24T18:02:25.528" v="0" actId="1867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2018-04-07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46001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2018-04-07 10:31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420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Visual Studio 11</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Calibri"/>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Calibri"/>
              <a:ea typeface="+mn-ea"/>
              <a:cs typeface="+mn-cs"/>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081A3DE-BF09-4095-9020-0A809BD1B8A2}"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2018-04-07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118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160154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8897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lt">
    <p:spTree>
      <p:nvGrpSpPr>
        <p:cNvPr id="1" name=""/>
        <p:cNvGrpSpPr/>
        <p:nvPr/>
      </p:nvGrpSpPr>
      <p:grpSpPr>
        <a:xfrm>
          <a:off x="0" y="0"/>
          <a:ext cx="0" cy="0"/>
          <a:chOff x="0" y="0"/>
          <a:chExt cx="0" cy="0"/>
        </a:xfrm>
      </p:grpSpPr>
      <p:pic>
        <p:nvPicPr>
          <p:cNvPr id="6"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en-US" dirty="0"/>
              <a:t>Title</a:t>
            </a:r>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en-US" dirty="0"/>
              <a:t>Presenter</a:t>
            </a:r>
          </a:p>
        </p:txBody>
      </p:sp>
    </p:spTree>
    <p:extLst>
      <p:ext uri="{BB962C8B-B14F-4D97-AF65-F5344CB8AC3E}">
        <p14:creationId xmlns:p14="http://schemas.microsoft.com/office/powerpoint/2010/main" val="2153966380"/>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line">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1031838053"/>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Half">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2169800163"/>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line and Content Alt">
    <p:bg>
      <p:bgRef idx="1001">
        <a:schemeClr val="bg1"/>
      </p:bgRef>
    </p:bg>
    <p:spTree>
      <p:nvGrpSpPr>
        <p:cNvPr id="1" name=""/>
        <p:cNvGrpSpPr/>
        <p:nvPr/>
      </p:nvGrpSpPr>
      <p:grpSpPr>
        <a:xfrm>
          <a:off x="0" y="0"/>
          <a:ext cx="0" cy="0"/>
          <a:chOff x="0" y="0"/>
          <a:chExt cx="0" cy="0"/>
        </a:xfrm>
      </p:grpSpPr>
      <p:sp>
        <p:nvSpPr>
          <p:cNvPr id="13"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274712" y="2193928"/>
            <a:ext cx="9976860" cy="2719388"/>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1264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line Only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930351"/>
            <a:ext cx="9976363"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577571455"/>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Bottom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518612" y="5576547"/>
            <a:ext cx="8069064" cy="917575"/>
          </a:xfrm>
          <a:prstGeom prst="rect">
            <a:avLst/>
          </a:prstGeom>
        </p:spPr>
        <p:txBody>
          <a:bodyPr/>
          <a:lstStyle>
            <a:lvl1pPr>
              <a:defRPr>
                <a:solidFill>
                  <a:schemeClr val="bg1"/>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2270619354"/>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Al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318238052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eadline and Content">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
        <p:nvSpPr>
          <p:cNvPr id="6" name="Body"/>
          <p:cNvSpPr>
            <a:spLocks noGrp="1"/>
          </p:cNvSpPr>
          <p:nvPr>
            <p:ph sz="quarter" idx="10"/>
          </p:nvPr>
        </p:nvSpPr>
        <p:spPr>
          <a:xfrm>
            <a:off x="3398139" y="684717"/>
            <a:ext cx="8625516" cy="4420683"/>
          </a:xfrm>
          <a:prstGeom prst="rect">
            <a:avLst/>
          </a:prstGeom>
        </p:spPr>
        <p:txBody>
          <a:bodyPr/>
          <a:lstStyle>
            <a:lvl1pPr>
              <a:buClr>
                <a:schemeClr val="tx2"/>
              </a:buClr>
              <a:defRPr sz="2000">
                <a:solidFill>
                  <a:schemeClr val="tx2"/>
                </a:solidFill>
              </a:defRPr>
            </a:lvl1pPr>
            <a:lvl2pPr>
              <a:buClr>
                <a:schemeClr val="tx2"/>
              </a:buClr>
              <a:defRPr sz="2000">
                <a:solidFill>
                  <a:schemeClr val="tx2"/>
                </a:solidFill>
              </a:defRPr>
            </a:lvl2pPr>
            <a:lvl3pPr>
              <a:buClr>
                <a:schemeClr val="tx2"/>
              </a:buClr>
              <a:defRPr sz="2000">
                <a:solidFill>
                  <a:schemeClr val="tx2"/>
                </a:solidFill>
              </a:defRPr>
            </a:lvl3pPr>
            <a:lvl4pPr>
              <a:buClr>
                <a:schemeClr val="tx2"/>
              </a:buClr>
              <a:defRPr sz="2000">
                <a:solidFill>
                  <a:schemeClr val="tx2"/>
                </a:solidFill>
              </a:defRPr>
            </a:lvl4pPr>
            <a:lvl5pPr>
              <a:buClr>
                <a:schemeClr val="tx2"/>
              </a:buClr>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987840"/>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eadline Only">
    <p:bg>
      <p:bgRef idx="1001">
        <a:schemeClr val="bg1"/>
      </p:bgRef>
    </p:bg>
    <p:spTree>
      <p:nvGrpSpPr>
        <p:cNvPr id="1" name=""/>
        <p:cNvGrpSpPr/>
        <p:nvPr/>
      </p:nvGrpSpPr>
      <p:grpSpPr>
        <a:xfrm>
          <a:off x="0" y="0"/>
          <a:ext cx="0" cy="0"/>
          <a:chOff x="0" y="0"/>
          <a:chExt cx="0" cy="0"/>
        </a:xfrm>
      </p:grpSpPr>
      <p:sp>
        <p:nvSpPr>
          <p:cNvPr id="7" name="White Background"/>
          <p:cNvSpPr/>
          <p:nvPr/>
        </p:nvSpPr>
        <p:spPr bwMode="auto">
          <a:xfrm>
            <a:off x="1" y="5256715"/>
            <a:ext cx="12192000" cy="160128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Icon"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Headline"/>
          <p:cNvSpPr>
            <a:spLocks noGrp="1"/>
          </p:cNvSpPr>
          <p:nvPr>
            <p:ph type="title"/>
          </p:nvPr>
        </p:nvSpPr>
        <p:spPr>
          <a:xfrm>
            <a:off x="274712" y="2436271"/>
            <a:ext cx="2848714" cy="917575"/>
          </a:xfrm>
          <a:prstGeom prst="rect">
            <a:avLst/>
          </a:prstGeom>
        </p:spPr>
        <p:txBody>
          <a:bodyPr/>
          <a:lstStyle>
            <a:lvl1pPr>
              <a:defRPr>
                <a:solidFill>
                  <a:schemeClr val="tx2"/>
                </a:solidFill>
              </a:defRPr>
            </a:lvl1pPr>
          </a:lstStyle>
          <a:p>
            <a:r>
              <a:rPr lang="en-US" sz="4800">
                <a:solidFill>
                  <a:srgbClr val="0072C6"/>
                </a:solidFill>
                <a:latin typeface="Segoe UI Light" panose="020B0502040204020203" pitchFamily="34" charset="0"/>
              </a:rPr>
              <a:t>Click to edit Master title style</a:t>
            </a:r>
            <a:endParaRPr lang="en-US" sz="4800" dirty="0">
              <a:solidFill>
                <a:srgbClr val="0072C6"/>
              </a:solidFill>
              <a:latin typeface="Segoe UI Light" panose="020B0502040204020203" pitchFamily="34" charset="0"/>
            </a:endParaRPr>
          </a:p>
        </p:txBody>
      </p:sp>
    </p:spTree>
    <p:extLst>
      <p:ext uri="{BB962C8B-B14F-4D97-AF65-F5344CB8AC3E}">
        <p14:creationId xmlns:p14="http://schemas.microsoft.com/office/powerpoint/2010/main" val="4134415531"/>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Subhead"/>
          <p:cNvSpPr txBox="1">
            <a:spLocks/>
          </p:cNvSpPr>
          <p:nvPr/>
        </p:nvSpPr>
        <p:spPr>
          <a:xfrm>
            <a:off x="274390" y="1415481"/>
            <a:ext cx="9875336" cy="923922"/>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tx1"/>
                </a:solidFill>
                <a:effectLst/>
                <a:latin typeface="+mj-lt"/>
                <a:ea typeface="+mn-ea"/>
                <a:cs typeface="Segoe UI" pitchFamily="34" charset="0"/>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1068623843"/>
      </p:ext>
    </p:extLst>
  </p:cSld>
  <p:clrMapOvr>
    <a:masterClrMapping/>
  </p:clrMapOvr>
  <p:transition>
    <p:fad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line Only and Custom Content">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Tree>
    <p:extLst>
      <p:ext uri="{BB962C8B-B14F-4D97-AF65-F5344CB8AC3E}">
        <p14:creationId xmlns:p14="http://schemas.microsoft.com/office/powerpoint/2010/main" val="3320439354"/>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lvl1pPr>
          </a:lstStyle>
          <a:p>
            <a:pPr algn="ctr"/>
            <a:r>
              <a:rPr lang="en-US" sz="7998" dirty="0"/>
              <a:t>Statement</a:t>
            </a:r>
          </a:p>
        </p:txBody>
      </p:sp>
    </p:spTree>
    <p:extLst>
      <p:ext uri="{BB962C8B-B14F-4D97-AF65-F5344CB8AC3E}">
        <p14:creationId xmlns:p14="http://schemas.microsoft.com/office/powerpoint/2010/main" val="3732165487"/>
      </p:ext>
    </p:extLst>
  </p:cSld>
  <p:clrMapOvr>
    <a:masterClrMapping/>
  </p:clrMapOvr>
  <p:transition>
    <p:fade/>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Third">
    <p:spTree>
      <p:nvGrpSpPr>
        <p:cNvPr id="1" name=""/>
        <p:cNvGrpSpPr/>
        <p:nvPr/>
      </p:nvGrpSpPr>
      <p:grpSpPr>
        <a:xfrm>
          <a:off x="0" y="0"/>
          <a:ext cx="0" cy="0"/>
          <a:chOff x="0" y="0"/>
          <a:chExt cx="0" cy="0"/>
        </a:xfrm>
      </p:grpSpPr>
      <p:grpSp>
        <p:nvGrpSpPr>
          <p:cNvPr id="2" name="Group 1"/>
          <p:cNvGrpSpPr/>
          <p:nvPr/>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44452402"/>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and Content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
        <p:nvSpPr>
          <p:cNvPr id="7" name="Body"/>
          <p:cNvSpPr>
            <a:spLocks noGrp="1"/>
          </p:cNvSpPr>
          <p:nvPr>
            <p:ph sz="quarter" idx="10"/>
          </p:nvPr>
        </p:nvSpPr>
        <p:spPr>
          <a:xfrm>
            <a:off x="2103900" y="1828800"/>
            <a:ext cx="8743227" cy="434340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7114950"/>
      </p:ext>
    </p:extLst>
  </p:cSld>
  <p:clrMapOvr>
    <a:masterClrMapping/>
  </p:clrMapOvr>
  <p:transition>
    <p:fade/>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line Only Dark">
    <p:spTree>
      <p:nvGrpSpPr>
        <p:cNvPr id="1" name=""/>
        <p:cNvGrpSpPr/>
        <p:nvPr/>
      </p:nvGrpSpPr>
      <p:grpSpPr>
        <a:xfrm>
          <a:off x="0" y="0"/>
          <a:ext cx="0" cy="0"/>
          <a:chOff x="0" y="0"/>
          <a:chExt cx="0" cy="0"/>
        </a:xfrm>
      </p:grpSpPr>
      <p:sp>
        <p:nvSpPr>
          <p:cNvPr id="3" name="Headline"/>
          <p:cNvSpPr>
            <a:spLocks noGrp="1"/>
          </p:cNvSpPr>
          <p:nvPr>
            <p:ph type="title"/>
          </p:nvPr>
        </p:nvSpPr>
        <p:spPr>
          <a:xfrm>
            <a:off x="2075001" y="611794"/>
            <a:ext cx="8772126" cy="917575"/>
          </a:xfrm>
          <a:prstGeom prst="rect">
            <a:avLst/>
          </a:prstGeom>
        </p:spPr>
        <p:txBody>
          <a:bodyPr/>
          <a:lstStyle/>
          <a:p>
            <a:r>
              <a:rPr lang="en-US" sz="5400">
                <a:solidFill>
                  <a:srgbClr val="92D050"/>
                </a:solidFill>
              </a:rPr>
              <a:t>Click to edit Master title style</a:t>
            </a:r>
            <a:endParaRPr lang="en-US" dirty="0">
              <a:solidFill>
                <a:schemeClr val="bg2"/>
              </a:solidFill>
            </a:endParaRPr>
          </a:p>
        </p:txBody>
      </p:sp>
    </p:spTree>
    <p:extLst>
      <p:ext uri="{BB962C8B-B14F-4D97-AF65-F5344CB8AC3E}">
        <p14:creationId xmlns:p14="http://schemas.microsoft.com/office/powerpoint/2010/main" val="260656859"/>
      </p:ext>
    </p:extLst>
  </p:cSld>
  <p:clrMapOvr>
    <a:masterClrMapping/>
  </p:clrMapOvr>
  <p:transition>
    <p:fade/>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1052741" y="2970214"/>
            <a:ext cx="10086517" cy="917575"/>
          </a:xfrm>
          <a:prstGeom prst="rect">
            <a:avLst/>
          </a:prstGeom>
        </p:spPr>
        <p:txBody>
          <a:bodyPr/>
          <a:lstStyle>
            <a:lvl1pPr algn="ctr">
              <a:defRPr sz="6000">
                <a:solidFill>
                  <a:srgbClr val="92D050"/>
                </a:solidFill>
              </a:defRPr>
            </a:lvl1pPr>
          </a:lstStyle>
          <a:p>
            <a:r>
              <a:rPr lang="en-US" sz="5400" dirty="0">
                <a:solidFill>
                  <a:srgbClr val="92D050"/>
                </a:solidFill>
              </a:rPr>
              <a:t>Demo</a:t>
            </a:r>
            <a:endParaRPr lang="en-US" dirty="0">
              <a:solidFill>
                <a:schemeClr val="bg2"/>
              </a:solidFill>
            </a:endParaRPr>
          </a:p>
        </p:txBody>
      </p:sp>
      <p:pic>
        <p:nvPicPr>
          <p:cNvPr id="4" name="Picture 3" descr="Ones-and-zero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Tree>
    <p:extLst>
      <p:ext uri="{BB962C8B-B14F-4D97-AF65-F5344CB8AC3E}">
        <p14:creationId xmlns:p14="http://schemas.microsoft.com/office/powerpoint/2010/main" val="417141540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ured 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599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ured Blank Al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Tree>
    <p:extLst>
      <p:ext uri="{BB962C8B-B14F-4D97-AF65-F5344CB8AC3E}">
        <p14:creationId xmlns:p14="http://schemas.microsoft.com/office/powerpoint/2010/main" val="15871271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ured Blank Light">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524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5" name="Rectangle 4"/>
          <p:cNvSpPr/>
          <p:nvPr userDrawn="1"/>
        </p:nvSpPr>
        <p:spPr bwMode="auto">
          <a:xfrm>
            <a:off x="8884871" y="-1"/>
            <a:ext cx="3307130" cy="6855083"/>
          </a:xfrm>
          <a:prstGeom prst="rect">
            <a:avLst/>
          </a:prstGeom>
          <a:solidFill>
            <a:srgbClr val="00AEE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6" name="Rounded Rectangle 29"/>
          <p:cNvSpPr/>
          <p:nvPr userDrawn="1"/>
        </p:nvSpPr>
        <p:spPr bwMode="black">
          <a:xfrm>
            <a:off x="9884269" y="1944139"/>
            <a:ext cx="1308334" cy="3044320"/>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itle 5"/>
          <p:cNvSpPr>
            <a:spLocks noGrp="1"/>
          </p:cNvSpPr>
          <p:nvPr>
            <p:ph type="title" idx="4294967295"/>
          </p:nvPr>
        </p:nvSpPr>
        <p:spPr>
          <a:xfrm>
            <a:off x="461264" y="158735"/>
            <a:ext cx="3694118" cy="2413891"/>
          </a:xfrm>
          <a:prstGeom prst="rect">
            <a:avLst/>
          </a:prstGeom>
        </p:spPr>
        <p:txBody>
          <a:bodyPr anchor="ctr">
            <a:noAutofit/>
          </a:bodyPr>
          <a:lstStyle>
            <a:lvl1pPr>
              <a:defRPr sz="8800"/>
            </a:lvl1pPr>
          </a:lstStyle>
          <a:p>
            <a:r>
              <a:rPr lang="en-US" sz="8798" dirty="0">
                <a:solidFill>
                  <a:schemeClr val="bg1">
                    <a:alpha val="99000"/>
                  </a:schemeClr>
                </a:solidFill>
              </a:rPr>
              <a:t>Q&amp;A</a:t>
            </a:r>
          </a:p>
        </p:txBody>
      </p:sp>
    </p:spTree>
    <p:extLst>
      <p:ext uri="{BB962C8B-B14F-4D97-AF65-F5344CB8AC3E}">
        <p14:creationId xmlns:p14="http://schemas.microsoft.com/office/powerpoint/2010/main" val="22579463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ll to A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35"/>
            <a:ext cx="12192000" cy="6852165"/>
          </a:xfrm>
          <a:prstGeom prst="rect">
            <a:avLst/>
          </a:prstGeom>
        </p:spPr>
      </p:pic>
      <p:sp>
        <p:nvSpPr>
          <p:cNvPr id="8" name="Rectangle 7"/>
          <p:cNvSpPr/>
          <p:nvPr userDrawn="1"/>
        </p:nvSpPr>
        <p:spPr bwMode="auto">
          <a:xfrm>
            <a:off x="10187268" y="-1"/>
            <a:ext cx="2004732" cy="6855083"/>
          </a:xfrm>
          <a:prstGeom prst="rect">
            <a:avLst/>
          </a:prstGeom>
          <a:solidFill>
            <a:srgbClr val="8CC600"/>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9" name="Freeform 64"/>
          <p:cNvSpPr>
            <a:spLocks noEditPoints="1"/>
          </p:cNvSpPr>
          <p:nvPr userDrawn="1"/>
        </p:nvSpPr>
        <p:spPr bwMode="black">
          <a:xfrm flipH="1">
            <a:off x="10598291" y="233151"/>
            <a:ext cx="1182686" cy="90830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noProof="0">
              <a:ln>
                <a:noFill/>
              </a:ln>
              <a:solidFill>
                <a:srgbClr val="292929"/>
              </a:solidFill>
              <a:effectLst/>
              <a:uLnTx/>
              <a:uFillTx/>
            </a:endParaRPr>
          </a:p>
        </p:txBody>
      </p:sp>
      <p:sp>
        <p:nvSpPr>
          <p:cNvPr id="4" name="Text Placeholder 3"/>
          <p:cNvSpPr>
            <a:spLocks noGrp="1"/>
          </p:cNvSpPr>
          <p:nvPr>
            <p:ph type="body" sz="quarter" idx="10"/>
          </p:nvPr>
        </p:nvSpPr>
        <p:spPr>
          <a:xfrm>
            <a:off x="589800" y="233151"/>
            <a:ext cx="9310688" cy="6416675"/>
          </a:xfrm>
          <a:prstGeom prst="rect">
            <a:avLst/>
          </a:prstGeom>
        </p:spPr>
        <p:txBody>
          <a:bodyPr/>
          <a:lstStyle>
            <a:lvl1pPr marL="0" indent="0">
              <a:buNone/>
              <a:defRPr sz="3600"/>
            </a:lvl1pPr>
            <a:lvl2pPr>
              <a:defRPr sz="3600"/>
            </a:lvl2pPr>
            <a:lvl3pPr>
              <a:defRPr sz="3600"/>
            </a:lvl3pPr>
            <a:lvl4pPr>
              <a:defRPr sz="3600"/>
            </a:lvl4pPr>
            <a:lvl5pPr>
              <a:defRPr sz="3600"/>
            </a:lvl5pPr>
          </a:lstStyle>
          <a:p>
            <a:pPr lvl="0"/>
            <a:r>
              <a:rPr lang="en-US" dirty="0"/>
              <a:t>Click to edit Master text styles</a:t>
            </a:r>
          </a:p>
        </p:txBody>
      </p:sp>
    </p:spTree>
    <p:extLst>
      <p:ext uri="{BB962C8B-B14F-4D97-AF65-F5344CB8AC3E}">
        <p14:creationId xmlns:p14="http://schemas.microsoft.com/office/powerpoint/2010/main" val="26853489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9005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372479"/>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ark Blue Blank">
    <p:bg>
      <p:bgPr>
        <a:solidFill>
          <a:srgbClr val="00408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44409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ight 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862587"/>
      </p:ext>
    </p:extLst>
  </p:cSld>
  <p:clrMapOvr>
    <a:overrideClrMapping bg1="lt1" tx1="dk1" bg2="lt2" tx2="dk2" accent1="accent1" accent2="accent2" accent3="accent3" accent4="accent4" accent5="accent5" accent6="accent6" hlink="hlink" folHlink="folHlink"/>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ay Blank">
    <p:bg>
      <p:bgPr>
        <a:solidFill>
          <a:schemeClr val="bg2">
            <a:lumMod val="2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2561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en Blank">
    <p:bg>
      <p:bgPr>
        <a:solidFill>
          <a:srgbClr val="00363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76168"/>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urple Blank">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982698"/>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White Background"/>
          <p:cNvSpPr/>
          <p:nvPr/>
        </p:nvSpPr>
        <p:spPr bwMode="auto">
          <a:xfrm>
            <a:off x="1" y="3365500"/>
            <a:ext cx="12192000" cy="3492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Body"/>
          <p:cNvSpPr>
            <a:spLocks noGrp="1"/>
          </p:cNvSpPr>
          <p:nvPr>
            <p:ph type="body" sz="quarter" idx="11"/>
          </p:nvPr>
        </p:nvSpPr>
        <p:spPr>
          <a:xfrm>
            <a:off x="373985" y="4824404"/>
            <a:ext cx="6750030" cy="1139825"/>
          </a:xfrm>
          <a:prstGeom prst="rect">
            <a:avLst/>
          </a:prstGeom>
        </p:spPr>
        <p:txBody>
          <a:bodyPr/>
          <a:lstStyle>
            <a:lvl1pPr>
              <a:buClr>
                <a:schemeClr val="tx2"/>
              </a:buClr>
              <a:defRPr lang="en-US" sz="2000" kern="1200" spc="0" baseline="0" dirty="0" smtClean="0">
                <a:solidFill>
                  <a:srgbClr val="0072C6"/>
                </a:solidFill>
                <a:latin typeface="Segoe UI Light" panose="020B0502040204020203" pitchFamily="34" charset="0"/>
                <a:ea typeface="+mn-ea"/>
                <a:cs typeface="+mn-cs"/>
              </a:defRPr>
            </a:lvl1pPr>
            <a:lvl2pPr>
              <a:buClr>
                <a:schemeClr val="tx2"/>
              </a:buClr>
              <a:defRPr lang="en-US" sz="2000" kern="1200" spc="0" baseline="0" dirty="0" smtClean="0">
                <a:solidFill>
                  <a:srgbClr val="0072C6"/>
                </a:solidFill>
                <a:latin typeface="Segoe UI Light" panose="020B0502040204020203" pitchFamily="34" charset="0"/>
                <a:ea typeface="+mn-ea"/>
                <a:cs typeface="+mn-cs"/>
              </a:defRPr>
            </a:lvl2pPr>
            <a:lvl3pPr>
              <a:buClr>
                <a:schemeClr val="tx2"/>
              </a:buClr>
              <a:defRPr lang="en-US" sz="2000" kern="1200" spc="0" baseline="0" dirty="0" smtClean="0">
                <a:solidFill>
                  <a:srgbClr val="0072C6"/>
                </a:solidFill>
                <a:latin typeface="Segoe UI Light" panose="020B0502040204020203" pitchFamily="34" charset="0"/>
                <a:ea typeface="+mn-ea"/>
                <a:cs typeface="+mn-cs"/>
              </a:defRPr>
            </a:lvl3pPr>
            <a:lvl4pPr>
              <a:buClr>
                <a:schemeClr val="tx2"/>
              </a:buClr>
              <a:defRPr lang="en-US" sz="2000" kern="1200" spc="0" baseline="0" dirty="0" smtClean="0">
                <a:solidFill>
                  <a:srgbClr val="0072C6"/>
                </a:solidFill>
                <a:latin typeface="Segoe UI Light" panose="020B0502040204020203" pitchFamily="34" charset="0"/>
                <a:ea typeface="+mn-ea"/>
                <a:cs typeface="+mn-cs"/>
              </a:defRPr>
            </a:lvl4pPr>
            <a:lvl5pPr>
              <a:buClr>
                <a:schemeClr val="tx2"/>
              </a:buClr>
              <a:defRPr lang="en-US" sz="2000" kern="1200" spc="0" baseline="0" dirty="0" smtClean="0">
                <a:solidFill>
                  <a:srgbClr val="0072C6"/>
                </a:solidFill>
                <a:latin typeface="Segoe UI Light" panose="020B0502040204020203"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head"/>
          <p:cNvSpPr>
            <a:spLocks noGrp="1"/>
          </p:cNvSpPr>
          <p:nvPr>
            <p:ph type="body" sz="quarter" idx="12" hasCustomPrompt="1"/>
          </p:nvPr>
        </p:nvSpPr>
        <p:spPr>
          <a:xfrm>
            <a:off x="374748" y="3873501"/>
            <a:ext cx="6748632" cy="950913"/>
          </a:xfrm>
          <a:prstGeom prst="rect">
            <a:avLst/>
          </a:prstGeom>
        </p:spPr>
        <p:txBody>
          <a:bodyPr/>
          <a:lstStyle>
            <a:lvl1pPr marL="0" indent="0">
              <a:buNone/>
              <a:defRPr>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en-US" dirty="0"/>
              <a:t>Subhead</a:t>
            </a:r>
          </a:p>
        </p:txBody>
      </p:sp>
      <p:sp>
        <p:nvSpPr>
          <p:cNvPr id="7" name="Headline"/>
          <p:cNvSpPr>
            <a:spLocks noGrp="1"/>
          </p:cNvSpPr>
          <p:nvPr>
            <p:ph type="title"/>
          </p:nvPr>
        </p:nvSpPr>
        <p:spPr>
          <a:xfrm>
            <a:off x="274712" y="930351"/>
            <a:ext cx="9976363" cy="917575"/>
          </a:xfrm>
          <a:prstGeom prst="rect">
            <a:avLst/>
          </a:prstGeom>
        </p:spPr>
        <p:txBody>
          <a:bodyPr/>
          <a:lstStyle/>
          <a:p>
            <a:r>
              <a:rPr lang="en-US" sz="4800">
                <a:solidFill>
                  <a:schemeClr val="bg1"/>
                </a:solidFill>
              </a:rPr>
              <a:t>Click to edit Master title style</a:t>
            </a:r>
            <a:endParaRPr lang="en-US" sz="4800" dirty="0">
              <a:solidFill>
                <a:schemeClr val="bg1"/>
              </a:solidFill>
            </a:endParaRPr>
          </a:p>
        </p:txBody>
      </p:sp>
    </p:spTree>
    <p:extLst>
      <p:ext uri="{BB962C8B-B14F-4D97-AF65-F5344CB8AC3E}">
        <p14:creationId xmlns:p14="http://schemas.microsoft.com/office/powerpoint/2010/main" val="3612628345"/>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5" name="Colors"/>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rot="5400000">
            <a:off x="10325051" y="1906413"/>
            <a:ext cx="4214127" cy="401305"/>
          </a:xfrm>
          <a:prstGeom prst="rect">
            <a:avLst/>
          </a:prstGeom>
        </p:spPr>
      </p:pic>
    </p:spTree>
    <p:extLst>
      <p:ext uri="{BB962C8B-B14F-4D97-AF65-F5344CB8AC3E}">
        <p14:creationId xmlns:p14="http://schemas.microsoft.com/office/powerpoint/2010/main" val="2866109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68" r:id="rId24"/>
    <p:sldLayoutId id="2147483772" r:id="rId25"/>
    <p:sldLayoutId id="2147483770" r:id="rId26"/>
    <p:sldLayoutId id="2147483771" r:id="rId27"/>
    <p:sldLayoutId id="2147483773" r:id="rId28"/>
    <p:sldLayoutId id="2147483819" r:id="rId29"/>
  </p:sldLayoutIdLst>
  <p:transition>
    <p:fade/>
  </p:transition>
  <p:hf hdr="0" ftr="0" dt="0"/>
  <p:txStyles>
    <p:titleStyle>
      <a:lvl1pPr algn="l" defTabSz="914180" rtl="0" eaLnBrk="1" latinLnBrk="0" hangingPunct="1">
        <a:lnSpc>
          <a:spcPct val="90000"/>
        </a:lnSpc>
        <a:spcBef>
          <a:spcPct val="0"/>
        </a:spcBef>
        <a:buNone/>
        <a:defRPr lang="en-US" sz="5293" b="0" kern="1200" cap="none" spc="-100" baseline="0" dirty="0" smtClean="0">
          <a:ln w="3175">
            <a:noFill/>
          </a:ln>
          <a:solidFill>
            <a:schemeClr val="bg1"/>
          </a:soli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3920"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2352" kern="1200" spc="0" baseline="0">
          <a:solidFill>
            <a:schemeClr val="bg1"/>
          </a:soli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Char char="§"/>
        <a:tabLst/>
        <a:defRPr sz="1960" kern="1200" spc="0" baseline="0">
          <a:solidFill>
            <a:schemeClr val="bg1"/>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emf"/><Relationship Id="rId11" Type="http://schemas.openxmlformats.org/officeDocument/2006/relationships/image" Target="../media/image16.emf"/><Relationship Id="rId5" Type="http://schemas.microsoft.com/office/2007/relationships/hdphoto" Target="../media/hdphoto1.wdp"/><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s://github.com/Microsoft/ApplicationInsights-Home" TargetMode="External"/><Relationship Id="rId3" Type="http://schemas.openxmlformats.org/officeDocument/2006/relationships/image" Target="../media/image18.jpg"/><Relationship Id="rId7" Type="http://schemas.openxmlformats.org/officeDocument/2006/relationships/image" Target="../media/image22.png"/><Relationship Id="rId12" Type="http://schemas.openxmlformats.org/officeDocument/2006/relationships/hyperlink" Target="http://azure.microsoft.com/en-us/documentation/articles/app-insights-java-trace-logs/" TargetMode="External"/><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hyperlink" Target="http://azure.microsoft.com/en-us/documentation/articles/app-insights-diagnostic-search/" TargetMode="External"/><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2-Dt8521Ixk"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0"/>
            <a:ext cx="10722224" cy="2838680"/>
          </a:xfrm>
        </p:spPr>
        <p:txBody>
          <a:bodyPr/>
          <a:lstStyle/>
          <a:p>
            <a:r>
              <a:rPr lang="en-US" b="1" dirty="0"/>
              <a:t>Step 3</a:t>
            </a:r>
            <a:br>
              <a:rPr lang="en-US" b="1" dirty="0"/>
            </a:br>
            <a:r>
              <a:rPr lang="fr-CA" b="1" dirty="0"/>
              <a:t>Application Insights </a:t>
            </a:r>
            <a:endParaRPr lang="en-US" b="1" dirty="0"/>
          </a:p>
        </p:txBody>
      </p:sp>
      <p:sp>
        <p:nvSpPr>
          <p:cNvPr id="3" name="Title 1"/>
          <p:cNvSpPr txBox="1">
            <a:spLocks/>
          </p:cNvSpPr>
          <p:nvPr/>
        </p:nvSpPr>
        <p:spPr>
          <a:xfrm>
            <a:off x="882435" y="3632886"/>
            <a:ext cx="10722224" cy="2634795"/>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r>
              <a:rPr lang="en-CA" sz="3921" b="1" dirty="0"/>
              <a:t>Part 1</a:t>
            </a:r>
          </a:p>
          <a:p>
            <a:endParaRPr lang="en-CA" sz="3921" b="1" dirty="0"/>
          </a:p>
          <a:p>
            <a:endParaRPr lang="en-CA" sz="3921" b="1" dirty="0"/>
          </a:p>
        </p:txBody>
      </p:sp>
    </p:spTree>
    <p:extLst>
      <p:ext uri="{BB962C8B-B14F-4D97-AF65-F5344CB8AC3E}">
        <p14:creationId xmlns:p14="http://schemas.microsoft.com/office/powerpoint/2010/main" val="34752577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856" y="889131"/>
            <a:ext cx="10722224" cy="1195233"/>
          </a:xfrm>
        </p:spPr>
        <p:txBody>
          <a:bodyPr/>
          <a:lstStyle/>
          <a:p>
            <a:r>
              <a:rPr lang="en-US" b="1" dirty="0"/>
              <a:t>Goal</a:t>
            </a:r>
          </a:p>
        </p:txBody>
      </p:sp>
      <p:sp>
        <p:nvSpPr>
          <p:cNvPr id="3" name="Title 1"/>
          <p:cNvSpPr txBox="1">
            <a:spLocks/>
          </p:cNvSpPr>
          <p:nvPr/>
        </p:nvSpPr>
        <p:spPr>
          <a:xfrm>
            <a:off x="882435" y="2980788"/>
            <a:ext cx="10722224" cy="3286892"/>
          </a:xfrm>
          <a:prstGeom prst="rect">
            <a:avLst/>
          </a:prstGeom>
        </p:spPr>
        <p:txBody>
          <a:bodyPr>
            <a:noAutofit/>
          </a:bodyPr>
          <a:lstStyle>
            <a:lvl1pPr algn="ctr" defTabSz="932372" rtl="0" eaLnBrk="1" latinLnBrk="0" hangingPunct="1">
              <a:lnSpc>
                <a:spcPct val="90000"/>
              </a:lnSpc>
              <a:spcBef>
                <a:spcPct val="0"/>
              </a:spcBef>
              <a:buNone/>
              <a:defRPr lang="en-US" sz="8159" b="0" kern="1200" cap="none" spc="-102" baseline="0">
                <a:ln w="3175">
                  <a:noFill/>
                </a:ln>
                <a:solidFill>
                  <a:schemeClr val="bg1"/>
                </a:solidFill>
                <a:effectLst/>
                <a:latin typeface="+mj-lt"/>
                <a:ea typeface="+mn-ea"/>
                <a:cs typeface="Segoe UI" pitchFamily="34" charset="0"/>
              </a:defRPr>
            </a:lvl1pPr>
          </a:lstStyle>
          <a:p>
            <a:r>
              <a:rPr lang="en-US" sz="5400" dirty="0"/>
              <a:t>Learn how to use Application Insight to find performance problem in a running application.</a:t>
            </a:r>
            <a:endParaRPr lang="en-CA" sz="5400" dirty="0"/>
          </a:p>
        </p:txBody>
      </p:sp>
    </p:spTree>
    <p:extLst>
      <p:ext uri="{BB962C8B-B14F-4D97-AF65-F5344CB8AC3E}">
        <p14:creationId xmlns:p14="http://schemas.microsoft.com/office/powerpoint/2010/main" val="23620620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bwMode="auto">
          <a:xfrm>
            <a:off x="2454" y="487"/>
            <a:ext cx="12187096" cy="685702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fontAlgn="base">
              <a:lnSpc>
                <a:spcPct val="90000"/>
              </a:lnSpc>
              <a:spcBef>
                <a:spcPct val="0"/>
              </a:spcBef>
              <a:spcAft>
                <a:spcPct val="0"/>
              </a:spcAft>
            </a:pPr>
            <a:endParaRPr lang="en-US" sz="2000" spc="-50" dirty="0">
              <a:solidFill>
                <a:srgbClr val="404040"/>
              </a:solidFill>
              <a:latin typeface="Segoe UI"/>
            </a:endParaRPr>
          </a:p>
        </p:txBody>
      </p:sp>
      <p:pic>
        <p:nvPicPr>
          <p:cNvPr id="289" name="Picture 288"/>
          <p:cNvPicPr>
            <a:picLocks noChangeAspect="1"/>
          </p:cNvPicPr>
          <p:nvPr/>
        </p:nvPicPr>
        <p:blipFill>
          <a:blip r:embed="rId3"/>
          <a:stretch>
            <a:fillRect/>
          </a:stretch>
        </p:blipFill>
        <p:spPr>
          <a:xfrm>
            <a:off x="3316506" y="5611485"/>
            <a:ext cx="2016197" cy="1246765"/>
          </a:xfrm>
          <a:prstGeom prst="rect">
            <a:avLst/>
          </a:prstGeom>
        </p:spPr>
      </p:pic>
      <p:sp>
        <p:nvSpPr>
          <p:cNvPr id="74" name="Bent Arrow 73"/>
          <p:cNvSpPr/>
          <p:nvPr/>
        </p:nvSpPr>
        <p:spPr bwMode="auto">
          <a:xfrm>
            <a:off x="1001800" y="2559035"/>
            <a:ext cx="2779785" cy="3374686"/>
          </a:xfrm>
          <a:prstGeom prst="bentArrow">
            <a:avLst/>
          </a:prstGeom>
          <a:solidFill>
            <a:schemeClr val="bg1">
              <a:alpha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lnSpc>
                <a:spcPct val="90000"/>
              </a:lnSpc>
              <a:spcBef>
                <a:spcPct val="0"/>
              </a:spcBef>
              <a:spcAft>
                <a:spcPct val="0"/>
              </a:spcAft>
            </a:pPr>
            <a:endParaRPr lang="en-US" sz="2000" spc="-50" dirty="0">
              <a:solidFill>
                <a:srgbClr val="404040"/>
              </a:solidFill>
              <a:latin typeface="Segoe UI"/>
            </a:endParaRPr>
          </a:p>
        </p:txBody>
      </p:sp>
      <p:sp>
        <p:nvSpPr>
          <p:cNvPr id="2" name="Title 1"/>
          <p:cNvSpPr>
            <a:spLocks noGrp="1"/>
          </p:cNvSpPr>
          <p:nvPr>
            <p:ph type="title"/>
          </p:nvPr>
        </p:nvSpPr>
        <p:spPr>
          <a:xfrm>
            <a:off x="180394" y="175236"/>
            <a:ext cx="11655840" cy="899537"/>
          </a:xfrm>
        </p:spPr>
        <p:txBody>
          <a:bodyPr/>
          <a:lstStyle/>
          <a:p>
            <a:r>
              <a:rPr lang="en-US" sz="4705" dirty="0">
                <a:solidFill>
                  <a:schemeClr val="tx1"/>
                </a:solidFill>
              </a:rPr>
              <a:t>What is Application Insights?</a:t>
            </a:r>
          </a:p>
        </p:txBody>
      </p:sp>
      <p:sp>
        <p:nvSpPr>
          <p:cNvPr id="38" name="Freeform 95"/>
          <p:cNvSpPr>
            <a:spLocks/>
          </p:cNvSpPr>
          <p:nvPr/>
        </p:nvSpPr>
        <p:spPr bwMode="auto">
          <a:xfrm flipH="1">
            <a:off x="3559787" y="3095673"/>
            <a:ext cx="1493240" cy="9697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27DCF2">
              <a:alpha val="95000"/>
            </a:srgbClr>
          </a:solidFill>
          <a:ln>
            <a:noFill/>
          </a:ln>
          <a:extLst/>
        </p:spPr>
        <p:txBody>
          <a:bodyPr vert="horz" wrap="square" lIns="93233" tIns="46616" rIns="93233" bIns="46616" numCol="1" anchor="t" anchorCtr="0" compatLnSpc="1">
            <a:prstTxWarp prst="textNoShape">
              <a:avLst/>
            </a:prstTxWarp>
          </a:bodyPr>
          <a:lstStyle/>
          <a:p>
            <a:pPr defTabSz="932239">
              <a:defRPr/>
            </a:pPr>
            <a:endParaRPr lang="en-US" sz="2800" kern="0">
              <a:solidFill>
                <a:srgbClr val="404040"/>
              </a:solidFill>
              <a:latin typeface="Segoe UI"/>
            </a:endParaRPr>
          </a:p>
        </p:txBody>
      </p:sp>
      <p:sp>
        <p:nvSpPr>
          <p:cNvPr id="39" name="Freeform 95"/>
          <p:cNvSpPr>
            <a:spLocks/>
          </p:cNvSpPr>
          <p:nvPr/>
        </p:nvSpPr>
        <p:spPr bwMode="auto">
          <a:xfrm flipH="1">
            <a:off x="4732002" y="3422362"/>
            <a:ext cx="1318013" cy="8559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90000"/>
            </a:schemeClr>
          </a:solidFill>
          <a:ln>
            <a:noFill/>
          </a:ln>
          <a:extLst/>
        </p:spPr>
        <p:txBody>
          <a:bodyPr vert="horz" wrap="square" lIns="93233" tIns="46616" rIns="93233" bIns="46616" numCol="1" anchor="t" anchorCtr="0" compatLnSpc="1">
            <a:prstTxWarp prst="textNoShape">
              <a:avLst/>
            </a:prstTxWarp>
          </a:bodyPr>
          <a:lstStyle/>
          <a:p>
            <a:pPr defTabSz="932239">
              <a:defRPr/>
            </a:pPr>
            <a:endParaRPr lang="en-US" sz="2800" kern="0">
              <a:solidFill>
                <a:srgbClr val="404040"/>
              </a:solidFill>
              <a:latin typeface="Segoe UI"/>
            </a:endParaRPr>
          </a:p>
        </p:txBody>
      </p:sp>
      <p:pic>
        <p:nvPicPr>
          <p:cNvPr id="72" name="Picture 71"/>
          <p:cNvPicPr>
            <a:picLocks noChangeAspect="1"/>
          </p:cNvPicPr>
          <p:nvPr/>
        </p:nvPicPr>
        <p:blipFill rotWithShape="1">
          <a:blip r:embed="rId4"/>
          <a:srcRect l="11266" b="33156"/>
          <a:stretch/>
        </p:blipFill>
        <p:spPr>
          <a:xfrm>
            <a:off x="2452" y="3971848"/>
            <a:ext cx="4441732" cy="2885665"/>
          </a:xfrm>
          <a:prstGeom prst="rect">
            <a:avLst/>
          </a:prstGeom>
        </p:spPr>
      </p:pic>
      <p:sp>
        <p:nvSpPr>
          <p:cNvPr id="73" name="Rectangle 72"/>
          <p:cNvSpPr/>
          <p:nvPr/>
        </p:nvSpPr>
        <p:spPr>
          <a:xfrm>
            <a:off x="1591591" y="1550798"/>
            <a:ext cx="3009473" cy="976839"/>
          </a:xfrm>
          <a:prstGeom prst="rect">
            <a:avLst/>
          </a:prstGeom>
        </p:spPr>
        <p:txBody>
          <a:bodyPr wrap="square">
            <a:spAutoFit/>
          </a:bodyPr>
          <a:lstStyle/>
          <a:p>
            <a:pPr defTabSz="914367">
              <a:lnSpc>
                <a:spcPct val="120000"/>
              </a:lnSpc>
            </a:pPr>
            <a:r>
              <a:rPr lang="en-US" sz="1600" spc="30" dirty="0">
                <a:solidFill>
                  <a:srgbClr val="404040"/>
                </a:solidFill>
                <a:latin typeface="Segoe UI"/>
              </a:rPr>
              <a:t>Telemetry is collected at each</a:t>
            </a:r>
            <a:r>
              <a:rPr lang="en-US" sz="1600" dirty="0">
                <a:solidFill>
                  <a:srgbClr val="404040"/>
                </a:solidFill>
                <a:latin typeface="Segoe UI"/>
              </a:rPr>
              <a:t> </a:t>
            </a:r>
            <a:r>
              <a:rPr lang="en-US" sz="1600" spc="-30" dirty="0">
                <a:solidFill>
                  <a:srgbClr val="404040"/>
                </a:solidFill>
                <a:latin typeface="Segoe UI"/>
              </a:rPr>
              <a:t>tier: mobile applications, server</a:t>
            </a:r>
            <a:r>
              <a:rPr lang="en-US" sz="1600" dirty="0">
                <a:solidFill>
                  <a:srgbClr val="404040"/>
                </a:solidFill>
                <a:latin typeface="Segoe UI"/>
              </a:rPr>
              <a:t> applications and browser</a:t>
            </a:r>
          </a:p>
        </p:txBody>
      </p:sp>
      <p:sp>
        <p:nvSpPr>
          <p:cNvPr id="75" name="Rectangle 74"/>
          <p:cNvSpPr/>
          <p:nvPr/>
        </p:nvSpPr>
        <p:spPr>
          <a:xfrm>
            <a:off x="821487" y="1078676"/>
            <a:ext cx="904545" cy="1828595"/>
          </a:xfrm>
          <a:prstGeom prst="rect">
            <a:avLst/>
          </a:prstGeom>
        </p:spPr>
        <p:txBody>
          <a:bodyPr wrap="none">
            <a:noAutofit/>
          </a:bodyPr>
          <a:lstStyle/>
          <a:p>
            <a:pPr defTabSz="913376" fontAlgn="base">
              <a:lnSpc>
                <a:spcPct val="120000"/>
              </a:lnSpc>
              <a:spcBef>
                <a:spcPct val="0"/>
              </a:spcBef>
              <a:spcAft>
                <a:spcPct val="0"/>
              </a:spcAft>
            </a:pPr>
            <a:r>
              <a:rPr lang="en-US" sz="9998" b="1" kern="0" dirty="0">
                <a:solidFill>
                  <a:srgbClr val="404040"/>
                </a:solidFill>
                <a:latin typeface="Segoe UI"/>
              </a:rPr>
              <a:t>1</a:t>
            </a:r>
          </a:p>
        </p:txBody>
      </p:sp>
      <p:sp>
        <p:nvSpPr>
          <p:cNvPr id="77" name="Rectangle 76"/>
          <p:cNvSpPr/>
          <p:nvPr/>
        </p:nvSpPr>
        <p:spPr>
          <a:xfrm>
            <a:off x="5726979" y="4440812"/>
            <a:ext cx="3360093" cy="976839"/>
          </a:xfrm>
          <a:prstGeom prst="rect">
            <a:avLst/>
          </a:prstGeom>
        </p:spPr>
        <p:txBody>
          <a:bodyPr wrap="square">
            <a:spAutoFit/>
          </a:bodyPr>
          <a:lstStyle/>
          <a:p>
            <a:pPr defTabSz="932563">
              <a:lnSpc>
                <a:spcPct val="120000"/>
              </a:lnSpc>
            </a:pPr>
            <a:r>
              <a:rPr lang="en-US" sz="1600" dirty="0">
                <a:solidFill>
                  <a:srgbClr val="404040"/>
                </a:solidFill>
                <a:latin typeface="Segoe UI"/>
              </a:rPr>
              <a:t>Telemetry arrives in the Application Insights service in the cloud where it is processed &amp; stored</a:t>
            </a:r>
          </a:p>
        </p:txBody>
      </p:sp>
      <p:sp>
        <p:nvSpPr>
          <p:cNvPr id="109" name="Rectangle 108"/>
          <p:cNvSpPr/>
          <p:nvPr/>
        </p:nvSpPr>
        <p:spPr>
          <a:xfrm>
            <a:off x="8269608" y="678503"/>
            <a:ext cx="3382208" cy="845689"/>
          </a:xfrm>
          <a:prstGeom prst="rect">
            <a:avLst/>
          </a:prstGeom>
        </p:spPr>
        <p:txBody>
          <a:bodyPr wrap="square">
            <a:spAutoFit/>
          </a:bodyPr>
          <a:lstStyle/>
          <a:p>
            <a:pPr defTabSz="914367"/>
            <a:r>
              <a:rPr lang="en-US" sz="1600" dirty="0">
                <a:solidFill>
                  <a:srgbClr val="404040"/>
                </a:solidFill>
                <a:latin typeface="Segoe UI"/>
              </a:rPr>
              <a:t>Get a 360° view of the application including availability, performance and usage patterns</a:t>
            </a:r>
          </a:p>
        </p:txBody>
      </p:sp>
      <p:sp>
        <p:nvSpPr>
          <p:cNvPr id="110" name="Rectangle 109"/>
          <p:cNvSpPr/>
          <p:nvPr/>
        </p:nvSpPr>
        <p:spPr>
          <a:xfrm>
            <a:off x="7432840" y="82575"/>
            <a:ext cx="904545" cy="1828595"/>
          </a:xfrm>
          <a:prstGeom prst="rect">
            <a:avLst/>
          </a:prstGeom>
        </p:spPr>
        <p:txBody>
          <a:bodyPr wrap="none">
            <a:noAutofit/>
          </a:bodyPr>
          <a:lstStyle/>
          <a:p>
            <a:pPr defTabSz="913376" fontAlgn="base">
              <a:lnSpc>
                <a:spcPct val="120000"/>
              </a:lnSpc>
              <a:spcBef>
                <a:spcPct val="0"/>
              </a:spcBef>
              <a:spcAft>
                <a:spcPct val="0"/>
              </a:spcAft>
            </a:pPr>
            <a:r>
              <a:rPr lang="en-US" sz="9998" b="1" kern="0" dirty="0">
                <a:solidFill>
                  <a:srgbClr val="404040"/>
                </a:solidFill>
                <a:latin typeface="Segoe UI"/>
              </a:rPr>
              <a:t>3</a:t>
            </a:r>
          </a:p>
        </p:txBody>
      </p:sp>
      <p:sp>
        <p:nvSpPr>
          <p:cNvPr id="115" name="Right Arrow 114"/>
          <p:cNvSpPr/>
          <p:nvPr/>
        </p:nvSpPr>
        <p:spPr bwMode="auto">
          <a:xfrm>
            <a:off x="6008314" y="2625374"/>
            <a:ext cx="2162499" cy="1245354"/>
          </a:xfrm>
          <a:prstGeom prst="rightArrow">
            <a:avLst/>
          </a:prstGeom>
          <a:solidFill>
            <a:schemeClr val="bg1">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lnSpc>
                <a:spcPct val="90000"/>
              </a:lnSpc>
              <a:spcBef>
                <a:spcPct val="0"/>
              </a:spcBef>
              <a:spcAft>
                <a:spcPct val="0"/>
              </a:spcAft>
            </a:pPr>
            <a:endParaRPr lang="en-US" sz="2000" spc="-50" dirty="0">
              <a:solidFill>
                <a:srgbClr val="404040"/>
              </a:solidFill>
              <a:latin typeface="Segoe UI"/>
            </a:endParaRPr>
          </a:p>
        </p:txBody>
      </p:sp>
      <p:sp>
        <p:nvSpPr>
          <p:cNvPr id="40" name="Freeform 95"/>
          <p:cNvSpPr>
            <a:spLocks/>
          </p:cNvSpPr>
          <p:nvPr/>
        </p:nvSpPr>
        <p:spPr bwMode="auto">
          <a:xfrm flipH="1">
            <a:off x="4192757" y="2060384"/>
            <a:ext cx="2542915" cy="165142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4EC1EA">
              <a:alpha val="9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33" tIns="46616" rIns="93233" bIns="46616" numCol="1" anchor="ctr" anchorCtr="0" compatLnSpc="1">
            <a:prstTxWarp prst="textNoShape">
              <a:avLst/>
            </a:prstTxWarp>
          </a:bodyPr>
          <a:lstStyle/>
          <a:p>
            <a:pPr algn="ctr" defTabSz="932239">
              <a:defRPr/>
            </a:pPr>
            <a:endParaRPr lang="en-US" sz="2400" kern="0" dirty="0">
              <a:solidFill>
                <a:srgbClr val="404040"/>
              </a:solidFill>
              <a:latin typeface="Segoe UI"/>
            </a:endParaRPr>
          </a:p>
        </p:txBody>
      </p:sp>
      <p:grpSp>
        <p:nvGrpSpPr>
          <p:cNvPr id="51" name="Group 50"/>
          <p:cNvGrpSpPr/>
          <p:nvPr/>
        </p:nvGrpSpPr>
        <p:grpSpPr>
          <a:xfrm>
            <a:off x="7983556" y="4513316"/>
            <a:ext cx="4205993" cy="2344198"/>
            <a:chOff x="7982235" y="4513470"/>
            <a:chExt cx="4206590" cy="2344530"/>
          </a:xfrm>
        </p:grpSpPr>
        <p:sp>
          <p:nvSpPr>
            <p:cNvPr id="52" name="Freeform 6"/>
            <p:cNvSpPr>
              <a:spLocks/>
            </p:cNvSpPr>
            <p:nvPr/>
          </p:nvSpPr>
          <p:spPr bwMode="auto">
            <a:xfrm>
              <a:off x="9044055" y="4513470"/>
              <a:ext cx="2889003" cy="1639233"/>
            </a:xfrm>
            <a:custGeom>
              <a:avLst/>
              <a:gdLst>
                <a:gd name="T0" fmla="*/ 14 w 1491"/>
                <a:gd name="T1" fmla="*/ 846 h 846"/>
                <a:gd name="T2" fmla="*/ 0 w 1491"/>
                <a:gd name="T3" fmla="*/ 814 h 846"/>
                <a:gd name="T4" fmla="*/ 348 w 1491"/>
                <a:gd name="T5" fmla="*/ 653 h 846"/>
                <a:gd name="T6" fmla="*/ 562 w 1491"/>
                <a:gd name="T7" fmla="*/ 402 h 846"/>
                <a:gd name="T8" fmla="*/ 915 w 1491"/>
                <a:gd name="T9" fmla="*/ 328 h 846"/>
                <a:gd name="T10" fmla="*/ 1128 w 1491"/>
                <a:gd name="T11" fmla="*/ 77 h 846"/>
                <a:gd name="T12" fmla="*/ 1491 w 1491"/>
                <a:gd name="T13" fmla="*/ 0 h 846"/>
                <a:gd name="T14" fmla="*/ 1491 w 1491"/>
                <a:gd name="T15" fmla="*/ 37 h 846"/>
                <a:gd name="T16" fmla="*/ 1147 w 1491"/>
                <a:gd name="T17" fmla="*/ 111 h 846"/>
                <a:gd name="T18" fmla="*/ 934 w 1491"/>
                <a:gd name="T19" fmla="*/ 360 h 846"/>
                <a:gd name="T20" fmla="*/ 582 w 1491"/>
                <a:gd name="T21" fmla="*/ 434 h 846"/>
                <a:gd name="T22" fmla="*/ 371 w 1491"/>
                <a:gd name="T23" fmla="*/ 682 h 846"/>
                <a:gd name="T24" fmla="*/ 14 w 1491"/>
                <a:gd name="T25"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1" h="846">
                  <a:moveTo>
                    <a:pt x="14" y="846"/>
                  </a:moveTo>
                  <a:lnTo>
                    <a:pt x="0" y="814"/>
                  </a:lnTo>
                  <a:lnTo>
                    <a:pt x="348" y="653"/>
                  </a:lnTo>
                  <a:lnTo>
                    <a:pt x="562" y="402"/>
                  </a:lnTo>
                  <a:lnTo>
                    <a:pt x="915" y="328"/>
                  </a:lnTo>
                  <a:lnTo>
                    <a:pt x="1128" y="77"/>
                  </a:lnTo>
                  <a:lnTo>
                    <a:pt x="1491" y="0"/>
                  </a:lnTo>
                  <a:lnTo>
                    <a:pt x="1491" y="37"/>
                  </a:lnTo>
                  <a:lnTo>
                    <a:pt x="1147" y="111"/>
                  </a:lnTo>
                  <a:lnTo>
                    <a:pt x="934" y="360"/>
                  </a:lnTo>
                  <a:lnTo>
                    <a:pt x="582" y="434"/>
                  </a:lnTo>
                  <a:lnTo>
                    <a:pt x="371" y="682"/>
                  </a:lnTo>
                  <a:lnTo>
                    <a:pt x="14" y="84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4" name="Freeform 5"/>
            <p:cNvSpPr>
              <a:spLocks/>
            </p:cNvSpPr>
            <p:nvPr/>
          </p:nvSpPr>
          <p:spPr bwMode="auto">
            <a:xfrm>
              <a:off x="9036305" y="5273020"/>
              <a:ext cx="2859939" cy="995941"/>
            </a:xfrm>
            <a:custGeom>
              <a:avLst/>
              <a:gdLst>
                <a:gd name="T0" fmla="*/ 8 w 1476"/>
                <a:gd name="T1" fmla="*/ 514 h 514"/>
                <a:gd name="T2" fmla="*/ 0 w 1476"/>
                <a:gd name="T3" fmla="*/ 479 h 514"/>
                <a:gd name="T4" fmla="*/ 429 w 1476"/>
                <a:gd name="T5" fmla="*/ 374 h 514"/>
                <a:gd name="T6" fmla="*/ 780 w 1476"/>
                <a:gd name="T7" fmla="*/ 156 h 514"/>
                <a:gd name="T8" fmla="*/ 1213 w 1476"/>
                <a:gd name="T9" fmla="*/ 139 h 514"/>
                <a:gd name="T10" fmla="*/ 1476 w 1476"/>
                <a:gd name="T11" fmla="*/ 0 h 514"/>
                <a:gd name="T12" fmla="*/ 1476 w 1476"/>
                <a:gd name="T13" fmla="*/ 0 h 514"/>
                <a:gd name="T14" fmla="*/ 1476 w 1476"/>
                <a:gd name="T15" fmla="*/ 37 h 514"/>
                <a:gd name="T16" fmla="*/ 1476 w 1476"/>
                <a:gd name="T17" fmla="*/ 40 h 514"/>
                <a:gd name="T18" fmla="*/ 1222 w 1476"/>
                <a:gd name="T19" fmla="*/ 175 h 514"/>
                <a:gd name="T20" fmla="*/ 792 w 1476"/>
                <a:gd name="T21" fmla="*/ 191 h 514"/>
                <a:gd name="T22" fmla="*/ 443 w 1476"/>
                <a:gd name="T23" fmla="*/ 408 h 514"/>
                <a:gd name="T24" fmla="*/ 8 w 1476"/>
                <a:gd name="T25"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6" h="514">
                  <a:moveTo>
                    <a:pt x="8" y="514"/>
                  </a:moveTo>
                  <a:lnTo>
                    <a:pt x="0" y="479"/>
                  </a:lnTo>
                  <a:lnTo>
                    <a:pt x="429" y="374"/>
                  </a:lnTo>
                  <a:lnTo>
                    <a:pt x="780" y="156"/>
                  </a:lnTo>
                  <a:lnTo>
                    <a:pt x="1213" y="139"/>
                  </a:lnTo>
                  <a:lnTo>
                    <a:pt x="1476" y="0"/>
                  </a:lnTo>
                  <a:lnTo>
                    <a:pt x="1476" y="0"/>
                  </a:lnTo>
                  <a:lnTo>
                    <a:pt x="1476" y="37"/>
                  </a:lnTo>
                  <a:lnTo>
                    <a:pt x="1476" y="40"/>
                  </a:lnTo>
                  <a:lnTo>
                    <a:pt x="1222" y="175"/>
                  </a:lnTo>
                  <a:lnTo>
                    <a:pt x="792" y="191"/>
                  </a:lnTo>
                  <a:lnTo>
                    <a:pt x="443" y="408"/>
                  </a:lnTo>
                  <a:lnTo>
                    <a:pt x="8" y="51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5" name="Freeform 7"/>
            <p:cNvSpPr>
              <a:spLocks/>
            </p:cNvSpPr>
            <p:nvPr/>
          </p:nvSpPr>
          <p:spPr bwMode="auto">
            <a:xfrm>
              <a:off x="9049867" y="5703174"/>
              <a:ext cx="2846375" cy="773113"/>
            </a:xfrm>
            <a:custGeom>
              <a:avLst/>
              <a:gdLst>
                <a:gd name="T0" fmla="*/ 6 w 1469"/>
                <a:gd name="T1" fmla="*/ 399 h 399"/>
                <a:gd name="T2" fmla="*/ 0 w 1469"/>
                <a:gd name="T3" fmla="*/ 362 h 399"/>
                <a:gd name="T4" fmla="*/ 340 w 1469"/>
                <a:gd name="T5" fmla="*/ 309 h 399"/>
                <a:gd name="T6" fmla="*/ 624 w 1469"/>
                <a:gd name="T7" fmla="*/ 137 h 399"/>
                <a:gd name="T8" fmla="*/ 968 w 1469"/>
                <a:gd name="T9" fmla="*/ 170 h 399"/>
                <a:gd name="T10" fmla="*/ 1249 w 1469"/>
                <a:gd name="T11" fmla="*/ 0 h 399"/>
                <a:gd name="T12" fmla="*/ 1469 w 1469"/>
                <a:gd name="T13" fmla="*/ 25 h 399"/>
                <a:gd name="T14" fmla="*/ 1469 w 1469"/>
                <a:gd name="T15" fmla="*/ 61 h 399"/>
                <a:gd name="T16" fmla="*/ 1257 w 1469"/>
                <a:gd name="T17" fmla="*/ 36 h 399"/>
                <a:gd name="T18" fmla="*/ 976 w 1469"/>
                <a:gd name="T19" fmla="*/ 208 h 399"/>
                <a:gd name="T20" fmla="*/ 632 w 1469"/>
                <a:gd name="T21" fmla="*/ 173 h 399"/>
                <a:gd name="T22" fmla="*/ 352 w 1469"/>
                <a:gd name="T23" fmla="*/ 344 h 399"/>
                <a:gd name="T24" fmla="*/ 6 w 1469"/>
                <a:gd name="T25"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9" h="399">
                  <a:moveTo>
                    <a:pt x="6" y="399"/>
                  </a:moveTo>
                  <a:lnTo>
                    <a:pt x="0" y="362"/>
                  </a:lnTo>
                  <a:lnTo>
                    <a:pt x="340" y="309"/>
                  </a:lnTo>
                  <a:lnTo>
                    <a:pt x="624" y="137"/>
                  </a:lnTo>
                  <a:lnTo>
                    <a:pt x="968" y="170"/>
                  </a:lnTo>
                  <a:lnTo>
                    <a:pt x="1249" y="0"/>
                  </a:lnTo>
                  <a:lnTo>
                    <a:pt x="1469" y="25"/>
                  </a:lnTo>
                  <a:lnTo>
                    <a:pt x="1469" y="61"/>
                  </a:lnTo>
                  <a:lnTo>
                    <a:pt x="1257" y="36"/>
                  </a:lnTo>
                  <a:lnTo>
                    <a:pt x="976" y="208"/>
                  </a:lnTo>
                  <a:lnTo>
                    <a:pt x="632" y="173"/>
                  </a:lnTo>
                  <a:lnTo>
                    <a:pt x="352" y="344"/>
                  </a:lnTo>
                  <a:lnTo>
                    <a:pt x="6" y="39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6" name="Freeform 8"/>
            <p:cNvSpPr>
              <a:spLocks/>
            </p:cNvSpPr>
            <p:nvPr/>
          </p:nvSpPr>
          <p:spPr bwMode="auto">
            <a:xfrm>
              <a:off x="7982235" y="6361967"/>
              <a:ext cx="2123640" cy="496033"/>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7" name="Freeform 9"/>
            <p:cNvSpPr>
              <a:spLocks/>
            </p:cNvSpPr>
            <p:nvPr/>
          </p:nvSpPr>
          <p:spPr bwMode="auto">
            <a:xfrm>
              <a:off x="8954924" y="6119764"/>
              <a:ext cx="3233901" cy="738236"/>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8" name="Freeform 10"/>
            <p:cNvSpPr>
              <a:spLocks/>
            </p:cNvSpPr>
            <p:nvPr/>
          </p:nvSpPr>
          <p:spPr bwMode="auto">
            <a:xfrm>
              <a:off x="10138814" y="6119763"/>
              <a:ext cx="1141262" cy="602602"/>
            </a:xfrm>
            <a:custGeom>
              <a:avLst/>
              <a:gdLst>
                <a:gd name="T0" fmla="*/ 114 w 421"/>
                <a:gd name="T1" fmla="*/ 199 h 222"/>
                <a:gd name="T2" fmla="*/ 211 w 421"/>
                <a:gd name="T3" fmla="*/ 222 h 222"/>
                <a:gd name="T4" fmla="*/ 421 w 421"/>
                <a:gd name="T5" fmla="*/ 37 h 222"/>
                <a:gd name="T6" fmla="*/ 0 w 421"/>
                <a:gd name="T7" fmla="*/ 31 h 222"/>
                <a:gd name="T8" fmla="*/ 59 w 421"/>
                <a:gd name="T9" fmla="*/ 158 h 222"/>
                <a:gd name="T10" fmla="*/ 114 w 421"/>
                <a:gd name="T11" fmla="*/ 199 h 222"/>
              </a:gdLst>
              <a:ahLst/>
              <a:cxnLst>
                <a:cxn ang="0">
                  <a:pos x="T0" y="T1"/>
                </a:cxn>
                <a:cxn ang="0">
                  <a:pos x="T2" y="T3"/>
                </a:cxn>
                <a:cxn ang="0">
                  <a:pos x="T4" y="T5"/>
                </a:cxn>
                <a:cxn ang="0">
                  <a:pos x="T6" y="T7"/>
                </a:cxn>
                <a:cxn ang="0">
                  <a:pos x="T8" y="T9"/>
                </a:cxn>
                <a:cxn ang="0">
                  <a:pos x="T10" y="T11"/>
                </a:cxn>
              </a:cxnLst>
              <a:rect l="0" t="0" r="r" b="b"/>
              <a:pathLst>
                <a:path w="421" h="222">
                  <a:moveTo>
                    <a:pt x="114" y="199"/>
                  </a:moveTo>
                  <a:cubicBezTo>
                    <a:pt x="143" y="213"/>
                    <a:pt x="176" y="222"/>
                    <a:pt x="211" y="222"/>
                  </a:cubicBezTo>
                  <a:cubicBezTo>
                    <a:pt x="318" y="222"/>
                    <a:pt x="407" y="141"/>
                    <a:pt x="421" y="37"/>
                  </a:cubicBezTo>
                  <a:cubicBezTo>
                    <a:pt x="283" y="2"/>
                    <a:pt x="138" y="0"/>
                    <a:pt x="0" y="31"/>
                  </a:cubicBezTo>
                  <a:cubicBezTo>
                    <a:pt x="5" y="81"/>
                    <a:pt x="27" y="125"/>
                    <a:pt x="59" y="158"/>
                  </a:cubicBezTo>
                  <a:cubicBezTo>
                    <a:pt x="75" y="174"/>
                    <a:pt x="94" y="188"/>
                    <a:pt x="114" y="19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59" name="Freeform 11"/>
            <p:cNvSpPr>
              <a:spLocks/>
            </p:cNvSpPr>
            <p:nvPr/>
          </p:nvSpPr>
          <p:spPr bwMode="auto">
            <a:xfrm>
              <a:off x="10198882" y="5569477"/>
              <a:ext cx="631667" cy="575475"/>
            </a:xfrm>
            <a:custGeom>
              <a:avLst/>
              <a:gdLst>
                <a:gd name="T0" fmla="*/ 233 w 233"/>
                <a:gd name="T1" fmla="*/ 55 h 212"/>
                <a:gd name="T2" fmla="*/ 90 w 233"/>
                <a:gd name="T3" fmla="*/ 0 h 212"/>
                <a:gd name="T4" fmla="*/ 0 w 233"/>
                <a:gd name="T5" fmla="*/ 20 h 212"/>
                <a:gd name="T6" fmla="*/ 90 w 233"/>
                <a:gd name="T7" fmla="*/ 212 h 212"/>
                <a:gd name="T8" fmla="*/ 233 w 233"/>
                <a:gd name="T9" fmla="*/ 55 h 212"/>
              </a:gdLst>
              <a:ahLst/>
              <a:cxnLst>
                <a:cxn ang="0">
                  <a:pos x="T0" y="T1"/>
                </a:cxn>
                <a:cxn ang="0">
                  <a:pos x="T2" y="T3"/>
                </a:cxn>
                <a:cxn ang="0">
                  <a:pos x="T4" y="T5"/>
                </a:cxn>
                <a:cxn ang="0">
                  <a:pos x="T6" y="T7"/>
                </a:cxn>
                <a:cxn ang="0">
                  <a:pos x="T8" y="T9"/>
                </a:cxn>
              </a:cxnLst>
              <a:rect l="0" t="0" r="r" b="b"/>
              <a:pathLst>
                <a:path w="233" h="212">
                  <a:moveTo>
                    <a:pt x="233" y="55"/>
                  </a:moveTo>
                  <a:cubicBezTo>
                    <a:pt x="195" y="21"/>
                    <a:pt x="145" y="0"/>
                    <a:pt x="90" y="0"/>
                  </a:cubicBezTo>
                  <a:cubicBezTo>
                    <a:pt x="58" y="0"/>
                    <a:pt x="27" y="7"/>
                    <a:pt x="0" y="20"/>
                  </a:cubicBezTo>
                  <a:cubicBezTo>
                    <a:pt x="90" y="212"/>
                    <a:pt x="90" y="212"/>
                    <a:pt x="90" y="212"/>
                  </a:cubicBezTo>
                  <a:lnTo>
                    <a:pt x="233" y="5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0" name="Freeform 12"/>
            <p:cNvSpPr>
              <a:spLocks/>
            </p:cNvSpPr>
            <p:nvPr/>
          </p:nvSpPr>
          <p:spPr bwMode="auto">
            <a:xfrm>
              <a:off x="10443023" y="5718675"/>
              <a:ext cx="532847" cy="426278"/>
            </a:xfrm>
            <a:custGeom>
              <a:avLst/>
              <a:gdLst>
                <a:gd name="T0" fmla="*/ 197 w 197"/>
                <a:gd name="T1" fmla="*/ 77 h 157"/>
                <a:gd name="T2" fmla="*/ 143 w 197"/>
                <a:gd name="T3" fmla="*/ 0 h 157"/>
                <a:gd name="T4" fmla="*/ 0 w 197"/>
                <a:gd name="T5" fmla="*/ 157 h 157"/>
                <a:gd name="T6" fmla="*/ 197 w 197"/>
                <a:gd name="T7" fmla="*/ 77 h 157"/>
              </a:gdLst>
              <a:ahLst/>
              <a:cxnLst>
                <a:cxn ang="0">
                  <a:pos x="T0" y="T1"/>
                </a:cxn>
                <a:cxn ang="0">
                  <a:pos x="T2" y="T3"/>
                </a:cxn>
                <a:cxn ang="0">
                  <a:pos x="T4" y="T5"/>
                </a:cxn>
                <a:cxn ang="0">
                  <a:pos x="T6" y="T7"/>
                </a:cxn>
              </a:cxnLst>
              <a:rect l="0" t="0" r="r" b="b"/>
              <a:pathLst>
                <a:path w="197" h="157">
                  <a:moveTo>
                    <a:pt x="197" y="77"/>
                  </a:moveTo>
                  <a:cubicBezTo>
                    <a:pt x="185" y="47"/>
                    <a:pt x="166" y="21"/>
                    <a:pt x="143" y="0"/>
                  </a:cubicBezTo>
                  <a:cubicBezTo>
                    <a:pt x="0" y="157"/>
                    <a:pt x="0" y="157"/>
                    <a:pt x="0" y="157"/>
                  </a:cubicBezTo>
                  <a:lnTo>
                    <a:pt x="197" y="7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1" name="Freeform 13"/>
            <p:cNvSpPr>
              <a:spLocks/>
            </p:cNvSpPr>
            <p:nvPr/>
          </p:nvSpPr>
          <p:spPr bwMode="auto">
            <a:xfrm>
              <a:off x="9867547" y="5623730"/>
              <a:ext cx="575475" cy="924248"/>
            </a:xfrm>
            <a:custGeom>
              <a:avLst/>
              <a:gdLst>
                <a:gd name="T0" fmla="*/ 122 w 212"/>
                <a:gd name="T1" fmla="*/ 0 h 341"/>
                <a:gd name="T2" fmla="*/ 0 w 212"/>
                <a:gd name="T3" fmla="*/ 192 h 341"/>
                <a:gd name="T4" fmla="*/ 61 w 212"/>
                <a:gd name="T5" fmla="*/ 341 h 341"/>
                <a:gd name="T6" fmla="*/ 212 w 212"/>
                <a:gd name="T7" fmla="*/ 192 h 341"/>
                <a:gd name="T8" fmla="*/ 122 w 212"/>
                <a:gd name="T9" fmla="*/ 0 h 341"/>
              </a:gdLst>
              <a:ahLst/>
              <a:cxnLst>
                <a:cxn ang="0">
                  <a:pos x="T0" y="T1"/>
                </a:cxn>
                <a:cxn ang="0">
                  <a:pos x="T2" y="T3"/>
                </a:cxn>
                <a:cxn ang="0">
                  <a:pos x="T4" y="T5"/>
                </a:cxn>
                <a:cxn ang="0">
                  <a:pos x="T6" y="T7"/>
                </a:cxn>
                <a:cxn ang="0">
                  <a:pos x="T8" y="T9"/>
                </a:cxn>
              </a:cxnLst>
              <a:rect l="0" t="0" r="r" b="b"/>
              <a:pathLst>
                <a:path w="212" h="341">
                  <a:moveTo>
                    <a:pt x="122" y="0"/>
                  </a:moveTo>
                  <a:cubicBezTo>
                    <a:pt x="50" y="34"/>
                    <a:pt x="0" y="107"/>
                    <a:pt x="0" y="192"/>
                  </a:cubicBezTo>
                  <a:cubicBezTo>
                    <a:pt x="0" y="250"/>
                    <a:pt x="23" y="303"/>
                    <a:pt x="61" y="341"/>
                  </a:cubicBezTo>
                  <a:cubicBezTo>
                    <a:pt x="212" y="192"/>
                    <a:pt x="212" y="192"/>
                    <a:pt x="212" y="192"/>
                  </a:cubicBezTo>
                  <a:lnTo>
                    <a:pt x="122"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2" name="Freeform 14"/>
            <p:cNvSpPr>
              <a:spLocks/>
            </p:cNvSpPr>
            <p:nvPr/>
          </p:nvSpPr>
          <p:spPr bwMode="auto">
            <a:xfrm>
              <a:off x="10443023" y="5927939"/>
              <a:ext cx="577413" cy="217014"/>
            </a:xfrm>
            <a:custGeom>
              <a:avLst/>
              <a:gdLst>
                <a:gd name="T0" fmla="*/ 0 w 213"/>
                <a:gd name="T1" fmla="*/ 80 h 80"/>
                <a:gd name="T2" fmla="*/ 213 w 213"/>
                <a:gd name="T3" fmla="*/ 80 h 80"/>
                <a:gd name="T4" fmla="*/ 197 w 213"/>
                <a:gd name="T5" fmla="*/ 0 h 80"/>
                <a:gd name="T6" fmla="*/ 0 w 213"/>
                <a:gd name="T7" fmla="*/ 80 h 80"/>
              </a:gdLst>
              <a:ahLst/>
              <a:cxnLst>
                <a:cxn ang="0">
                  <a:pos x="T0" y="T1"/>
                </a:cxn>
                <a:cxn ang="0">
                  <a:pos x="T2" y="T3"/>
                </a:cxn>
                <a:cxn ang="0">
                  <a:pos x="T4" y="T5"/>
                </a:cxn>
                <a:cxn ang="0">
                  <a:pos x="T6" y="T7"/>
                </a:cxn>
              </a:cxnLst>
              <a:rect l="0" t="0" r="r" b="b"/>
              <a:pathLst>
                <a:path w="213" h="80">
                  <a:moveTo>
                    <a:pt x="0" y="80"/>
                  </a:moveTo>
                  <a:cubicBezTo>
                    <a:pt x="213" y="80"/>
                    <a:pt x="213" y="80"/>
                    <a:pt x="213" y="80"/>
                  </a:cubicBezTo>
                  <a:cubicBezTo>
                    <a:pt x="213" y="52"/>
                    <a:pt x="207" y="25"/>
                    <a:pt x="197" y="0"/>
                  </a:cubicBezTo>
                  <a:lnTo>
                    <a:pt x="0" y="8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3" name="Freeform 15"/>
            <p:cNvSpPr>
              <a:spLocks/>
            </p:cNvSpPr>
            <p:nvPr/>
          </p:nvSpPr>
          <p:spPr bwMode="auto">
            <a:xfrm>
              <a:off x="10034183" y="6144953"/>
              <a:ext cx="408839" cy="515409"/>
            </a:xfrm>
            <a:custGeom>
              <a:avLst/>
              <a:gdLst>
                <a:gd name="T0" fmla="*/ 0 w 151"/>
                <a:gd name="T1" fmla="*/ 149 h 190"/>
                <a:gd name="T2" fmla="*/ 55 w 151"/>
                <a:gd name="T3" fmla="*/ 190 h 190"/>
                <a:gd name="T4" fmla="*/ 151 w 151"/>
                <a:gd name="T5" fmla="*/ 0 h 190"/>
                <a:gd name="T6" fmla="*/ 0 w 151"/>
                <a:gd name="T7" fmla="*/ 149 h 190"/>
              </a:gdLst>
              <a:ahLst/>
              <a:cxnLst>
                <a:cxn ang="0">
                  <a:pos x="T0" y="T1"/>
                </a:cxn>
                <a:cxn ang="0">
                  <a:pos x="T2" y="T3"/>
                </a:cxn>
                <a:cxn ang="0">
                  <a:pos x="T4" y="T5"/>
                </a:cxn>
                <a:cxn ang="0">
                  <a:pos x="T6" y="T7"/>
                </a:cxn>
              </a:cxnLst>
              <a:rect l="0" t="0" r="r" b="b"/>
              <a:pathLst>
                <a:path w="151" h="190">
                  <a:moveTo>
                    <a:pt x="0" y="149"/>
                  </a:moveTo>
                  <a:cubicBezTo>
                    <a:pt x="16" y="165"/>
                    <a:pt x="35" y="179"/>
                    <a:pt x="55" y="190"/>
                  </a:cubicBezTo>
                  <a:cubicBezTo>
                    <a:pt x="151" y="0"/>
                    <a:pt x="151" y="0"/>
                    <a:pt x="151" y="0"/>
                  </a:cubicBezTo>
                  <a:lnTo>
                    <a:pt x="0" y="14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4" name="Freeform 16"/>
            <p:cNvSpPr>
              <a:spLocks/>
            </p:cNvSpPr>
            <p:nvPr/>
          </p:nvSpPr>
          <p:spPr bwMode="auto">
            <a:xfrm>
              <a:off x="10183381" y="6144953"/>
              <a:ext cx="837055" cy="577413"/>
            </a:xfrm>
            <a:custGeom>
              <a:avLst/>
              <a:gdLst>
                <a:gd name="T0" fmla="*/ 0 w 309"/>
                <a:gd name="T1" fmla="*/ 190 h 213"/>
                <a:gd name="T2" fmla="*/ 96 w 309"/>
                <a:gd name="T3" fmla="*/ 213 h 213"/>
                <a:gd name="T4" fmla="*/ 309 w 309"/>
                <a:gd name="T5" fmla="*/ 0 h 213"/>
                <a:gd name="T6" fmla="*/ 96 w 309"/>
                <a:gd name="T7" fmla="*/ 0 h 213"/>
                <a:gd name="T8" fmla="*/ 0 w 309"/>
                <a:gd name="T9" fmla="*/ 190 h 213"/>
              </a:gdLst>
              <a:ahLst/>
              <a:cxnLst>
                <a:cxn ang="0">
                  <a:pos x="T0" y="T1"/>
                </a:cxn>
                <a:cxn ang="0">
                  <a:pos x="T2" y="T3"/>
                </a:cxn>
                <a:cxn ang="0">
                  <a:pos x="T4" y="T5"/>
                </a:cxn>
                <a:cxn ang="0">
                  <a:pos x="T6" y="T7"/>
                </a:cxn>
                <a:cxn ang="0">
                  <a:pos x="T8" y="T9"/>
                </a:cxn>
              </a:cxnLst>
              <a:rect l="0" t="0" r="r" b="b"/>
              <a:pathLst>
                <a:path w="309" h="213">
                  <a:moveTo>
                    <a:pt x="0" y="190"/>
                  </a:moveTo>
                  <a:cubicBezTo>
                    <a:pt x="29" y="204"/>
                    <a:pt x="62" y="213"/>
                    <a:pt x="96" y="213"/>
                  </a:cubicBezTo>
                  <a:cubicBezTo>
                    <a:pt x="214" y="213"/>
                    <a:pt x="309" y="118"/>
                    <a:pt x="309" y="0"/>
                  </a:cubicBezTo>
                  <a:cubicBezTo>
                    <a:pt x="96" y="0"/>
                    <a:pt x="96" y="0"/>
                    <a:pt x="96" y="0"/>
                  </a:cubicBezTo>
                  <a:lnTo>
                    <a:pt x="0" y="19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5" name="Freeform 17"/>
            <p:cNvSpPr>
              <a:spLocks/>
            </p:cNvSpPr>
            <p:nvPr/>
          </p:nvSpPr>
          <p:spPr bwMode="auto">
            <a:xfrm>
              <a:off x="10187256" y="6476288"/>
              <a:ext cx="1772929" cy="381712"/>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6" name="Rectangle 18"/>
            <p:cNvSpPr>
              <a:spLocks noChangeArrowheads="1"/>
            </p:cNvSpPr>
            <p:nvPr/>
          </p:nvSpPr>
          <p:spPr bwMode="auto">
            <a:xfrm>
              <a:off x="9125436" y="6412346"/>
              <a:ext cx="147260" cy="44565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7" name="Freeform 19"/>
            <p:cNvSpPr>
              <a:spLocks/>
            </p:cNvSpPr>
            <p:nvPr/>
          </p:nvSpPr>
          <p:spPr bwMode="auto">
            <a:xfrm>
              <a:off x="8592587" y="6484037"/>
              <a:ext cx="147260" cy="373962"/>
            </a:xfrm>
            <a:custGeom>
              <a:avLst/>
              <a:gdLst>
                <a:gd name="T0" fmla="*/ 0 w 76"/>
                <a:gd name="T1" fmla="*/ 0 h 193"/>
                <a:gd name="T2" fmla="*/ 0 w 76"/>
                <a:gd name="T3" fmla="*/ 39 h 193"/>
                <a:gd name="T4" fmla="*/ 0 w 76"/>
                <a:gd name="T5" fmla="*/ 193 h 193"/>
                <a:gd name="T6" fmla="*/ 76 w 76"/>
                <a:gd name="T7" fmla="*/ 193 h 193"/>
                <a:gd name="T8" fmla="*/ 76 w 76"/>
                <a:gd name="T9" fmla="*/ 10 h 193"/>
                <a:gd name="T10" fmla="*/ 76 w 76"/>
                <a:gd name="T11" fmla="*/ 0 h 193"/>
                <a:gd name="T12" fmla="*/ 0 w 76"/>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76" h="193">
                  <a:moveTo>
                    <a:pt x="0" y="0"/>
                  </a:moveTo>
                  <a:lnTo>
                    <a:pt x="0" y="39"/>
                  </a:lnTo>
                  <a:lnTo>
                    <a:pt x="0" y="193"/>
                  </a:lnTo>
                  <a:lnTo>
                    <a:pt x="76" y="193"/>
                  </a:lnTo>
                  <a:lnTo>
                    <a:pt x="76" y="10"/>
                  </a:lnTo>
                  <a:lnTo>
                    <a:pt x="76" y="0"/>
                  </a:lnTo>
                  <a:lnTo>
                    <a:pt x="0" y="0"/>
                  </a:lnTo>
                  <a:close/>
                </a:path>
              </a:pathLst>
            </a:custGeom>
            <a:solidFill>
              <a:srgbClr val="28C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8" name="Freeform 20"/>
            <p:cNvSpPr>
              <a:spLocks/>
            </p:cNvSpPr>
            <p:nvPr/>
          </p:nvSpPr>
          <p:spPr bwMode="auto">
            <a:xfrm>
              <a:off x="8770849" y="6125577"/>
              <a:ext cx="145321" cy="732423"/>
            </a:xfrm>
            <a:custGeom>
              <a:avLst/>
              <a:gdLst>
                <a:gd name="T0" fmla="*/ 0 w 75"/>
                <a:gd name="T1" fmla="*/ 0 h 378"/>
                <a:gd name="T2" fmla="*/ 0 w 75"/>
                <a:gd name="T3" fmla="*/ 188 h 378"/>
                <a:gd name="T4" fmla="*/ 0 w 75"/>
                <a:gd name="T5" fmla="*/ 378 h 378"/>
                <a:gd name="T6" fmla="*/ 75 w 75"/>
                <a:gd name="T7" fmla="*/ 378 h 378"/>
                <a:gd name="T8" fmla="*/ 75 w 75"/>
                <a:gd name="T9" fmla="*/ 158 h 378"/>
                <a:gd name="T10" fmla="*/ 75 w 75"/>
                <a:gd name="T11" fmla="*/ 0 h 378"/>
                <a:gd name="T12" fmla="*/ 0 w 75"/>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75" h="378">
                  <a:moveTo>
                    <a:pt x="0" y="0"/>
                  </a:moveTo>
                  <a:lnTo>
                    <a:pt x="0" y="188"/>
                  </a:lnTo>
                  <a:lnTo>
                    <a:pt x="0" y="378"/>
                  </a:lnTo>
                  <a:lnTo>
                    <a:pt x="75" y="378"/>
                  </a:lnTo>
                  <a:lnTo>
                    <a:pt x="75" y="158"/>
                  </a:lnTo>
                  <a:lnTo>
                    <a:pt x="75" y="0"/>
                  </a:lnTo>
                  <a:lnTo>
                    <a:pt x="0" y="0"/>
                  </a:lnTo>
                  <a:close/>
                </a:path>
              </a:pathLst>
            </a:custGeom>
            <a:solidFill>
              <a:srgbClr val="1F4F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69" name="Freeform 21"/>
            <p:cNvSpPr>
              <a:spLocks/>
            </p:cNvSpPr>
            <p:nvPr/>
          </p:nvSpPr>
          <p:spPr bwMode="auto">
            <a:xfrm>
              <a:off x="8947174" y="5800055"/>
              <a:ext cx="149197" cy="1057945"/>
            </a:xfrm>
            <a:custGeom>
              <a:avLst/>
              <a:gdLst>
                <a:gd name="T0" fmla="*/ 0 w 77"/>
                <a:gd name="T1" fmla="*/ 0 h 546"/>
                <a:gd name="T2" fmla="*/ 0 w 77"/>
                <a:gd name="T3" fmla="*/ 319 h 546"/>
                <a:gd name="T4" fmla="*/ 0 w 77"/>
                <a:gd name="T5" fmla="*/ 546 h 546"/>
                <a:gd name="T6" fmla="*/ 77 w 77"/>
                <a:gd name="T7" fmla="*/ 546 h 546"/>
                <a:gd name="T8" fmla="*/ 77 w 77"/>
                <a:gd name="T9" fmla="*/ 290 h 546"/>
                <a:gd name="T10" fmla="*/ 77 w 77"/>
                <a:gd name="T11" fmla="*/ 0 h 546"/>
                <a:gd name="T12" fmla="*/ 0 w 77"/>
                <a:gd name="T13" fmla="*/ 0 h 546"/>
              </a:gdLst>
              <a:ahLst/>
              <a:cxnLst>
                <a:cxn ang="0">
                  <a:pos x="T0" y="T1"/>
                </a:cxn>
                <a:cxn ang="0">
                  <a:pos x="T2" y="T3"/>
                </a:cxn>
                <a:cxn ang="0">
                  <a:pos x="T4" y="T5"/>
                </a:cxn>
                <a:cxn ang="0">
                  <a:pos x="T6" y="T7"/>
                </a:cxn>
                <a:cxn ang="0">
                  <a:pos x="T8" y="T9"/>
                </a:cxn>
                <a:cxn ang="0">
                  <a:pos x="T10" y="T11"/>
                </a:cxn>
                <a:cxn ang="0">
                  <a:pos x="T12" y="T13"/>
                </a:cxn>
              </a:cxnLst>
              <a:rect l="0" t="0" r="r" b="b"/>
              <a:pathLst>
                <a:path w="77" h="546">
                  <a:moveTo>
                    <a:pt x="0" y="0"/>
                  </a:moveTo>
                  <a:lnTo>
                    <a:pt x="0" y="319"/>
                  </a:lnTo>
                  <a:lnTo>
                    <a:pt x="0" y="546"/>
                  </a:lnTo>
                  <a:lnTo>
                    <a:pt x="77" y="546"/>
                  </a:lnTo>
                  <a:lnTo>
                    <a:pt x="77" y="290"/>
                  </a:lnTo>
                  <a:lnTo>
                    <a:pt x="77"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70" name="Freeform 22"/>
            <p:cNvSpPr>
              <a:spLocks/>
            </p:cNvSpPr>
            <p:nvPr/>
          </p:nvSpPr>
          <p:spPr bwMode="auto">
            <a:xfrm>
              <a:off x="9303697" y="6137202"/>
              <a:ext cx="147260" cy="720798"/>
            </a:xfrm>
            <a:custGeom>
              <a:avLst/>
              <a:gdLst>
                <a:gd name="T0" fmla="*/ 0 w 76"/>
                <a:gd name="T1" fmla="*/ 0 h 372"/>
                <a:gd name="T2" fmla="*/ 0 w 76"/>
                <a:gd name="T3" fmla="*/ 74 h 372"/>
                <a:gd name="T4" fmla="*/ 0 w 76"/>
                <a:gd name="T5" fmla="*/ 372 h 372"/>
                <a:gd name="T6" fmla="*/ 76 w 76"/>
                <a:gd name="T7" fmla="*/ 372 h 372"/>
                <a:gd name="T8" fmla="*/ 76 w 76"/>
                <a:gd name="T9" fmla="*/ 43 h 372"/>
                <a:gd name="T10" fmla="*/ 76 w 76"/>
                <a:gd name="T11" fmla="*/ 0 h 372"/>
                <a:gd name="T12" fmla="*/ 0 w 76"/>
                <a:gd name="T13" fmla="*/ 0 h 372"/>
              </a:gdLst>
              <a:ahLst/>
              <a:cxnLst>
                <a:cxn ang="0">
                  <a:pos x="T0" y="T1"/>
                </a:cxn>
                <a:cxn ang="0">
                  <a:pos x="T2" y="T3"/>
                </a:cxn>
                <a:cxn ang="0">
                  <a:pos x="T4" y="T5"/>
                </a:cxn>
                <a:cxn ang="0">
                  <a:pos x="T6" y="T7"/>
                </a:cxn>
                <a:cxn ang="0">
                  <a:pos x="T8" y="T9"/>
                </a:cxn>
                <a:cxn ang="0">
                  <a:pos x="T10" y="T11"/>
                </a:cxn>
                <a:cxn ang="0">
                  <a:pos x="T12" y="T13"/>
                </a:cxn>
              </a:cxnLst>
              <a:rect l="0" t="0" r="r" b="b"/>
              <a:pathLst>
                <a:path w="76" h="372">
                  <a:moveTo>
                    <a:pt x="0" y="0"/>
                  </a:moveTo>
                  <a:lnTo>
                    <a:pt x="0" y="74"/>
                  </a:lnTo>
                  <a:lnTo>
                    <a:pt x="0" y="372"/>
                  </a:lnTo>
                  <a:lnTo>
                    <a:pt x="76" y="372"/>
                  </a:lnTo>
                  <a:lnTo>
                    <a:pt x="76" y="43"/>
                  </a:lnTo>
                  <a:lnTo>
                    <a:pt x="76"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71" name="Freeform 23"/>
            <p:cNvSpPr>
              <a:spLocks/>
            </p:cNvSpPr>
            <p:nvPr/>
          </p:nvSpPr>
          <p:spPr bwMode="auto">
            <a:xfrm>
              <a:off x="8236064" y="6499538"/>
              <a:ext cx="149197" cy="358461"/>
            </a:xfrm>
            <a:custGeom>
              <a:avLst/>
              <a:gdLst>
                <a:gd name="T0" fmla="*/ 0 w 77"/>
                <a:gd name="T1" fmla="*/ 0 h 185"/>
                <a:gd name="T2" fmla="*/ 0 w 77"/>
                <a:gd name="T3" fmla="*/ 104 h 185"/>
                <a:gd name="T4" fmla="*/ 0 w 77"/>
                <a:gd name="T5" fmla="*/ 185 h 185"/>
                <a:gd name="T6" fmla="*/ 77 w 77"/>
                <a:gd name="T7" fmla="*/ 185 h 185"/>
                <a:gd name="T8" fmla="*/ 77 w 77"/>
                <a:gd name="T9" fmla="*/ 73 h 185"/>
                <a:gd name="T10" fmla="*/ 77 w 77"/>
                <a:gd name="T11" fmla="*/ 0 h 185"/>
                <a:gd name="T12" fmla="*/ 0 w 77"/>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77" h="185">
                  <a:moveTo>
                    <a:pt x="0" y="0"/>
                  </a:moveTo>
                  <a:lnTo>
                    <a:pt x="0" y="104"/>
                  </a:lnTo>
                  <a:lnTo>
                    <a:pt x="0" y="185"/>
                  </a:lnTo>
                  <a:lnTo>
                    <a:pt x="77" y="185"/>
                  </a:lnTo>
                  <a:lnTo>
                    <a:pt x="77" y="73"/>
                  </a:lnTo>
                  <a:lnTo>
                    <a:pt x="77" y="0"/>
                  </a:lnTo>
                  <a:lnTo>
                    <a:pt x="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76" name="Freeform 24"/>
            <p:cNvSpPr>
              <a:spLocks/>
            </p:cNvSpPr>
            <p:nvPr/>
          </p:nvSpPr>
          <p:spPr bwMode="auto">
            <a:xfrm>
              <a:off x="8416264" y="5910499"/>
              <a:ext cx="145321" cy="947500"/>
            </a:xfrm>
            <a:custGeom>
              <a:avLst/>
              <a:gdLst>
                <a:gd name="T0" fmla="*/ 0 w 75"/>
                <a:gd name="T1" fmla="*/ 0 h 489"/>
                <a:gd name="T2" fmla="*/ 0 w 75"/>
                <a:gd name="T3" fmla="*/ 371 h 489"/>
                <a:gd name="T4" fmla="*/ 0 w 75"/>
                <a:gd name="T5" fmla="*/ 489 h 489"/>
                <a:gd name="T6" fmla="*/ 75 w 75"/>
                <a:gd name="T7" fmla="*/ 489 h 489"/>
                <a:gd name="T8" fmla="*/ 75 w 75"/>
                <a:gd name="T9" fmla="*/ 341 h 489"/>
                <a:gd name="T10" fmla="*/ 75 w 75"/>
                <a:gd name="T11" fmla="*/ 0 h 489"/>
                <a:gd name="T12" fmla="*/ 0 w 75"/>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75" h="489">
                  <a:moveTo>
                    <a:pt x="0" y="0"/>
                  </a:moveTo>
                  <a:lnTo>
                    <a:pt x="0" y="371"/>
                  </a:lnTo>
                  <a:lnTo>
                    <a:pt x="0" y="489"/>
                  </a:lnTo>
                  <a:lnTo>
                    <a:pt x="75" y="489"/>
                  </a:lnTo>
                  <a:lnTo>
                    <a:pt x="75" y="341"/>
                  </a:lnTo>
                  <a:lnTo>
                    <a:pt x="75"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grpSp>
      <p:sp>
        <p:nvSpPr>
          <p:cNvPr id="78" name="Rectangle 77"/>
          <p:cNvSpPr/>
          <p:nvPr/>
        </p:nvSpPr>
        <p:spPr>
          <a:xfrm>
            <a:off x="4899733" y="3959167"/>
            <a:ext cx="904545" cy="1828595"/>
          </a:xfrm>
          <a:prstGeom prst="rect">
            <a:avLst/>
          </a:prstGeom>
        </p:spPr>
        <p:txBody>
          <a:bodyPr wrap="none">
            <a:noAutofit/>
          </a:bodyPr>
          <a:lstStyle/>
          <a:p>
            <a:pPr defTabSz="913376" fontAlgn="base">
              <a:lnSpc>
                <a:spcPct val="120000"/>
              </a:lnSpc>
              <a:spcBef>
                <a:spcPct val="0"/>
              </a:spcBef>
              <a:spcAft>
                <a:spcPct val="0"/>
              </a:spcAft>
            </a:pPr>
            <a:r>
              <a:rPr lang="en-US" sz="9998" b="1" kern="0" dirty="0">
                <a:solidFill>
                  <a:srgbClr val="404040"/>
                </a:solidFill>
                <a:latin typeface="Segoe UI"/>
              </a:rPr>
              <a:t>2</a:t>
            </a:r>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8455" y="2570083"/>
            <a:ext cx="2172803" cy="1715370"/>
          </a:xfrm>
          <a:prstGeom prst="rect">
            <a:avLst/>
          </a:prstGeom>
        </p:spPr>
      </p:pic>
      <p:grpSp>
        <p:nvGrpSpPr>
          <p:cNvPr id="114" name="Group 113"/>
          <p:cNvGrpSpPr/>
          <p:nvPr/>
        </p:nvGrpSpPr>
        <p:grpSpPr>
          <a:xfrm>
            <a:off x="8271957" y="1781181"/>
            <a:ext cx="3675680" cy="2929626"/>
            <a:chOff x="8238220" y="2114321"/>
            <a:chExt cx="3676201" cy="2930041"/>
          </a:xfrm>
        </p:grpSpPr>
        <p:pic>
          <p:nvPicPr>
            <p:cNvPr id="113" name="Picture 112"/>
            <p:cNvPicPr>
              <a:picLocks noChangeAspect="1"/>
            </p:cNvPicPr>
            <p:nvPr/>
          </p:nvPicPr>
          <p:blipFill>
            <a:blip r:embed="rId6"/>
            <a:stretch>
              <a:fillRect/>
            </a:stretch>
          </p:blipFill>
          <p:spPr>
            <a:xfrm>
              <a:off x="10498181" y="2736060"/>
              <a:ext cx="1416240" cy="2308302"/>
            </a:xfrm>
            <a:prstGeom prst="rect">
              <a:avLst/>
            </a:prstGeom>
          </p:spPr>
        </p:pic>
        <p:pic>
          <p:nvPicPr>
            <p:cNvPr id="112" name="Picture 111"/>
            <p:cNvPicPr>
              <a:picLocks noChangeAspect="1"/>
            </p:cNvPicPr>
            <p:nvPr/>
          </p:nvPicPr>
          <p:blipFill>
            <a:blip r:embed="rId7"/>
            <a:stretch>
              <a:fillRect/>
            </a:stretch>
          </p:blipFill>
          <p:spPr>
            <a:xfrm>
              <a:off x="9369661" y="2425191"/>
              <a:ext cx="1406394" cy="2300288"/>
            </a:xfrm>
            <a:prstGeom prst="rect">
              <a:avLst/>
            </a:prstGeom>
          </p:spPr>
        </p:pic>
        <p:pic>
          <p:nvPicPr>
            <p:cNvPr id="111" name="Picture 110"/>
            <p:cNvPicPr>
              <a:picLocks noChangeAspect="1"/>
            </p:cNvPicPr>
            <p:nvPr/>
          </p:nvPicPr>
          <p:blipFill>
            <a:blip r:embed="rId8"/>
            <a:stretch>
              <a:fillRect/>
            </a:stretch>
          </p:blipFill>
          <p:spPr>
            <a:xfrm>
              <a:off x="8238220" y="2114321"/>
              <a:ext cx="1409315" cy="2300288"/>
            </a:xfrm>
            <a:prstGeom prst="rect">
              <a:avLst/>
            </a:prstGeom>
          </p:spPr>
        </p:pic>
      </p:grpSp>
    </p:spTree>
    <p:extLst>
      <p:ext uri="{BB962C8B-B14F-4D97-AF65-F5344CB8AC3E}">
        <p14:creationId xmlns:p14="http://schemas.microsoft.com/office/powerpoint/2010/main" val="3748084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804523" y="1000502"/>
            <a:ext cx="637486" cy="819957"/>
            <a:chOff x="5744168" y="721753"/>
            <a:chExt cx="637576" cy="820073"/>
          </a:xfrm>
        </p:grpSpPr>
        <p:sp>
          <p:nvSpPr>
            <p:cNvPr id="485" name="Oval 484"/>
            <p:cNvSpPr/>
            <p:nvPr/>
          </p:nvSpPr>
          <p:spPr bwMode="auto">
            <a:xfrm>
              <a:off x="5744168" y="779404"/>
              <a:ext cx="635252" cy="635252"/>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6" name="TextBox 485"/>
            <p:cNvSpPr txBox="1"/>
            <p:nvPr/>
          </p:nvSpPr>
          <p:spPr>
            <a:xfrm>
              <a:off x="5746744" y="721753"/>
              <a:ext cx="635000" cy="820073"/>
            </a:xfrm>
            <a:prstGeom prst="rect">
              <a:avLst/>
            </a:prstGeom>
            <a:noFill/>
          </p:spPr>
          <p:txBody>
            <a:bodyPr wrap="none" lIns="186494" tIns="149196" rIns="186494" bIns="149196" rtlCol="0">
              <a:spAutoFit/>
            </a:bodyPr>
            <a:lstStyle/>
            <a:p>
              <a:pPr defTabSz="932563">
                <a:lnSpc>
                  <a:spcPct val="90000"/>
                </a:lnSpc>
                <a:defRPr/>
              </a:pPr>
              <a:r>
                <a:rPr lang="en-US" sz="3671" kern="0" dirty="0">
                  <a:solidFill>
                    <a:srgbClr val="FFFFFF"/>
                  </a:solidFill>
                  <a:latin typeface="Segoe UI"/>
                </a:rPr>
                <a:t>1</a:t>
              </a:r>
            </a:p>
          </p:txBody>
        </p:sp>
      </p:grpSp>
      <p:sp>
        <p:nvSpPr>
          <p:cNvPr id="2" name="Title 1"/>
          <p:cNvSpPr>
            <a:spLocks noGrp="1"/>
          </p:cNvSpPr>
          <p:nvPr>
            <p:ph type="title" idx="4294967295"/>
          </p:nvPr>
        </p:nvSpPr>
        <p:spPr>
          <a:xfrm>
            <a:off x="536575" y="288925"/>
            <a:ext cx="11655425" cy="900113"/>
          </a:xfrm>
          <a:prstGeom prst="rect">
            <a:avLst/>
          </a:prstGeom>
        </p:spPr>
        <p:txBody>
          <a:bodyPr/>
          <a:lstStyle/>
          <a:p>
            <a:r>
              <a:rPr lang="en-US" dirty="0">
                <a:solidFill>
                  <a:schemeClr val="tx1"/>
                </a:solidFill>
              </a:rPr>
              <a:t>Sources of Telemetry</a:t>
            </a:r>
          </a:p>
        </p:txBody>
      </p:sp>
      <p:sp>
        <p:nvSpPr>
          <p:cNvPr id="377" name="Rounded Rectangle 376"/>
          <p:cNvSpPr/>
          <p:nvPr/>
        </p:nvSpPr>
        <p:spPr bwMode="auto">
          <a:xfrm>
            <a:off x="3850512" y="5178205"/>
            <a:ext cx="2517571" cy="922476"/>
          </a:xfrm>
          <a:prstGeom prst="roundRect">
            <a:avLst>
              <a:gd name="adj" fmla="val 0"/>
            </a:avLst>
          </a:prstGeom>
          <a:solidFill>
            <a:schemeClr val="accent3"/>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5" fontAlgn="base">
              <a:lnSpc>
                <a:spcPct val="90000"/>
              </a:lnSpc>
              <a:spcBef>
                <a:spcPct val="0"/>
              </a:spcBef>
              <a:spcAft>
                <a:spcPct val="0"/>
              </a:spcAft>
              <a:defRPr/>
            </a:pPr>
            <a:r>
              <a:rPr lang="en-US" sz="1600"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infrastructure</a:t>
            </a:r>
          </a:p>
        </p:txBody>
      </p:sp>
      <p:sp>
        <p:nvSpPr>
          <p:cNvPr id="378" name="Rectangle 377"/>
          <p:cNvSpPr/>
          <p:nvPr/>
        </p:nvSpPr>
        <p:spPr bwMode="auto">
          <a:xfrm>
            <a:off x="3850512" y="4542555"/>
            <a:ext cx="2517571" cy="554884"/>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5" fontAlgn="base">
              <a:lnSpc>
                <a:spcPct val="90000"/>
              </a:lnSpc>
              <a:spcBef>
                <a:spcPct val="0"/>
              </a:spcBef>
              <a:spcAft>
                <a:spcPct val="0"/>
              </a:spcAft>
              <a:defRPr/>
            </a:pPr>
            <a:r>
              <a:rPr lang="en-US" sz="1600"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platform</a:t>
            </a:r>
          </a:p>
        </p:txBody>
      </p:sp>
      <p:sp>
        <p:nvSpPr>
          <p:cNvPr id="381" name="Rectangle 380"/>
          <p:cNvSpPr/>
          <p:nvPr/>
        </p:nvSpPr>
        <p:spPr bwMode="auto">
          <a:xfrm>
            <a:off x="3850511" y="3123893"/>
            <a:ext cx="2517570" cy="133789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5" fontAlgn="base">
              <a:lnSpc>
                <a:spcPct val="90000"/>
              </a:lnSpc>
              <a:spcBef>
                <a:spcPct val="0"/>
              </a:spcBef>
              <a:spcAft>
                <a:spcPct val="0"/>
              </a:spcAft>
              <a:defRPr/>
            </a:pPr>
            <a:r>
              <a:rPr lang="en-US" sz="1600" kern="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app</a:t>
            </a:r>
          </a:p>
        </p:txBody>
      </p:sp>
      <p:grpSp>
        <p:nvGrpSpPr>
          <p:cNvPr id="11" name="Group 10"/>
          <p:cNvGrpSpPr/>
          <p:nvPr/>
        </p:nvGrpSpPr>
        <p:grpSpPr>
          <a:xfrm>
            <a:off x="7519962" y="870296"/>
            <a:ext cx="4460410" cy="5255166"/>
            <a:chOff x="7394750" y="455559"/>
            <a:chExt cx="4461043" cy="5255911"/>
          </a:xfrm>
        </p:grpSpPr>
        <p:grpSp>
          <p:nvGrpSpPr>
            <p:cNvPr id="4" name="Group 3"/>
            <p:cNvGrpSpPr/>
            <p:nvPr/>
          </p:nvGrpSpPr>
          <p:grpSpPr>
            <a:xfrm>
              <a:off x="7404275" y="455559"/>
              <a:ext cx="3358228" cy="1124763"/>
              <a:chOff x="7590294" y="801789"/>
              <a:chExt cx="3358228" cy="1124763"/>
            </a:xfrm>
          </p:grpSpPr>
          <p:sp>
            <p:nvSpPr>
              <p:cNvPr id="487" name="TextBox 486"/>
              <p:cNvSpPr txBox="1"/>
              <p:nvPr/>
            </p:nvSpPr>
            <p:spPr>
              <a:xfrm>
                <a:off x="7590294" y="801789"/>
                <a:ext cx="3290945" cy="640416"/>
              </a:xfrm>
              <a:prstGeom prst="rect">
                <a:avLst/>
              </a:prstGeom>
              <a:noFill/>
            </p:spPr>
            <p:txBody>
              <a:bodyPr wrap="none" lIns="186494" tIns="149196" rIns="186494" bIns="149196" rtlCol="0">
                <a:spAutoFit/>
              </a:bodyPr>
              <a:lstStyle/>
              <a:p>
                <a:pPr defTabSz="932563">
                  <a:lnSpc>
                    <a:spcPct val="90000"/>
                  </a:lnSpc>
                  <a:defRPr/>
                </a:pPr>
                <a:r>
                  <a:rPr lang="en-US" sz="2400" kern="0" dirty="0">
                    <a:solidFill>
                      <a:srgbClr val="0072C6"/>
                    </a:solidFill>
                    <a:latin typeface="Segoe UI Light"/>
                  </a:rPr>
                  <a:t>Outside-in monitoring</a:t>
                </a:r>
              </a:p>
            </p:txBody>
          </p:sp>
          <p:sp>
            <p:nvSpPr>
              <p:cNvPr id="488" name="TextBox 487"/>
              <p:cNvSpPr txBox="1"/>
              <p:nvPr/>
            </p:nvSpPr>
            <p:spPr>
              <a:xfrm>
                <a:off x="7590294" y="1181979"/>
                <a:ext cx="3358228" cy="744573"/>
              </a:xfrm>
              <a:prstGeom prst="rect">
                <a:avLst/>
              </a:prstGeom>
              <a:noFill/>
            </p:spPr>
            <p:txBody>
              <a:bodyPr wrap="none" lIns="186494" tIns="149196" rIns="186494" bIns="149196" rtlCol="0">
                <a:spAutoFit/>
              </a:bodyPr>
              <a:lstStyle/>
              <a:p>
                <a:pPr defTabSz="932563">
                  <a:lnSpc>
                    <a:spcPct val="90000"/>
                  </a:lnSpc>
                  <a:defRPr/>
                </a:pPr>
                <a:r>
                  <a:rPr lang="en-US" sz="1600" kern="0" dirty="0">
                    <a:solidFill>
                      <a:srgbClr val="404040"/>
                    </a:solidFill>
                    <a:latin typeface="Segoe UI"/>
                  </a:rPr>
                  <a:t>URL pings and web tests from 16</a:t>
                </a:r>
                <a:br>
                  <a:rPr lang="en-US" sz="1600" kern="0" dirty="0">
                    <a:solidFill>
                      <a:srgbClr val="404040"/>
                    </a:solidFill>
                    <a:latin typeface="Segoe UI"/>
                  </a:rPr>
                </a:br>
                <a:r>
                  <a:rPr lang="en-US" sz="1600" kern="0" dirty="0">
                    <a:solidFill>
                      <a:srgbClr val="404040"/>
                    </a:solidFill>
                    <a:latin typeface="Segoe UI"/>
                  </a:rPr>
                  <a:t>global points of presence</a:t>
                </a:r>
              </a:p>
            </p:txBody>
          </p:sp>
        </p:grpSp>
        <p:grpSp>
          <p:nvGrpSpPr>
            <p:cNvPr id="6" name="Group 5"/>
            <p:cNvGrpSpPr/>
            <p:nvPr/>
          </p:nvGrpSpPr>
          <p:grpSpPr>
            <a:xfrm>
              <a:off x="7404275" y="1612334"/>
              <a:ext cx="3606736" cy="907562"/>
              <a:chOff x="7590294" y="2161552"/>
              <a:chExt cx="3606736" cy="907562"/>
            </a:xfrm>
          </p:grpSpPr>
          <p:sp>
            <p:nvSpPr>
              <p:cNvPr id="499" name="TextBox 498"/>
              <p:cNvSpPr txBox="1"/>
              <p:nvPr/>
            </p:nvSpPr>
            <p:spPr>
              <a:xfrm>
                <a:off x="7590294" y="2161552"/>
                <a:ext cx="3526586" cy="640416"/>
              </a:xfrm>
              <a:prstGeom prst="rect">
                <a:avLst/>
              </a:prstGeom>
              <a:noFill/>
            </p:spPr>
            <p:txBody>
              <a:bodyPr wrap="none" lIns="186494" tIns="149196" rIns="186494" bIns="149196" rtlCol="0">
                <a:spAutoFit/>
              </a:bodyPr>
              <a:lstStyle/>
              <a:p>
                <a:pPr defTabSz="932563">
                  <a:lnSpc>
                    <a:spcPct val="90000"/>
                  </a:lnSpc>
                </a:pPr>
                <a:r>
                  <a:rPr lang="en-US" sz="2400" kern="0" dirty="0">
                    <a:solidFill>
                      <a:srgbClr val="0072C6"/>
                    </a:solidFill>
                    <a:latin typeface="Segoe UI Light"/>
                  </a:rPr>
                  <a:t>Observed user behavior</a:t>
                </a:r>
              </a:p>
            </p:txBody>
          </p:sp>
          <p:sp>
            <p:nvSpPr>
              <p:cNvPr id="500" name="TextBox 499"/>
              <p:cNvSpPr txBox="1"/>
              <p:nvPr/>
            </p:nvSpPr>
            <p:spPr>
              <a:xfrm>
                <a:off x="7590294" y="2541742"/>
                <a:ext cx="3606736" cy="527372"/>
              </a:xfrm>
              <a:prstGeom prst="rect">
                <a:avLst/>
              </a:prstGeom>
              <a:noFill/>
            </p:spPr>
            <p:txBody>
              <a:bodyPr wrap="none" lIns="186494" tIns="149196" rIns="186494" bIns="149196" rtlCol="0">
                <a:spAutoFit/>
              </a:bodyPr>
              <a:lstStyle/>
              <a:p>
                <a:pPr defTabSz="932563">
                  <a:lnSpc>
                    <a:spcPct val="90000"/>
                  </a:lnSpc>
                </a:pPr>
                <a:r>
                  <a:rPr lang="en-US" sz="1600" kern="0" dirty="0">
                    <a:solidFill>
                      <a:srgbClr val="404040"/>
                    </a:solidFill>
                    <a:latin typeface="Segoe UI"/>
                  </a:rPr>
                  <a:t>How is the application being used?</a:t>
                </a:r>
              </a:p>
            </p:txBody>
          </p:sp>
        </p:grpSp>
        <p:grpSp>
          <p:nvGrpSpPr>
            <p:cNvPr id="501" name="Group 500"/>
            <p:cNvGrpSpPr/>
            <p:nvPr/>
          </p:nvGrpSpPr>
          <p:grpSpPr>
            <a:xfrm>
              <a:off x="7404275" y="2547510"/>
              <a:ext cx="4103667" cy="1133585"/>
              <a:chOff x="7590294" y="2161552"/>
              <a:chExt cx="4103667" cy="1133585"/>
            </a:xfrm>
          </p:grpSpPr>
          <p:sp>
            <p:nvSpPr>
              <p:cNvPr id="502" name="TextBox 501"/>
              <p:cNvSpPr txBox="1"/>
              <p:nvPr/>
            </p:nvSpPr>
            <p:spPr>
              <a:xfrm>
                <a:off x="7590294" y="2161552"/>
                <a:ext cx="4103667" cy="640416"/>
              </a:xfrm>
              <a:prstGeom prst="rect">
                <a:avLst/>
              </a:prstGeom>
              <a:noFill/>
            </p:spPr>
            <p:txBody>
              <a:bodyPr wrap="none" lIns="186494" tIns="149196" rIns="186494" bIns="149196" rtlCol="0">
                <a:spAutoFit/>
              </a:bodyPr>
              <a:lstStyle/>
              <a:p>
                <a:pPr defTabSz="932563">
                  <a:lnSpc>
                    <a:spcPct val="90000"/>
                  </a:lnSpc>
                </a:pPr>
                <a:r>
                  <a:rPr lang="en-US" sz="2400" kern="0" dirty="0">
                    <a:solidFill>
                      <a:srgbClr val="0072C6"/>
                    </a:solidFill>
                    <a:latin typeface="Segoe UI Light"/>
                  </a:rPr>
                  <a:t>Developer traces and events</a:t>
                </a:r>
              </a:p>
            </p:txBody>
          </p:sp>
          <p:sp>
            <p:nvSpPr>
              <p:cNvPr id="503" name="TextBox 502"/>
              <p:cNvSpPr txBox="1"/>
              <p:nvPr/>
            </p:nvSpPr>
            <p:spPr>
              <a:xfrm>
                <a:off x="7590294" y="2541742"/>
                <a:ext cx="3843981" cy="753395"/>
              </a:xfrm>
              <a:prstGeom prst="rect">
                <a:avLst/>
              </a:prstGeom>
              <a:noFill/>
            </p:spPr>
            <p:txBody>
              <a:bodyPr wrap="none" lIns="186494" tIns="149196" rIns="186494" bIns="149196" rtlCol="0">
                <a:spAutoFit/>
              </a:bodyPr>
              <a:lstStyle/>
              <a:p>
                <a:pPr defTabSz="932563">
                  <a:lnSpc>
                    <a:spcPct val="90000"/>
                  </a:lnSpc>
                </a:pPr>
                <a:r>
                  <a:rPr lang="en-US" sz="1600" kern="0" dirty="0">
                    <a:solidFill>
                      <a:srgbClr val="404040"/>
                    </a:solidFill>
                    <a:latin typeface="Segoe UI"/>
                  </a:rPr>
                  <a:t>Whatever the developer would like to</a:t>
                </a:r>
                <a:br>
                  <a:rPr lang="en-US" sz="1600" kern="0" dirty="0">
                    <a:solidFill>
                      <a:srgbClr val="404040"/>
                    </a:solidFill>
                    <a:latin typeface="Segoe UI"/>
                  </a:rPr>
                </a:br>
                <a:r>
                  <a:rPr lang="en-US" sz="1600" kern="0" dirty="0">
                    <a:solidFill>
                      <a:srgbClr val="404040"/>
                    </a:solidFill>
                    <a:latin typeface="Segoe UI"/>
                  </a:rPr>
                  <a:t>send to Application Insights</a:t>
                </a:r>
              </a:p>
            </p:txBody>
          </p:sp>
        </p:grpSp>
        <p:grpSp>
          <p:nvGrpSpPr>
            <p:cNvPr id="504" name="Group 503"/>
            <p:cNvGrpSpPr/>
            <p:nvPr/>
          </p:nvGrpSpPr>
          <p:grpSpPr>
            <a:xfrm>
              <a:off x="7404275" y="3704285"/>
              <a:ext cx="4451518" cy="1133585"/>
              <a:chOff x="7590294" y="2161552"/>
              <a:chExt cx="4451518" cy="1133585"/>
            </a:xfrm>
          </p:grpSpPr>
          <p:sp>
            <p:nvSpPr>
              <p:cNvPr id="505" name="TextBox 504"/>
              <p:cNvSpPr txBox="1"/>
              <p:nvPr/>
            </p:nvSpPr>
            <p:spPr>
              <a:xfrm>
                <a:off x="7590294" y="2161552"/>
                <a:ext cx="4406634" cy="640416"/>
              </a:xfrm>
              <a:prstGeom prst="rect">
                <a:avLst/>
              </a:prstGeom>
              <a:noFill/>
            </p:spPr>
            <p:txBody>
              <a:bodyPr wrap="none" lIns="186494" tIns="149196" rIns="186494" bIns="149196" rtlCol="0">
                <a:spAutoFit/>
              </a:bodyPr>
              <a:lstStyle/>
              <a:p>
                <a:pPr defTabSz="932563">
                  <a:lnSpc>
                    <a:spcPct val="90000"/>
                  </a:lnSpc>
                </a:pPr>
                <a:r>
                  <a:rPr lang="en-US" sz="2400" kern="0" dirty="0">
                    <a:solidFill>
                      <a:srgbClr val="0072C6"/>
                    </a:solidFill>
                    <a:latin typeface="Segoe UI Light"/>
                  </a:rPr>
                  <a:t>Observed application behavior</a:t>
                </a:r>
              </a:p>
            </p:txBody>
          </p:sp>
          <p:sp>
            <p:nvSpPr>
              <p:cNvPr id="506" name="TextBox 505"/>
              <p:cNvSpPr txBox="1"/>
              <p:nvPr/>
            </p:nvSpPr>
            <p:spPr>
              <a:xfrm>
                <a:off x="7590294" y="2541742"/>
                <a:ext cx="4451518" cy="753395"/>
              </a:xfrm>
              <a:prstGeom prst="rect">
                <a:avLst/>
              </a:prstGeom>
              <a:noFill/>
            </p:spPr>
            <p:txBody>
              <a:bodyPr wrap="none" lIns="186494" tIns="149196" rIns="186494" bIns="149196" rtlCol="0">
                <a:spAutoFit/>
              </a:bodyPr>
              <a:lstStyle/>
              <a:p>
                <a:pPr defTabSz="932563">
                  <a:lnSpc>
                    <a:spcPct val="90000"/>
                  </a:lnSpc>
                </a:pPr>
                <a:r>
                  <a:rPr lang="en-US" sz="1600" kern="0" dirty="0">
                    <a:solidFill>
                      <a:srgbClr val="404040"/>
                    </a:solidFill>
                    <a:latin typeface="Segoe UI"/>
                  </a:rPr>
                  <a:t>No coding required – service dependencies,</a:t>
                </a:r>
                <a:br>
                  <a:rPr lang="en-US" sz="1600" kern="0" dirty="0">
                    <a:solidFill>
                      <a:srgbClr val="404040"/>
                    </a:solidFill>
                    <a:latin typeface="Segoe UI"/>
                  </a:rPr>
                </a:br>
                <a:r>
                  <a:rPr lang="en-US" sz="1600" kern="0" dirty="0">
                    <a:solidFill>
                      <a:srgbClr val="404040"/>
                    </a:solidFill>
                    <a:latin typeface="Segoe UI"/>
                  </a:rPr>
                  <a:t>queries, response time, exceptions, logs, etc.</a:t>
                </a:r>
              </a:p>
            </p:txBody>
          </p:sp>
        </p:grpSp>
        <p:grpSp>
          <p:nvGrpSpPr>
            <p:cNvPr id="507" name="Group 506"/>
            <p:cNvGrpSpPr/>
            <p:nvPr/>
          </p:nvGrpSpPr>
          <p:grpSpPr>
            <a:xfrm>
              <a:off x="7394750" y="4803908"/>
              <a:ext cx="3887261" cy="907562"/>
              <a:chOff x="7590294" y="2161552"/>
              <a:chExt cx="3887261" cy="907562"/>
            </a:xfrm>
          </p:grpSpPr>
          <p:sp>
            <p:nvSpPr>
              <p:cNvPr id="508" name="TextBox 507"/>
              <p:cNvSpPr txBox="1"/>
              <p:nvPr/>
            </p:nvSpPr>
            <p:spPr>
              <a:xfrm>
                <a:off x="7590294" y="2161552"/>
                <a:ext cx="3887261" cy="640416"/>
              </a:xfrm>
              <a:prstGeom prst="rect">
                <a:avLst/>
              </a:prstGeom>
              <a:noFill/>
            </p:spPr>
            <p:txBody>
              <a:bodyPr wrap="none" lIns="186494" tIns="149196" rIns="186494" bIns="149196" rtlCol="0">
                <a:spAutoFit/>
              </a:bodyPr>
              <a:lstStyle/>
              <a:p>
                <a:pPr defTabSz="932563">
                  <a:lnSpc>
                    <a:spcPct val="90000"/>
                  </a:lnSpc>
                </a:pPr>
                <a:r>
                  <a:rPr lang="en-US" sz="2400" kern="0" dirty="0">
                    <a:solidFill>
                      <a:srgbClr val="0072C6"/>
                    </a:solidFill>
                    <a:latin typeface="Segoe UI Light"/>
                  </a:rPr>
                  <a:t>Infrastructure performance</a:t>
                </a:r>
              </a:p>
            </p:txBody>
          </p:sp>
          <p:sp>
            <p:nvSpPr>
              <p:cNvPr id="509" name="TextBox 508"/>
              <p:cNvSpPr txBox="1"/>
              <p:nvPr/>
            </p:nvSpPr>
            <p:spPr>
              <a:xfrm>
                <a:off x="7590294" y="2541742"/>
                <a:ext cx="3122630" cy="527372"/>
              </a:xfrm>
              <a:prstGeom prst="rect">
                <a:avLst/>
              </a:prstGeom>
              <a:noFill/>
            </p:spPr>
            <p:txBody>
              <a:bodyPr wrap="none" lIns="186494" tIns="149196" rIns="186494" bIns="149196" rtlCol="0">
                <a:spAutoFit/>
              </a:bodyPr>
              <a:lstStyle/>
              <a:p>
                <a:pPr defTabSz="932563">
                  <a:lnSpc>
                    <a:spcPct val="90000"/>
                  </a:lnSpc>
                </a:pPr>
                <a:r>
                  <a:rPr lang="en-US" sz="1600" kern="0" dirty="0">
                    <a:solidFill>
                      <a:srgbClr val="404040"/>
                    </a:solidFill>
                    <a:latin typeface="Segoe UI"/>
                  </a:rPr>
                  <a:t>System performance counters</a:t>
                </a:r>
              </a:p>
            </p:txBody>
          </p:sp>
        </p:grpSp>
      </p:grpSp>
      <p:grpSp>
        <p:nvGrpSpPr>
          <p:cNvPr id="673" name="Group 672"/>
          <p:cNvGrpSpPr/>
          <p:nvPr/>
        </p:nvGrpSpPr>
        <p:grpSpPr>
          <a:xfrm>
            <a:off x="755019" y="1338334"/>
            <a:ext cx="2775388" cy="4743299"/>
            <a:chOff x="476448" y="1519013"/>
            <a:chExt cx="2775781" cy="4743972"/>
          </a:xfrm>
        </p:grpSpPr>
        <p:cxnSp>
          <p:nvCxnSpPr>
            <p:cNvPr id="672" name="Straight Connector 671"/>
            <p:cNvCxnSpPr/>
            <p:nvPr/>
          </p:nvCxnSpPr>
          <p:spPr>
            <a:xfrm>
              <a:off x="2397606" y="4815585"/>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0" name="Straight Connector 659"/>
            <p:cNvCxnSpPr/>
            <p:nvPr/>
          </p:nvCxnSpPr>
          <p:spPr>
            <a:xfrm>
              <a:off x="2486506" y="4145660"/>
              <a:ext cx="0" cy="667640"/>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4" name="Straight Connector 653"/>
            <p:cNvCxnSpPr/>
            <p:nvPr/>
          </p:nvCxnSpPr>
          <p:spPr>
            <a:xfrm>
              <a:off x="1241276" y="4145660"/>
              <a:ext cx="0" cy="111393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9" name="Right Arrow 648"/>
            <p:cNvSpPr/>
            <p:nvPr/>
          </p:nvSpPr>
          <p:spPr bwMode="auto">
            <a:xfrm>
              <a:off x="1266906" y="3320791"/>
              <a:ext cx="793996" cy="457252"/>
            </a:xfrm>
            <a:prstGeom prst="rightArrow">
              <a:avLst/>
            </a:prstGeom>
            <a:solidFill>
              <a:schemeClr val="bg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lnSpc>
                  <a:spcPct val="90000"/>
                </a:lnSpc>
                <a:spcBef>
                  <a:spcPct val="0"/>
                </a:spcBef>
                <a:spcAft>
                  <a:spcPct val="0"/>
                </a:spcAft>
              </a:pPr>
              <a:endParaRPr lang="en-US" sz="2000" spc="-50" dirty="0">
                <a:gradFill>
                  <a:gsLst>
                    <a:gs pos="0">
                      <a:srgbClr val="FFFFFF"/>
                    </a:gs>
                    <a:gs pos="100000">
                      <a:srgbClr val="FFFFFF"/>
                    </a:gs>
                  </a:gsLst>
                  <a:lin ang="5400000" scaled="0"/>
                </a:gradFill>
                <a:latin typeface="Segoe UI"/>
              </a:endParaRPr>
            </a:p>
          </p:txBody>
        </p:sp>
        <p:grpSp>
          <p:nvGrpSpPr>
            <p:cNvPr id="17" name="Group 16"/>
            <p:cNvGrpSpPr/>
            <p:nvPr/>
          </p:nvGrpSpPr>
          <p:grpSpPr>
            <a:xfrm>
              <a:off x="476448" y="1519013"/>
              <a:ext cx="2775781" cy="1071319"/>
              <a:chOff x="367590" y="2017942"/>
              <a:chExt cx="2775781" cy="1071319"/>
            </a:xfrm>
          </p:grpSpPr>
          <p:pic>
            <p:nvPicPr>
              <p:cNvPr id="594" name="Picture 593" descr="peo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590" y="2017942"/>
                <a:ext cx="798391" cy="616938"/>
              </a:xfrm>
              <a:prstGeom prst="rect">
                <a:avLst/>
              </a:prstGeom>
            </p:spPr>
          </p:pic>
          <p:pic>
            <p:nvPicPr>
              <p:cNvPr id="16" name="Picture 15"/>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Effect>
                          <a14:brightnessContrast bright="20000" contrast="20000"/>
                        </a14:imgEffect>
                      </a14:imgLayer>
                    </a14:imgProps>
                  </a:ext>
                </a:extLst>
              </a:blip>
              <a:stretch>
                <a:fillRect/>
              </a:stretch>
            </p:blipFill>
            <p:spPr>
              <a:xfrm>
                <a:off x="552144" y="2626016"/>
                <a:ext cx="424586" cy="353398"/>
              </a:xfrm>
              <a:prstGeom prst="rect">
                <a:avLst/>
              </a:prstGeom>
            </p:spPr>
          </p:pic>
          <p:grpSp>
            <p:nvGrpSpPr>
              <p:cNvPr id="602" name="Group 601"/>
              <p:cNvGrpSpPr/>
              <p:nvPr/>
            </p:nvGrpSpPr>
            <p:grpSpPr>
              <a:xfrm>
                <a:off x="1118303" y="2633636"/>
                <a:ext cx="1824166" cy="455625"/>
                <a:chOff x="336253" y="5273196"/>
                <a:chExt cx="1824166" cy="455625"/>
              </a:xfrm>
            </p:grpSpPr>
            <p:pic>
              <p:nvPicPr>
                <p:cNvPr id="603" name="Picture 602"/>
                <p:cNvPicPr>
                  <a:picLocks noChangeAspect="1"/>
                </p:cNvPicPr>
                <p:nvPr/>
              </p:nvPicPr>
              <p:blipFill>
                <a:blip r:embed="rId6"/>
                <a:stretch>
                  <a:fillRect/>
                </a:stretch>
              </p:blipFill>
              <p:spPr>
                <a:xfrm>
                  <a:off x="336253" y="5273196"/>
                  <a:ext cx="591185" cy="335005"/>
                </a:xfrm>
                <a:prstGeom prst="rect">
                  <a:avLst/>
                </a:prstGeom>
              </p:spPr>
            </p:pic>
            <p:pic>
              <p:nvPicPr>
                <p:cNvPr id="604" name="Picture 603"/>
                <p:cNvPicPr>
                  <a:picLocks noChangeAspect="1"/>
                </p:cNvPicPr>
                <p:nvPr/>
              </p:nvPicPr>
              <p:blipFill>
                <a:blip r:embed="rId7">
                  <a:duotone>
                    <a:schemeClr val="accent1">
                      <a:shade val="45000"/>
                      <a:satMod val="135000"/>
                    </a:schemeClr>
                    <a:prstClr val="white"/>
                  </a:duotone>
                </a:blip>
                <a:stretch>
                  <a:fillRect/>
                </a:stretch>
              </p:blipFill>
              <p:spPr>
                <a:xfrm>
                  <a:off x="1645731" y="5273196"/>
                  <a:ext cx="514688" cy="455625"/>
                </a:xfrm>
                <a:prstGeom prst="rect">
                  <a:avLst/>
                </a:prstGeom>
              </p:spPr>
            </p:pic>
            <p:pic>
              <p:nvPicPr>
                <p:cNvPr id="605" name="Picture 604"/>
                <p:cNvPicPr>
                  <a:picLocks noChangeAspect="1"/>
                </p:cNvPicPr>
                <p:nvPr/>
              </p:nvPicPr>
              <p:blipFill>
                <a:blip r:embed="rId8"/>
                <a:stretch>
                  <a:fillRect/>
                </a:stretch>
              </p:blipFill>
              <p:spPr>
                <a:xfrm>
                  <a:off x="1042531" y="5273196"/>
                  <a:ext cx="488108" cy="302162"/>
                </a:xfrm>
                <a:prstGeom prst="rect">
                  <a:avLst/>
                </a:prstGeom>
              </p:spPr>
            </p:pic>
          </p:grpSp>
          <p:pic>
            <p:nvPicPr>
              <p:cNvPr id="606" name="Picture 605" descr="peo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720" y="2017942"/>
                <a:ext cx="798391" cy="616938"/>
              </a:xfrm>
              <a:prstGeom prst="rect">
                <a:avLst/>
              </a:prstGeom>
            </p:spPr>
          </p:pic>
          <p:pic>
            <p:nvPicPr>
              <p:cNvPr id="607" name="Picture 606" descr="peo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5850" y="2017942"/>
                <a:ext cx="798391" cy="616938"/>
              </a:xfrm>
              <a:prstGeom prst="rect">
                <a:avLst/>
              </a:prstGeom>
            </p:spPr>
          </p:pic>
          <p:pic>
            <p:nvPicPr>
              <p:cNvPr id="608" name="Picture 607" descr="peopl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980" y="2017942"/>
                <a:ext cx="798391" cy="616938"/>
              </a:xfrm>
              <a:prstGeom prst="rect">
                <a:avLst/>
              </a:prstGeom>
            </p:spPr>
          </p:pic>
        </p:grpSp>
        <p:grpSp>
          <p:nvGrpSpPr>
            <p:cNvPr id="18" name="Group 17"/>
            <p:cNvGrpSpPr/>
            <p:nvPr/>
          </p:nvGrpSpPr>
          <p:grpSpPr>
            <a:xfrm>
              <a:off x="623494" y="4243960"/>
              <a:ext cx="2459456" cy="750294"/>
              <a:chOff x="661002" y="4082035"/>
              <a:chExt cx="2459456" cy="750294"/>
            </a:xfrm>
          </p:grpSpPr>
          <p:pic>
            <p:nvPicPr>
              <p:cNvPr id="610" name="Picture 609"/>
              <p:cNvPicPr>
                <a:picLocks noChangeAspect="1"/>
              </p:cNvPicPr>
              <p:nvPr/>
            </p:nvPicPr>
            <p:blipFill>
              <a:blip r:embed="rId9"/>
              <a:stretch>
                <a:fillRect/>
              </a:stretch>
            </p:blipFill>
            <p:spPr>
              <a:xfrm>
                <a:off x="661002" y="4082035"/>
                <a:ext cx="1213332" cy="750294"/>
              </a:xfrm>
              <a:prstGeom prst="rect">
                <a:avLst/>
              </a:prstGeom>
            </p:spPr>
          </p:pic>
          <p:pic>
            <p:nvPicPr>
              <p:cNvPr id="611" name="Picture 610"/>
              <p:cNvPicPr>
                <a:picLocks noChangeAspect="1"/>
              </p:cNvPicPr>
              <p:nvPr/>
            </p:nvPicPr>
            <p:blipFill>
              <a:blip r:embed="rId9"/>
              <a:stretch>
                <a:fillRect/>
              </a:stretch>
            </p:blipFill>
            <p:spPr>
              <a:xfrm>
                <a:off x="1907126" y="4082035"/>
                <a:ext cx="1213332" cy="750294"/>
              </a:xfrm>
              <a:prstGeom prst="rect">
                <a:avLst/>
              </a:prstGeom>
            </p:spPr>
          </p:pic>
        </p:grpSp>
        <p:pic>
          <p:nvPicPr>
            <p:cNvPr id="612" name="Picture 611"/>
            <p:cNvPicPr>
              <a:picLocks noChangeAspect="1"/>
            </p:cNvPicPr>
            <p:nvPr/>
          </p:nvPicPr>
          <p:blipFill rotWithShape="1">
            <a:blip r:embed="rId9"/>
            <a:srcRect r="67734"/>
            <a:stretch/>
          </p:blipFill>
          <p:spPr>
            <a:xfrm>
              <a:off x="797071" y="3085633"/>
              <a:ext cx="483988" cy="927568"/>
            </a:xfrm>
            <a:prstGeom prst="rect">
              <a:avLst/>
            </a:prstGeom>
          </p:spPr>
        </p:pic>
        <p:grpSp>
          <p:nvGrpSpPr>
            <p:cNvPr id="621" name="Group 620"/>
            <p:cNvGrpSpPr/>
            <p:nvPr/>
          </p:nvGrpSpPr>
          <p:grpSpPr>
            <a:xfrm>
              <a:off x="2118273" y="3231917"/>
              <a:ext cx="439738" cy="635000"/>
              <a:chOff x="2047875" y="3259138"/>
              <a:chExt cx="439738" cy="635000"/>
            </a:xfrm>
          </p:grpSpPr>
          <p:sp>
            <p:nvSpPr>
              <p:cNvPr id="20" name="AutoShape 3"/>
              <p:cNvSpPr>
                <a:spLocks noChangeAspect="1" noChangeArrowheads="1" noTextEdit="1"/>
              </p:cNvSpPr>
              <p:nvPr/>
            </p:nvSpPr>
            <p:spPr bwMode="auto">
              <a:xfrm>
                <a:off x="2047875" y="3259138"/>
                <a:ext cx="4397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21" name="Freeform 5"/>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22" name="Freeform 6"/>
              <p:cNvSpPr>
                <a:spLocks noEditPoints="1"/>
              </p:cNvSpPr>
              <p:nvPr/>
            </p:nvSpPr>
            <p:spPr bwMode="auto">
              <a:xfrm>
                <a:off x="2047875" y="3259138"/>
                <a:ext cx="439738" cy="63341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23" name="Oval 7"/>
              <p:cNvSpPr>
                <a:spLocks noChangeArrowheads="1"/>
              </p:cNvSpPr>
              <p:nvPr/>
            </p:nvSpPr>
            <p:spPr bwMode="auto">
              <a:xfrm>
                <a:off x="2051050" y="3259138"/>
                <a:ext cx="433388" cy="246063"/>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24" name="Freeform 8"/>
              <p:cNvSpPr>
                <a:spLocks/>
              </p:cNvSpPr>
              <p:nvPr/>
            </p:nvSpPr>
            <p:spPr bwMode="auto">
              <a:xfrm>
                <a:off x="2085975" y="3284538"/>
                <a:ext cx="363538" cy="114300"/>
              </a:xfrm>
              <a:custGeom>
                <a:avLst/>
                <a:gdLst>
                  <a:gd name="T0" fmla="*/ 176 w 352"/>
                  <a:gd name="T1" fmla="*/ 48 h 111"/>
                  <a:gd name="T2" fmla="*/ 345 w 352"/>
                  <a:gd name="T3" fmla="*/ 111 h 111"/>
                  <a:gd name="T4" fmla="*/ 352 w 352"/>
                  <a:gd name="T5" fmla="*/ 87 h 111"/>
                  <a:gd name="T6" fmla="*/ 176 w 352"/>
                  <a:gd name="T7" fmla="*/ 0 h 111"/>
                  <a:gd name="T8" fmla="*/ 0 w 352"/>
                  <a:gd name="T9" fmla="*/ 87 h 111"/>
                  <a:gd name="T10" fmla="*/ 7 w 352"/>
                  <a:gd name="T11" fmla="*/ 111 h 111"/>
                  <a:gd name="T12" fmla="*/ 176 w 352"/>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352" h="111">
                    <a:moveTo>
                      <a:pt x="176" y="48"/>
                    </a:moveTo>
                    <a:cubicBezTo>
                      <a:pt x="256" y="48"/>
                      <a:pt x="324" y="75"/>
                      <a:pt x="345" y="111"/>
                    </a:cubicBezTo>
                    <a:cubicBezTo>
                      <a:pt x="349" y="104"/>
                      <a:pt x="352" y="96"/>
                      <a:pt x="352" y="87"/>
                    </a:cubicBezTo>
                    <a:cubicBezTo>
                      <a:pt x="352" y="39"/>
                      <a:pt x="273" y="0"/>
                      <a:pt x="176" y="0"/>
                    </a:cubicBezTo>
                    <a:cubicBezTo>
                      <a:pt x="79" y="0"/>
                      <a:pt x="0" y="39"/>
                      <a:pt x="0" y="87"/>
                    </a:cubicBezTo>
                    <a:cubicBezTo>
                      <a:pt x="0" y="96"/>
                      <a:pt x="3" y="104"/>
                      <a:pt x="7" y="111"/>
                    </a:cubicBezTo>
                    <a:cubicBezTo>
                      <a:pt x="28" y="75"/>
                      <a:pt x="96" y="48"/>
                      <a:pt x="176" y="48"/>
                    </a:cubicBezTo>
                    <a:close/>
                  </a:path>
                </a:pathLst>
              </a:custGeom>
              <a:solidFill>
                <a:srgbClr val="39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sp>
            <p:nvSpPr>
              <p:cNvPr id="25" name="Freeform 9"/>
              <p:cNvSpPr>
                <a:spLocks/>
              </p:cNvSpPr>
              <p:nvPr/>
            </p:nvSpPr>
            <p:spPr bwMode="auto">
              <a:xfrm>
                <a:off x="2093913" y="3333751"/>
                <a:ext cx="347663" cy="130175"/>
              </a:xfrm>
              <a:custGeom>
                <a:avLst/>
                <a:gdLst>
                  <a:gd name="T0" fmla="*/ 169 w 338"/>
                  <a:gd name="T1" fmla="*/ 126 h 126"/>
                  <a:gd name="T2" fmla="*/ 338 w 338"/>
                  <a:gd name="T3" fmla="*/ 63 h 126"/>
                  <a:gd name="T4" fmla="*/ 169 w 338"/>
                  <a:gd name="T5" fmla="*/ 0 h 126"/>
                  <a:gd name="T6" fmla="*/ 0 w 338"/>
                  <a:gd name="T7" fmla="*/ 63 h 126"/>
                  <a:gd name="T8" fmla="*/ 169 w 338"/>
                  <a:gd name="T9" fmla="*/ 126 h 126"/>
                </a:gdLst>
                <a:ahLst/>
                <a:cxnLst>
                  <a:cxn ang="0">
                    <a:pos x="T0" y="T1"/>
                  </a:cxn>
                  <a:cxn ang="0">
                    <a:pos x="T2" y="T3"/>
                  </a:cxn>
                  <a:cxn ang="0">
                    <a:pos x="T4" y="T5"/>
                  </a:cxn>
                  <a:cxn ang="0">
                    <a:pos x="T6" y="T7"/>
                  </a:cxn>
                  <a:cxn ang="0">
                    <a:pos x="T8" y="T9"/>
                  </a:cxn>
                </a:cxnLst>
                <a:rect l="0" t="0" r="r" b="b"/>
                <a:pathLst>
                  <a:path w="338" h="126">
                    <a:moveTo>
                      <a:pt x="169" y="126"/>
                    </a:moveTo>
                    <a:cubicBezTo>
                      <a:pt x="249" y="126"/>
                      <a:pt x="317" y="100"/>
                      <a:pt x="338" y="63"/>
                    </a:cubicBezTo>
                    <a:cubicBezTo>
                      <a:pt x="317" y="27"/>
                      <a:pt x="249" y="0"/>
                      <a:pt x="169" y="0"/>
                    </a:cubicBezTo>
                    <a:cubicBezTo>
                      <a:pt x="89" y="0"/>
                      <a:pt x="21" y="27"/>
                      <a:pt x="0" y="63"/>
                    </a:cubicBezTo>
                    <a:cubicBezTo>
                      <a:pt x="21" y="100"/>
                      <a:pt x="89" y="126"/>
                      <a:pt x="169" y="126"/>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404040"/>
                  </a:solidFill>
                  <a:latin typeface="Segoe UI"/>
                </a:endParaRPr>
              </a:p>
            </p:txBody>
          </p:sp>
        </p:grpSp>
        <p:cxnSp>
          <p:nvCxnSpPr>
            <p:cNvPr id="629" name="Elbow Connector 628"/>
            <p:cNvCxnSpPr>
              <a:stCxn id="612" idx="0"/>
              <a:endCxn id="603" idx="2"/>
            </p:cNvCxnSpPr>
            <p:nvPr/>
          </p:nvCxnSpPr>
          <p:spPr>
            <a:xfrm rot="5400000" flipH="1" flipV="1">
              <a:off x="972949" y="2535829"/>
              <a:ext cx="615921" cy="483689"/>
            </a:xfrm>
            <a:prstGeom prst="bentConnector3">
              <a:avLst>
                <a:gd name="adj1" fmla="val 54330"/>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1" name="Elbow Connector 630"/>
            <p:cNvCxnSpPr>
              <a:stCxn id="16" idx="2"/>
            </p:cNvCxnSpPr>
            <p:nvPr/>
          </p:nvCxnSpPr>
          <p:spPr>
            <a:xfrm rot="16200000" flipH="1">
              <a:off x="793190" y="2560590"/>
              <a:ext cx="325981" cy="165770"/>
            </a:xfrm>
            <a:prstGeom prst="bentConnector3">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flipV="1">
              <a:off x="1522753" y="2737787"/>
              <a:ext cx="1271230" cy="8369"/>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flipV="1">
              <a:off x="2793983" y="2595526"/>
              <a:ext cx="0" cy="14745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a:endCxn id="605" idx="2"/>
            </p:cNvCxnSpPr>
            <p:nvPr/>
          </p:nvCxnSpPr>
          <p:spPr>
            <a:xfrm flipV="1">
              <a:off x="2177493" y="2436869"/>
              <a:ext cx="0" cy="30091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2" name="Elbow Connector 651"/>
            <p:cNvCxnSpPr>
              <a:stCxn id="612" idx="2"/>
            </p:cNvCxnSpPr>
            <p:nvPr/>
          </p:nvCxnSpPr>
          <p:spPr>
            <a:xfrm rot="16200000" flipH="1">
              <a:off x="1891214" y="3161051"/>
              <a:ext cx="131290" cy="1835589"/>
            </a:xfrm>
            <a:prstGeom prst="bentConnector2">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8" name="Straight Connector 657"/>
            <p:cNvCxnSpPr/>
            <p:nvPr/>
          </p:nvCxnSpPr>
          <p:spPr>
            <a:xfrm>
              <a:off x="161544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9" name="Straight Connector 658"/>
            <p:cNvCxnSpPr/>
            <p:nvPr/>
          </p:nvCxnSpPr>
          <p:spPr>
            <a:xfrm>
              <a:off x="2065020"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1" name="Straight Connector 660"/>
            <p:cNvCxnSpPr/>
            <p:nvPr/>
          </p:nvCxnSpPr>
          <p:spPr>
            <a:xfrm>
              <a:off x="2872274" y="4145660"/>
              <a:ext cx="0" cy="96398"/>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p:nvPr/>
          </p:nvCxnSpPr>
          <p:spPr>
            <a:xfrm flipH="1">
              <a:off x="1851638" y="4143379"/>
              <a:ext cx="3426" cy="1095705"/>
            </a:xfrm>
            <a:prstGeom prst="line">
              <a:avLst/>
            </a:prstGeom>
            <a:ln w="12700">
              <a:solidFill>
                <a:schemeClr val="bg2">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p:cNvPicPr>
              <a:picLocks noChangeAspect="1"/>
            </p:cNvPicPr>
            <p:nvPr/>
          </p:nvPicPr>
          <p:blipFill>
            <a:blip r:embed="rId9"/>
            <a:stretch>
              <a:fillRect/>
            </a:stretch>
          </p:blipFill>
          <p:spPr>
            <a:xfrm>
              <a:off x="1013469" y="5226380"/>
              <a:ext cx="1676338" cy="1036605"/>
            </a:xfrm>
            <a:prstGeom prst="rect">
              <a:avLst/>
            </a:prstGeom>
          </p:spPr>
        </p:pic>
      </p:grpSp>
      <p:pic>
        <p:nvPicPr>
          <p:cNvPr id="682" name="Picture 681" descr="person.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79128" y="1669472"/>
            <a:ext cx="1860339" cy="1437534"/>
          </a:xfrm>
          <a:prstGeom prst="rect">
            <a:avLst/>
          </a:prstGeom>
        </p:spPr>
      </p:pic>
      <p:pic>
        <p:nvPicPr>
          <p:cNvPr id="683" name="Picture 682"/>
          <p:cNvPicPr>
            <a:picLocks noChangeAspect="1"/>
          </p:cNvPicPr>
          <p:nvPr/>
        </p:nvPicPr>
        <p:blipFill>
          <a:blip r:embed="rId11"/>
          <a:stretch>
            <a:fillRect/>
          </a:stretch>
        </p:blipFill>
        <p:spPr>
          <a:xfrm>
            <a:off x="2402484" y="2874319"/>
            <a:ext cx="731588" cy="964366"/>
          </a:xfrm>
          <a:prstGeom prst="rect">
            <a:avLst/>
          </a:prstGeom>
        </p:spPr>
      </p:pic>
      <p:grpSp>
        <p:nvGrpSpPr>
          <p:cNvPr id="76" name="Group 75"/>
          <p:cNvGrpSpPr/>
          <p:nvPr/>
        </p:nvGrpSpPr>
        <p:grpSpPr>
          <a:xfrm>
            <a:off x="6801148" y="2126937"/>
            <a:ext cx="637486" cy="819957"/>
            <a:chOff x="5744168" y="721753"/>
            <a:chExt cx="637576" cy="820073"/>
          </a:xfrm>
        </p:grpSpPr>
        <p:sp>
          <p:nvSpPr>
            <p:cNvPr id="77" name="Oval 76"/>
            <p:cNvSpPr/>
            <p:nvPr/>
          </p:nvSpPr>
          <p:spPr bwMode="auto">
            <a:xfrm>
              <a:off x="5744168" y="779404"/>
              <a:ext cx="635252" cy="635252"/>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TextBox 77"/>
            <p:cNvSpPr txBox="1"/>
            <p:nvPr/>
          </p:nvSpPr>
          <p:spPr>
            <a:xfrm>
              <a:off x="5746744" y="721753"/>
              <a:ext cx="635000" cy="820073"/>
            </a:xfrm>
            <a:prstGeom prst="rect">
              <a:avLst/>
            </a:prstGeom>
            <a:noFill/>
          </p:spPr>
          <p:txBody>
            <a:bodyPr wrap="none" lIns="186494" tIns="149196" rIns="186494" bIns="149196" rtlCol="0">
              <a:spAutoFit/>
            </a:bodyPr>
            <a:lstStyle/>
            <a:p>
              <a:pPr defTabSz="932563">
                <a:lnSpc>
                  <a:spcPct val="90000"/>
                </a:lnSpc>
                <a:defRPr/>
              </a:pPr>
              <a:r>
                <a:rPr lang="en-US" sz="3671" kern="0" dirty="0">
                  <a:solidFill>
                    <a:srgbClr val="FFFFFF"/>
                  </a:solidFill>
                  <a:latin typeface="Segoe UI"/>
                </a:rPr>
                <a:t>2</a:t>
              </a:r>
            </a:p>
          </p:txBody>
        </p:sp>
      </p:grpSp>
      <p:grpSp>
        <p:nvGrpSpPr>
          <p:cNvPr id="79" name="Group 78"/>
          <p:cNvGrpSpPr/>
          <p:nvPr/>
        </p:nvGrpSpPr>
        <p:grpSpPr>
          <a:xfrm>
            <a:off x="6798824" y="3079284"/>
            <a:ext cx="637486" cy="819957"/>
            <a:chOff x="5744168" y="721753"/>
            <a:chExt cx="637576" cy="820073"/>
          </a:xfrm>
        </p:grpSpPr>
        <p:sp>
          <p:nvSpPr>
            <p:cNvPr id="80" name="Oval 79"/>
            <p:cNvSpPr/>
            <p:nvPr/>
          </p:nvSpPr>
          <p:spPr bwMode="auto">
            <a:xfrm>
              <a:off x="5744168" y="779404"/>
              <a:ext cx="635252" cy="635252"/>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TextBox 80"/>
            <p:cNvSpPr txBox="1"/>
            <p:nvPr/>
          </p:nvSpPr>
          <p:spPr>
            <a:xfrm>
              <a:off x="5746744" y="721753"/>
              <a:ext cx="635000" cy="820073"/>
            </a:xfrm>
            <a:prstGeom prst="rect">
              <a:avLst/>
            </a:prstGeom>
            <a:noFill/>
          </p:spPr>
          <p:txBody>
            <a:bodyPr wrap="none" lIns="186494" tIns="149196" rIns="186494" bIns="149196" rtlCol="0">
              <a:spAutoFit/>
            </a:bodyPr>
            <a:lstStyle/>
            <a:p>
              <a:pPr defTabSz="932563">
                <a:lnSpc>
                  <a:spcPct val="90000"/>
                </a:lnSpc>
                <a:defRPr/>
              </a:pPr>
              <a:r>
                <a:rPr lang="en-US" sz="3671" kern="0" dirty="0">
                  <a:solidFill>
                    <a:srgbClr val="FFFFFF"/>
                  </a:solidFill>
                  <a:latin typeface="Segoe UI"/>
                </a:rPr>
                <a:t>3</a:t>
              </a:r>
            </a:p>
          </p:txBody>
        </p:sp>
      </p:grpSp>
      <p:grpSp>
        <p:nvGrpSpPr>
          <p:cNvPr id="82" name="Group 81"/>
          <p:cNvGrpSpPr/>
          <p:nvPr/>
        </p:nvGrpSpPr>
        <p:grpSpPr>
          <a:xfrm>
            <a:off x="6796501" y="4193940"/>
            <a:ext cx="637486" cy="819957"/>
            <a:chOff x="5744168" y="721753"/>
            <a:chExt cx="637576" cy="820073"/>
          </a:xfrm>
        </p:grpSpPr>
        <p:sp>
          <p:nvSpPr>
            <p:cNvPr id="83" name="Oval 82"/>
            <p:cNvSpPr/>
            <p:nvPr/>
          </p:nvSpPr>
          <p:spPr bwMode="auto">
            <a:xfrm>
              <a:off x="5744168" y="779404"/>
              <a:ext cx="635252" cy="635252"/>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TextBox 83"/>
            <p:cNvSpPr txBox="1"/>
            <p:nvPr/>
          </p:nvSpPr>
          <p:spPr>
            <a:xfrm>
              <a:off x="5746744" y="721753"/>
              <a:ext cx="635000" cy="820073"/>
            </a:xfrm>
            <a:prstGeom prst="rect">
              <a:avLst/>
            </a:prstGeom>
            <a:noFill/>
          </p:spPr>
          <p:txBody>
            <a:bodyPr wrap="none" lIns="186494" tIns="149196" rIns="186494" bIns="149196" rtlCol="0">
              <a:spAutoFit/>
            </a:bodyPr>
            <a:lstStyle/>
            <a:p>
              <a:pPr defTabSz="932563">
                <a:lnSpc>
                  <a:spcPct val="90000"/>
                </a:lnSpc>
                <a:defRPr/>
              </a:pPr>
              <a:r>
                <a:rPr lang="en-US" sz="3671" kern="0" dirty="0">
                  <a:solidFill>
                    <a:srgbClr val="FFFFFF"/>
                  </a:solidFill>
                  <a:latin typeface="Segoe UI"/>
                </a:rPr>
                <a:t>4</a:t>
              </a:r>
            </a:p>
          </p:txBody>
        </p:sp>
      </p:grpSp>
      <p:grpSp>
        <p:nvGrpSpPr>
          <p:cNvPr id="85" name="Group 84"/>
          <p:cNvGrpSpPr/>
          <p:nvPr/>
        </p:nvGrpSpPr>
        <p:grpSpPr>
          <a:xfrm>
            <a:off x="6797994" y="5325435"/>
            <a:ext cx="637486" cy="819957"/>
            <a:chOff x="5744168" y="721753"/>
            <a:chExt cx="637576" cy="820073"/>
          </a:xfrm>
        </p:grpSpPr>
        <p:sp>
          <p:nvSpPr>
            <p:cNvPr id="86" name="Oval 85"/>
            <p:cNvSpPr/>
            <p:nvPr/>
          </p:nvSpPr>
          <p:spPr bwMode="auto">
            <a:xfrm>
              <a:off x="5744168" y="779404"/>
              <a:ext cx="635252" cy="635252"/>
            </a:xfrm>
            <a:prstGeom prst="ellipse">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TextBox 86"/>
            <p:cNvSpPr txBox="1"/>
            <p:nvPr/>
          </p:nvSpPr>
          <p:spPr>
            <a:xfrm>
              <a:off x="5746744" y="721753"/>
              <a:ext cx="635000" cy="820073"/>
            </a:xfrm>
            <a:prstGeom prst="rect">
              <a:avLst/>
            </a:prstGeom>
            <a:noFill/>
          </p:spPr>
          <p:txBody>
            <a:bodyPr wrap="none" lIns="186494" tIns="149196" rIns="186494" bIns="149196" rtlCol="0">
              <a:spAutoFit/>
            </a:bodyPr>
            <a:lstStyle/>
            <a:p>
              <a:pPr defTabSz="932563">
                <a:lnSpc>
                  <a:spcPct val="90000"/>
                </a:lnSpc>
                <a:defRPr/>
              </a:pPr>
              <a:r>
                <a:rPr lang="en-US" sz="3671" kern="0" dirty="0">
                  <a:solidFill>
                    <a:srgbClr val="FFFFFF"/>
                  </a:solidFill>
                  <a:latin typeface="Segoe UI"/>
                </a:rPr>
                <a:t>5</a:t>
              </a:r>
            </a:p>
          </p:txBody>
        </p:sp>
      </p:grpSp>
    </p:spTree>
    <p:extLst>
      <p:ext uri="{BB962C8B-B14F-4D97-AF65-F5344CB8AC3E}">
        <p14:creationId xmlns:p14="http://schemas.microsoft.com/office/powerpoint/2010/main" val="2687799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solidFill>
                  <a:schemeClr val="tx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785" y="1388670"/>
            <a:ext cx="2390466" cy="2390466"/>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946931" y="4216724"/>
            <a:ext cx="1293704" cy="129370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6929" y="4863576"/>
            <a:ext cx="1657436" cy="1657436"/>
          </a:xfrm>
          <a:prstGeom prst="rect">
            <a:avLst/>
          </a:prstGeom>
        </p:spPr>
      </p:pic>
      <p:pic>
        <p:nvPicPr>
          <p:cNvPr id="9" name="Picture 8" descr="http://thomasborzecki.ca/content/tutorials/images/ph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4258" y="5023036"/>
            <a:ext cx="1532902" cy="1149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89071" y="464132"/>
            <a:ext cx="1466038" cy="1466038"/>
          </a:xfrm>
          <a:prstGeom prst="rect">
            <a:avLst/>
          </a:prstGeom>
        </p:spPr>
      </p:pic>
      <p:pic>
        <p:nvPicPr>
          <p:cNvPr id="12" name="Picture 2" descr="http://upload.wikimedia.org/wikipedia/commons/f/f1/Ruby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0967" y="1866738"/>
            <a:ext cx="926259" cy="9271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upload.wikimedia.org/wikipedia/commons/thumb/c/c3/Python-logo-notext.svg/2000px-Python-logo-notext.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38328" y="3500295"/>
            <a:ext cx="1009757" cy="10097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http://www.jetbus.io/images/logo-nod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9110" y="3500295"/>
            <a:ext cx="1201678" cy="12016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91068" y="608235"/>
            <a:ext cx="2961168" cy="1089246"/>
          </a:xfrm>
          <a:prstGeom prst="rect">
            <a:avLst/>
          </a:prstGeom>
        </p:spPr>
      </p:pic>
      <p:sp>
        <p:nvSpPr>
          <p:cNvPr id="15" name="Text Placeholder 103"/>
          <p:cNvSpPr txBox="1">
            <a:spLocks/>
          </p:cNvSpPr>
          <p:nvPr/>
        </p:nvSpPr>
        <p:spPr>
          <a:xfrm>
            <a:off x="307648" y="1161950"/>
            <a:ext cx="8130680" cy="6141075"/>
          </a:xfrm>
          <a:prstGeom prst="rect">
            <a:avLst/>
          </a:prstGeom>
        </p:spPr>
        <p:txBody>
          <a:bodyPr vert="horz" wrap="square" lIns="143385" tIns="89616" rIns="143385" bIns="89616" rtlCol="0">
            <a:spAutoFit/>
          </a:bodyPr>
          <a:lstStyle>
            <a:lvl1pPr marL="342734" marR="0" indent="-342734" algn="l" defTabSz="932289"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2"/>
                    </a:gs>
                    <a:gs pos="99000">
                      <a:schemeClr val="tx2"/>
                    </a:gs>
                  </a:gsLst>
                  <a:lin ang="5400000" scaled="0"/>
                </a:gradFill>
                <a:latin typeface="+mj-lt"/>
                <a:ea typeface="+mn-ea"/>
                <a:cs typeface="+mn-cs"/>
              </a:defRPr>
            </a:lvl1pPr>
            <a:lvl2pPr marL="583917" marR="0" indent="-241183" algn="l" defTabSz="93228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3"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0"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87"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79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3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8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2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834" indent="-342834" defTabSz="913376" fontAlgn="base">
              <a:lnSpc>
                <a:spcPct val="120000"/>
              </a:lnSpc>
              <a:spcBef>
                <a:spcPct val="0"/>
              </a:spcBef>
              <a:spcAft>
                <a:spcPct val="0"/>
              </a:spcAft>
              <a:buSzTx/>
            </a:pPr>
            <a:r>
              <a:rPr lang="en-US" sz="2745" kern="0" spc="50" dirty="0">
                <a:solidFill>
                  <a:srgbClr val="000000"/>
                </a:solidFill>
                <a:latin typeface="Segoe UI Light"/>
              </a:rPr>
              <a:t>In Any cloud or On-premise</a:t>
            </a:r>
          </a:p>
          <a:p>
            <a:pPr marL="342834" indent="-342834" defTabSz="913376" fontAlgn="base">
              <a:lnSpc>
                <a:spcPct val="120000"/>
              </a:lnSpc>
              <a:spcBef>
                <a:spcPct val="0"/>
              </a:spcBef>
              <a:spcAft>
                <a:spcPct val="0"/>
              </a:spcAft>
              <a:buSzTx/>
            </a:pPr>
            <a:r>
              <a:rPr lang="en-US" sz="2745" kern="0" spc="50" dirty="0">
                <a:solidFill>
                  <a:srgbClr val="000000"/>
                </a:solidFill>
                <a:latin typeface="Segoe UI Light"/>
              </a:rPr>
              <a:t>Multiple platforms: .NET, Java/J2EE, iOS, Android, Windows, Node.JS, PHP, Ruby, Python</a:t>
            </a:r>
          </a:p>
          <a:p>
            <a:pPr marL="335982" indent="-335982" defTabSz="913923"/>
            <a:r>
              <a:rPr lang="en-US" sz="2745" dirty="0">
                <a:solidFill>
                  <a:srgbClr val="000000"/>
                </a:solidFill>
                <a:latin typeface="Segoe UI Light"/>
              </a:rPr>
              <a:t>Logging framework: </a:t>
            </a:r>
          </a:p>
          <a:p>
            <a:pPr marL="577165" lvl="1" indent="-335982" defTabSz="913923"/>
            <a:r>
              <a:rPr lang="en-US" dirty="0">
                <a:gradFill>
                  <a:gsLst>
                    <a:gs pos="1250">
                      <a:srgbClr val="3F3F3F"/>
                    </a:gs>
                    <a:gs pos="99000">
                      <a:srgbClr val="3F3F3F"/>
                    </a:gs>
                  </a:gsLst>
                  <a:lin ang="5400000" scaled="0"/>
                </a:gradFill>
                <a:latin typeface="Segoe UI Light"/>
                <a:hlinkClick r:id="rId11"/>
              </a:rPr>
              <a:t>Log4Net</a:t>
            </a:r>
          </a:p>
          <a:p>
            <a:pPr marL="577165" lvl="1" indent="-335982" defTabSz="913923"/>
            <a:r>
              <a:rPr lang="en-US" dirty="0" err="1">
                <a:gradFill>
                  <a:gsLst>
                    <a:gs pos="1250">
                      <a:srgbClr val="3F3F3F"/>
                    </a:gs>
                    <a:gs pos="99000">
                      <a:srgbClr val="3F3F3F"/>
                    </a:gs>
                  </a:gsLst>
                  <a:lin ang="5400000" scaled="0"/>
                </a:gradFill>
                <a:latin typeface="Segoe UI Light"/>
                <a:hlinkClick r:id="rId11"/>
              </a:rPr>
              <a:t>nLog</a:t>
            </a:r>
            <a:endParaRPr lang="en-US" dirty="0">
              <a:gradFill>
                <a:gsLst>
                  <a:gs pos="1250">
                    <a:srgbClr val="3F3F3F"/>
                  </a:gs>
                  <a:gs pos="99000">
                    <a:srgbClr val="3F3F3F"/>
                  </a:gs>
                </a:gsLst>
                <a:lin ang="5400000" scaled="0"/>
              </a:gradFill>
              <a:latin typeface="Segoe UI Light"/>
              <a:hlinkClick r:id="rId11"/>
            </a:endParaRPr>
          </a:p>
          <a:p>
            <a:pPr marL="577165" lvl="1" indent="-335982" defTabSz="913923"/>
            <a:r>
              <a:rPr lang="en-US" dirty="0" err="1">
                <a:gradFill>
                  <a:gsLst>
                    <a:gs pos="1250">
                      <a:srgbClr val="3F3F3F"/>
                    </a:gs>
                    <a:gs pos="99000">
                      <a:srgbClr val="3F3F3F"/>
                    </a:gs>
                  </a:gsLst>
                  <a:lin ang="5400000" scaled="0"/>
                </a:gradFill>
                <a:latin typeface="Segoe UI Light"/>
                <a:hlinkClick r:id="rId11"/>
              </a:rPr>
              <a:t>System.Diagnostics</a:t>
            </a:r>
            <a:endParaRPr lang="en-US" dirty="0">
              <a:gradFill>
                <a:gsLst>
                  <a:gs pos="1250">
                    <a:srgbClr val="3F3F3F"/>
                  </a:gs>
                  <a:gs pos="99000">
                    <a:srgbClr val="3F3F3F"/>
                  </a:gs>
                </a:gsLst>
                <a:lin ang="5400000" scaled="0"/>
              </a:gradFill>
              <a:latin typeface="Segoe UI Light"/>
            </a:endParaRPr>
          </a:p>
          <a:p>
            <a:pPr marL="577165" lvl="1" indent="-335982" defTabSz="913923"/>
            <a:r>
              <a:rPr lang="en-US" dirty="0">
                <a:gradFill>
                  <a:gsLst>
                    <a:gs pos="1250">
                      <a:srgbClr val="3F3F3F"/>
                    </a:gs>
                    <a:gs pos="99000">
                      <a:srgbClr val="3F3F3F"/>
                    </a:gs>
                  </a:gsLst>
                  <a:lin ang="5400000" scaled="0"/>
                </a:gradFill>
                <a:latin typeface="Segoe UI Light"/>
                <a:hlinkClick r:id="rId12"/>
              </a:rPr>
              <a:t>Log4J</a:t>
            </a:r>
          </a:p>
          <a:p>
            <a:pPr marL="577165" lvl="1" indent="-335982" defTabSz="913923"/>
            <a:r>
              <a:rPr lang="en-US" dirty="0" err="1">
                <a:gradFill>
                  <a:gsLst>
                    <a:gs pos="1250">
                      <a:srgbClr val="3F3F3F"/>
                    </a:gs>
                    <a:gs pos="99000">
                      <a:srgbClr val="3F3F3F"/>
                    </a:gs>
                  </a:gsLst>
                  <a:lin ang="5400000" scaled="0"/>
                </a:gradFill>
                <a:latin typeface="Segoe UI Light"/>
                <a:hlinkClick r:id="rId12"/>
              </a:rPr>
              <a:t>Logback</a:t>
            </a:r>
            <a:endParaRPr lang="en-US" dirty="0">
              <a:gradFill>
                <a:gsLst>
                  <a:gs pos="1250">
                    <a:srgbClr val="3F3F3F"/>
                  </a:gs>
                  <a:gs pos="99000">
                    <a:srgbClr val="3F3F3F"/>
                  </a:gs>
                </a:gsLst>
                <a:lin ang="5400000" scaled="0"/>
              </a:gradFill>
              <a:latin typeface="Segoe UI Light"/>
            </a:endParaRPr>
          </a:p>
          <a:p>
            <a:pPr marL="335982" indent="-335982" defTabSz="913923"/>
            <a:r>
              <a:rPr lang="en-US" sz="2800" dirty="0">
                <a:solidFill>
                  <a:srgbClr val="000000"/>
                </a:solidFill>
              </a:rPr>
              <a:t>Open source SDK: </a:t>
            </a:r>
            <a:br>
              <a:rPr lang="en-US" sz="3200" dirty="0">
                <a:gradFill>
                  <a:gsLst>
                    <a:gs pos="1250">
                      <a:srgbClr val="3F3F3F"/>
                    </a:gs>
                    <a:gs pos="99000">
                      <a:srgbClr val="3F3F3F"/>
                    </a:gs>
                  </a:gsLst>
                  <a:lin ang="5400000" scaled="0"/>
                </a:gradFill>
              </a:rPr>
            </a:br>
            <a:r>
              <a:rPr lang="en-US" sz="2400" dirty="0">
                <a:gradFill>
                  <a:gsLst>
                    <a:gs pos="1250">
                      <a:srgbClr val="3F3F3F"/>
                    </a:gs>
                    <a:gs pos="99000">
                      <a:srgbClr val="3F3F3F"/>
                    </a:gs>
                  </a:gsLst>
                  <a:lin ang="5400000" scaled="0"/>
                </a:gradFill>
                <a:hlinkClick r:id="rId13"/>
              </a:rPr>
              <a:t>https://github.com/Microsoft/ApplicationInsights-Home</a:t>
            </a:r>
            <a:endParaRPr lang="en-US" sz="2400" dirty="0">
              <a:gradFill>
                <a:gsLst>
                  <a:gs pos="1250">
                    <a:srgbClr val="3F3F3F"/>
                  </a:gs>
                  <a:gs pos="99000">
                    <a:srgbClr val="3F3F3F"/>
                  </a:gs>
                </a:gsLst>
                <a:lin ang="5400000" scaled="0"/>
              </a:gradFill>
            </a:endParaRPr>
          </a:p>
          <a:p>
            <a:pPr marL="335982" indent="-335982" defTabSz="913923"/>
            <a:endParaRPr lang="en-US" dirty="0">
              <a:gradFill>
                <a:gsLst>
                  <a:gs pos="1250">
                    <a:srgbClr val="3F3F3F"/>
                  </a:gs>
                  <a:gs pos="99000">
                    <a:srgbClr val="3F3F3F"/>
                  </a:gs>
                </a:gsLst>
                <a:lin ang="5400000" scaled="0"/>
              </a:gradFill>
              <a:latin typeface="Segoe UI Light"/>
            </a:endParaRPr>
          </a:p>
          <a:p>
            <a:pPr marL="342834" indent="-342834" defTabSz="913376" fontAlgn="base">
              <a:lnSpc>
                <a:spcPct val="120000"/>
              </a:lnSpc>
              <a:spcBef>
                <a:spcPct val="0"/>
              </a:spcBef>
              <a:spcAft>
                <a:spcPct val="0"/>
              </a:spcAft>
              <a:buSzTx/>
            </a:pPr>
            <a:endParaRPr lang="en-US" sz="2745" kern="0" spc="50" dirty="0">
              <a:solidFill>
                <a:srgbClr val="000000"/>
              </a:solidFill>
              <a:latin typeface="Segoe UI Light"/>
            </a:endParaRPr>
          </a:p>
        </p:txBody>
      </p:sp>
      <p:sp>
        <p:nvSpPr>
          <p:cNvPr id="19" name="Title 1"/>
          <p:cNvSpPr txBox="1">
            <a:spLocks/>
          </p:cNvSpPr>
          <p:nvPr/>
        </p:nvSpPr>
        <p:spPr>
          <a:xfrm>
            <a:off x="228927" y="310827"/>
            <a:ext cx="11655425" cy="900113"/>
          </a:xfrm>
          <a:prstGeom prst="rect">
            <a:avLst/>
          </a:prstGeom>
        </p:spPr>
        <p:txBody>
          <a:bodyPr/>
          <a:lstStyle>
            <a:lvl1pPr algn="l" defTabSz="914180" rtl="0" eaLnBrk="1" latinLnBrk="0" hangingPunct="1">
              <a:lnSpc>
                <a:spcPct val="90000"/>
              </a:lnSpc>
              <a:spcBef>
                <a:spcPct val="0"/>
              </a:spcBef>
              <a:buNone/>
              <a:defRPr lang="en-US" sz="5293" b="0" kern="1200" cap="none" spc="-100" baseline="0" dirty="0" smtClean="0">
                <a:ln w="3175">
                  <a:noFill/>
                </a:ln>
                <a:solidFill>
                  <a:schemeClr val="bg1"/>
                </a:solidFill>
                <a:effectLst/>
                <a:latin typeface="+mj-lt"/>
                <a:ea typeface="+mn-ea"/>
                <a:cs typeface="Segoe UI" pitchFamily="34" charset="0"/>
              </a:defRPr>
            </a:lvl1pPr>
          </a:lstStyle>
          <a:p>
            <a:r>
              <a:rPr lang="en-CA">
                <a:solidFill>
                  <a:schemeClr val="tx1"/>
                </a:solidFill>
              </a:rPr>
              <a:t>Key capabilities</a:t>
            </a:r>
          </a:p>
        </p:txBody>
      </p:sp>
    </p:spTree>
    <p:extLst>
      <p:ext uri="{BB962C8B-B14F-4D97-AF65-F5344CB8AC3E}">
        <p14:creationId xmlns:p14="http://schemas.microsoft.com/office/powerpoint/2010/main" val="74056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a:t>
            </a:r>
            <a:br>
              <a:rPr lang="en-US" dirty="0"/>
            </a:br>
            <a:endParaRPr lang="en-US" dirty="0"/>
          </a:p>
        </p:txBody>
      </p:sp>
    </p:spTree>
    <p:extLst>
      <p:ext uri="{BB962C8B-B14F-4D97-AF65-F5344CB8AC3E}">
        <p14:creationId xmlns:p14="http://schemas.microsoft.com/office/powerpoint/2010/main" val="115569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89800" y="1429230"/>
            <a:ext cx="9310688" cy="5220596"/>
          </a:xfrm>
        </p:spPr>
        <p:txBody>
          <a:bodyPr/>
          <a:lstStyle/>
          <a:p>
            <a:pPr marL="571500" indent="-571500">
              <a:buFont typeface="Arial" panose="020B0604020202020204" pitchFamily="34" charset="0"/>
              <a:buChar char="•"/>
            </a:pPr>
            <a:r>
              <a:rPr lang="en-CA" dirty="0">
                <a:hlinkClick r:id="rId3"/>
              </a:rPr>
              <a:t>How to configure remote debugging for Web Apps &amp; Visual Studio 2017</a:t>
            </a:r>
            <a:endParaRPr lang="en-US"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endParaRPr lang="en-US" dirty="0"/>
          </a:p>
          <a:p>
            <a:endParaRPr lang="en-US" dirty="0"/>
          </a:p>
          <a:p>
            <a:endParaRPr lang="en-US" dirty="0"/>
          </a:p>
          <a:p>
            <a:endParaRPr lang="en-US" dirty="0"/>
          </a:p>
          <a:p>
            <a:endParaRPr lang="en-US" dirty="0"/>
          </a:p>
        </p:txBody>
      </p:sp>
      <p:sp>
        <p:nvSpPr>
          <p:cNvPr id="2" name="TextBox 1"/>
          <p:cNvSpPr txBox="1"/>
          <p:nvPr/>
        </p:nvSpPr>
        <p:spPr>
          <a:xfrm>
            <a:off x="589800" y="242596"/>
            <a:ext cx="8684829" cy="1311128"/>
          </a:xfrm>
          <a:prstGeom prst="rect">
            <a:avLst/>
          </a:prstGeom>
          <a:noFill/>
        </p:spPr>
        <p:txBody>
          <a:bodyPr wrap="square" lIns="182880" tIns="146304" rIns="182880" bIns="146304" rtlCol="0">
            <a:spAutoFit/>
          </a:bodyPr>
          <a:lstStyle/>
          <a:p>
            <a:r>
              <a:rPr lang="en-US" sz="6600" dirty="0">
                <a:solidFill>
                  <a:schemeClr val="bg1"/>
                </a:solidFill>
                <a:latin typeface="+mj-lt"/>
              </a:rPr>
              <a:t>References</a:t>
            </a:r>
            <a:r>
              <a:rPr lang="en-US" sz="6600" dirty="0">
                <a:solidFill>
                  <a:schemeClr val="bg1"/>
                </a:solidFill>
              </a:rPr>
              <a:t>:</a:t>
            </a:r>
          </a:p>
        </p:txBody>
      </p:sp>
    </p:spTree>
    <p:extLst>
      <p:ext uri="{BB962C8B-B14F-4D97-AF65-F5344CB8AC3E}">
        <p14:creationId xmlns:p14="http://schemas.microsoft.com/office/powerpoint/2010/main" val="1301198229"/>
      </p:ext>
    </p:extLst>
  </p:cSld>
  <p:clrMapOvr>
    <a:masterClrMapping/>
  </p:clrMapOvr>
  <p:transition>
    <p:fade/>
  </p:transition>
</p:sld>
</file>

<file path=ppt/theme/theme1.xml><?xml version="1.0" encoding="utf-8"?>
<a:theme xmlns:a="http://schemas.openxmlformats.org/drawingml/2006/main" name="1_Azure Event">
  <a:themeElements>
    <a:clrScheme name="Azure">
      <a:dk1>
        <a:srgbClr val="343434"/>
      </a:dk1>
      <a:lt1>
        <a:srgbClr val="FFFFFF"/>
      </a:lt1>
      <a:dk2>
        <a:srgbClr val="0072C6"/>
      </a:dk2>
      <a:lt2>
        <a:srgbClr val="D2D2D2"/>
      </a:lt2>
      <a:accent1>
        <a:srgbClr val="008272"/>
      </a:accent1>
      <a:accent2>
        <a:srgbClr val="68217A"/>
      </a:accent2>
      <a:accent3>
        <a:srgbClr val="00BCF2"/>
      </a:accent3>
      <a:accent4>
        <a:srgbClr val="7FBA00"/>
      </a:accent4>
      <a:accent5>
        <a:srgbClr val="FF8C00"/>
      </a:accent5>
      <a:accent6>
        <a:srgbClr val="FF0000"/>
      </a:accent6>
      <a:hlink>
        <a:srgbClr val="00BCF2"/>
      </a:hlink>
      <a:folHlink>
        <a:srgbClr val="008DB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AzureTheme</Template>
  <TotalTime>7781</TotalTime>
  <Words>355</Words>
  <Application>Microsoft Office PowerPoint</Application>
  <PresentationFormat>Widescreen</PresentationFormat>
  <Paragraphs>60</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Light</vt:lpstr>
      <vt:lpstr>Segoe UI Semibold</vt:lpstr>
      <vt:lpstr>Wingdings</vt:lpstr>
      <vt:lpstr>1_Azure Event</vt:lpstr>
      <vt:lpstr>Step 3 Application Insights </vt:lpstr>
      <vt:lpstr>Goal</vt:lpstr>
      <vt:lpstr>What is Application Insights?</vt:lpstr>
      <vt:lpstr>Sources of Telemetry</vt:lpstr>
      <vt:lpstr> </vt:lpstr>
      <vt:lpstr>Let’s code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Azure Bootcamp 2018 - Montreal</dc:title>
  <dc:creator>Guy Barrette</dc:creator>
  <cp:lastModifiedBy>Frank Boucher</cp:lastModifiedBy>
  <cp:revision>420</cp:revision>
  <cp:lastPrinted>2014-03-26T17:46:13Z</cp:lastPrinted>
  <dcterms:created xsi:type="dcterms:W3CDTF">2014-03-19T23:21:38Z</dcterms:created>
  <dcterms:modified xsi:type="dcterms:W3CDTF">2018-04-07T14:38:59Z</dcterms:modified>
  <cp:category>Azure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300x191x1</vt:lpwstr>
  </property>
</Properties>
</file>