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2"/>
  </p:notesMasterIdLst>
  <p:sldIdLst>
    <p:sldId id="300" r:id="rId3"/>
    <p:sldId id="323" r:id="rId4"/>
    <p:sldId id="302" r:id="rId5"/>
    <p:sldId id="259" r:id="rId6"/>
    <p:sldId id="358" r:id="rId7"/>
    <p:sldId id="303" r:id="rId8"/>
    <p:sldId id="359" r:id="rId9"/>
    <p:sldId id="304" r:id="rId10"/>
    <p:sldId id="305" r:id="rId11"/>
    <p:sldId id="360" r:id="rId12"/>
    <p:sldId id="361" r:id="rId13"/>
    <p:sldId id="320" r:id="rId14"/>
    <p:sldId id="322" r:id="rId15"/>
    <p:sldId id="321" r:id="rId16"/>
    <p:sldId id="317" r:id="rId17"/>
    <p:sldId id="316" r:id="rId18"/>
    <p:sldId id="362" r:id="rId19"/>
    <p:sldId id="319" r:id="rId20"/>
    <p:sldId id="331" r:id="rId21"/>
    <p:sldId id="363" r:id="rId22"/>
    <p:sldId id="333" r:id="rId23"/>
    <p:sldId id="334" r:id="rId24"/>
    <p:sldId id="364" r:id="rId25"/>
    <p:sldId id="365" r:id="rId26"/>
    <p:sldId id="366" r:id="rId27"/>
    <p:sldId id="367" r:id="rId28"/>
    <p:sldId id="368" r:id="rId29"/>
    <p:sldId id="318"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6444" autoAdjust="0"/>
  </p:normalViewPr>
  <p:slideViewPr>
    <p:cSldViewPr snapToGrid="0">
      <p:cViewPr varScale="1">
        <p:scale>
          <a:sx n="80" d="100"/>
          <a:sy n="80" d="100"/>
        </p:scale>
        <p:origin x="1770" y="7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State storage in monolithic versus microservices approaches,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62080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Starting with #1 on the left, Contoso Events will have both web and mobile applications that consume the back-end APIs for the solution.</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Users will authenticate to applications using tokens issued by Azure AD B2C.</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use an API Management layer as a gateway to all HTTP Web APIs exposed by the solution. It will be configured to authorize tokens issued by trusted Azure B2C tenants. This can be expanded to additional token issuers for third parties in future.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Requests to HTTP Web APIs at the front end will go through Azure Load Balancer and distribute across the available Service Fabric nodes in the cluster.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implement Business functionality through stateful services and actors, which will be called by Web APIs. These compose the microservices back end, which will sync their data back to the Cosmos DB instance for ad-hoc queries, by writing the jobs to an Azure queue.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Azure Function will handle processing the queue and updating the TicketOrders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Orders Service, on top of the diagram, will take advantage of reliable queues provided by Service Fabric to persist requests.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Actor Service processes orders in the queue, and represents a single instance of an order and its processing workflow and state.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an order is processed, the state is externalized for shared read only services to support aggregation across other data and to optimize reads.</a:t>
            </a:r>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Illustrate in more detail the Service Fabric services and components participating in a ticket ordering request.</a:t>
            </a:r>
            <a:endParaRPr lang="en-US" b="1" i="1" dirty="0"/>
          </a:p>
          <a:p>
            <a:pPr marL="171450" indent="-171450">
              <a:buFont typeface="Arial" panose="020B0604020202020204" pitchFamily="34" charset="0"/>
              <a:buChar char="•"/>
            </a:pPr>
            <a:r>
              <a:rPr lang="en-US" dirty="0"/>
              <a:t>This diagram illustrates the Service Fabric services and components participating in a ticket ordering request.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left-hand side of the diagram shows the various ticket ordering channels, such as the Contoso Events consumer web site and mobile applications, as well as third parties who build applications that place ticket orders.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Following the numbered steps, the UI will pre-flight the credit card charge from the order page and supply the resulting token to the back-end processing of the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ticket order requests will call the Ticket Order API through the API Management layer, which will queue the request for processing, passing the token for credit card validation, order details, and any other information required to complete the request asynchronously.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Ticket Order Queue stateful service will process these requests by instantiating a Ticket Order Actor to handle the processing workflow. This actor is responsible for charging the credit card, finalizing the order, and notifying the customer to give them access to their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actor will also write to a Ticket Order Sync queue to offload sending order data to Cosmos DB for reports, analytics, and related ad-hoc queries.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Azure Function will read from the queue and handle updates to Cosmos DB. In order to ensure the latest data is always persisted, the function will retrieve the latest order state and update the Cosmos DB Ticket Orders collection.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APIs will expose data from Cosmos DB for additional ad-hoc queries against ticket orders.</a:t>
            </a:r>
            <a:endParaRPr lang="en-US" dirty="0"/>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 including any partitioning strategies that are applicable.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stateful Ticket Order Actor handles processing from this queue and given the number of parallel orders helps the solution to scale by maintaining the state of any number of parallel orders.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actor is partitioned by order id, which allows for very fine-grained distribution of state, per order, across the cluster.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Millions of these can exist and distribute across the cluster and inactive actors are evicted from memory automatically to conserve resources.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Ticket Order Actor does not remove the order from the queue unless it can successfully process its workflow and save to the Order Sync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to the customer how Service Fabric can help the customer have visibility into overall solution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you report problems and failures to the Azure Service Fabric health manager from your service code, you can use standard health monitoring tools that Service Fabric provides to check the health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example, you can report configuration errors that would prevent the solution from reliable operation, and report these as exceptions to the Service Fabric.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Exceptions that are detected while the Service Fabric tries to perform upgrades will trigger a rollback operation to avoid introducing this failure into the system.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can you update cluster settings after the fact? What kind of settings might you want to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cannot change the security of the cluster after provisioning it, so it is important to set the cluster up as a secure cluster, from the beginning.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may need to modify the ARM template you used to create the cluster, add new ports you want to expose, add new node types for scale tiers, and then re-apply the template to safely upgrade the cluster nodes.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will you keep your cluster up to date with the latest Service Fabric SDK?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 updates the runtime SDK on all clusters, unless the cluster is in an unhealthy state. You do not have to update the cluster yourself to keep it current.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435384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73839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9151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70651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7/2/2018 8:45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r>
              <a:rPr lang="en-US" dirty="0"/>
              <a:t>Operations management overhead must be improved through better system monitoring, visibility, self-healing services and auto-scale features. </a:t>
            </a:r>
          </a:p>
          <a:p>
            <a:pPr marL="171450" indent="-171450">
              <a:buFont typeface="Arial" panose="020B0604020202020204" pitchFamily="34" charset="0"/>
              <a:buChar char="•"/>
            </a:pPr>
            <a:r>
              <a:rPr lang="en-US" dirty="0"/>
              <a:t>The customer has decided to migrate from SQL Server to Cosmos DB for a more flexible schema and increased scalability across features. </a:t>
            </a:r>
          </a:p>
          <a:p>
            <a:pPr marL="171450" indent="-171450">
              <a:buFont typeface="Arial" panose="020B0604020202020204" pitchFamily="34" charset="0"/>
              <a:buChar char="•"/>
            </a:pPr>
            <a:r>
              <a:rPr lang="en-US" dirty="0"/>
              <a:t>A solution for securing and managing APIs used internally and by external partners with ability to easily publish, version, onboard consumers, control policy, monitor and audit usage.</a:t>
            </a:r>
          </a:p>
          <a:p>
            <a:pPr marL="171450" indent="-171450">
              <a:buFont typeface="Arial" panose="020B0604020202020204" pitchFamily="34" charset="0"/>
              <a:buChar char="•"/>
            </a:pPr>
            <a:r>
              <a:rPr lang="en-US" dirty="0"/>
              <a:t>The solution currently processes credit cards with a third party payment-processing provider. This aspect of the solution will remain the same but require integration into the new design.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we are interested in the microservices approach, we are still comparing Service Fabric with PaaS features such as App Services and SQL DB. Service Fabric seems relatively new, while App Services and SQL DB have been around for some time. </a:t>
            </a:r>
          </a:p>
          <a:p>
            <a:pPr marL="171450" indent="-171450">
              <a:buFont typeface="Arial" panose="020B0604020202020204" pitchFamily="34" charset="0"/>
              <a:buChar char="•"/>
            </a:pPr>
            <a:r>
              <a:rPr lang="en-US" dirty="0"/>
              <a:t>Microservices architectures are completely new to the Contoso Events team. If we were to go forward with Service Fabric, we would like to understand what skills the team can carry forward, and how much of a learning curve exists. </a:t>
            </a:r>
          </a:p>
          <a:p>
            <a:pPr marL="171450" indent="-171450">
              <a:buFont typeface="Arial" panose="020B0604020202020204" pitchFamily="34" charset="0"/>
              <a:buChar char="•"/>
            </a:pPr>
            <a:r>
              <a:rPr lang="en-US" dirty="0"/>
              <a:t>We’d like to understand if stateful services or stateful actors will help us with ticket ordering throughput, workflow and state management, and easier rollouts of changes to this process.</a:t>
            </a:r>
          </a:p>
          <a:p>
            <a:pPr marL="171450" indent="-171450">
              <a:buFont typeface="Arial" panose="020B0604020202020204" pitchFamily="34" charset="0"/>
              <a:buChar char="•"/>
            </a:pPr>
            <a:r>
              <a:rPr lang="en-US"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 </a:t>
            </a:r>
          </a:p>
          <a:p>
            <a:pPr marL="171450" indent="-171450">
              <a:buFont typeface="Arial" panose="020B0604020202020204" pitchFamily="34" charset="0"/>
              <a:buChar char="•"/>
            </a:pPr>
            <a:r>
              <a:rPr lang="en-US" dirty="0"/>
              <a:t>Could we consider Azure Functions as an alternative back end implementation for our APIs?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9414022" cy="945832"/>
          </a:xfrm>
        </p:spPr>
        <p:txBody>
          <a:bodyPr>
            <a:noAutofit/>
          </a:bodyPr>
          <a:lstStyle/>
          <a:p>
            <a:pPr marL="0" indent="0">
              <a:buNone/>
            </a:pPr>
            <a:r>
              <a:rPr lang="en-US" sz="3600" dirty="0">
                <a:solidFill>
                  <a:schemeClr val="tx1"/>
                </a:solidFill>
                <a:latin typeface="+mj-lt"/>
              </a:rPr>
              <a:t>Monolithic vs. Microservices – storage state</a:t>
            </a:r>
          </a:p>
        </p:txBody>
      </p:sp>
      <p:pic>
        <p:nvPicPr>
          <p:cNvPr id="5" name="Picture 4" descr="This diagram presents a comparison of State storage in monolithic versus microservices approaches. The monolithic approach on the left has a single database and tiers of specific technologies. The microservices approach on the right has a graph of interconnected microservices (both stateless and stateful) where state is typically scoped to the microservice, and various approaches are used to manage state." title="Monolithic vs. Microservices – storage state diagrams">
            <a:extLst>
              <a:ext uri="{FF2B5EF4-FFF2-40B4-BE49-F238E27FC236}">
                <a16:creationId xmlns:a16="http://schemas.microsoft.com/office/drawing/2014/main" id="{1DF09B1C-1ACD-4D28-A1E1-E3AC8B03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1774" y="1868813"/>
            <a:ext cx="8728451" cy="4699676"/>
          </a:xfrm>
          <a:prstGeom prst="rect">
            <a:avLst/>
          </a:prstGeom>
          <a:noFill/>
          <a:ln>
            <a:noFill/>
          </a:ln>
        </p:spPr>
      </p:pic>
    </p:spTree>
    <p:extLst>
      <p:ext uri="{BB962C8B-B14F-4D97-AF65-F5344CB8AC3E}">
        <p14:creationId xmlns:p14="http://schemas.microsoft.com/office/powerpoint/2010/main" val="21414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1320806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r>
              <a:rPr lang="en-US" sz="3600" dirty="0"/>
              <a:t>Primary audience is business and technology decision makers</a:t>
            </a:r>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Diagram of the preferred solution (just one of many viable options). From a high-level, Contoso Events applications will consume back-end APIs managed through API Management, authenticating users with tokens issued by Azure AD B2C. API requests will go through Azure Load Balancer, and distribute across Service Fabric nodes. Business functionality will be implemented through stateful services and actors, and Azure Functions will handle processing the queues and updating Cosmos DB." title="Preferred solution diagram">
            <a:extLst>
              <a:ext uri="{FF2B5EF4-FFF2-40B4-BE49-F238E27FC236}">
                <a16:creationId xmlns:a16="http://schemas.microsoft.com/office/drawing/2014/main" id="{3E55D8EC-FD59-4603-B272-DA9BD4BA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30" y="1023582"/>
            <a:ext cx="10337940" cy="563512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EBDB3C84-359B-4ABA-A59C-790FAC2D88F9}"/>
              </a:ext>
            </a:extLst>
          </p:cNvPr>
          <p:cNvPicPr>
            <a:picLocks noChangeAspect="1"/>
          </p:cNvPicPr>
          <p:nvPr/>
        </p:nvPicPr>
        <p:blipFill>
          <a:blip r:embed="rId3"/>
          <a:stretch>
            <a:fillRect/>
          </a:stretch>
        </p:blipFill>
        <p:spPr>
          <a:xfrm>
            <a:off x="1804737" y="1189176"/>
            <a:ext cx="8938804" cy="5607923"/>
          </a:xfrm>
          <a:prstGeom prst="rect">
            <a:avLst/>
          </a:prstGeom>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Scalability of ticket orders</a:t>
            </a:r>
          </a:p>
        </p:txBody>
      </p:sp>
      <p:pic>
        <p:nvPicPr>
          <p:cNvPr id="22" name="Picture 21" descr="Scalability of Ticket Orders diagram&#10;&#10;This Scalability of Ticket Orders diagram illustrates in more detail the Service Fabric services and components participating in a ticket ordering request. The  diagram is discussed in slightly more detail in the text following this diagram. ">
            <a:extLst>
              <a:ext uri="{FF2B5EF4-FFF2-40B4-BE49-F238E27FC236}">
                <a16:creationId xmlns:a16="http://schemas.microsoft.com/office/drawing/2014/main" id="{AF4A945C-52B1-4341-96AB-CB1CC61F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11" y="1763798"/>
            <a:ext cx="8838577" cy="4961755"/>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a:bodyPr>
          <a:lstStyle/>
          <a:p>
            <a:pPr marL="0" indent="0">
              <a:buNone/>
            </a:pPr>
            <a:r>
              <a:rPr lang="en-US" sz="3600" dirty="0">
                <a:solidFill>
                  <a:schemeClr val="tx1"/>
                </a:solidFill>
                <a:latin typeface="+mj-lt"/>
              </a:rPr>
              <a:t>Scalability of ticket orders</a:t>
            </a:r>
            <a:endParaRPr lang="en-US" sz="3600" dirty="0">
              <a:solidFill>
                <a:schemeClr val="tx1"/>
              </a:solidFill>
            </a:endParaRPr>
          </a:p>
          <a:p>
            <a:r>
              <a:rPr lang="en-US" sz="3600" dirty="0">
                <a:solidFill>
                  <a:schemeClr val="tx1"/>
                </a:solidFill>
              </a:rPr>
              <a:t>API Management used to meet demand and high-availability requirements</a:t>
            </a:r>
          </a:p>
          <a:p>
            <a:r>
              <a:rPr lang="en-US" sz="3600" dirty="0">
                <a:solidFill>
                  <a:schemeClr val="tx1"/>
                </a:solidFill>
              </a:rPr>
              <a:t>Ticker Order API offloads requests to Ticket Order Queue using Service Fabric</a:t>
            </a:r>
          </a:p>
          <a:p>
            <a:r>
              <a:rPr lang="en-US" sz="3600" dirty="0">
                <a:solidFill>
                  <a:schemeClr val="tx1"/>
                </a:solidFill>
              </a:rPr>
              <a:t>Ticket Order Actor handles processing</a:t>
            </a: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541071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This whiteboard design session is designed to help attendees gain a better understanding of microservices and serverless architectures, by helping an online concert ticket vendor survive the first 5 minutes of crushing load. They will handle the client's scaling needs through microservices built on top of Service Fabric, and apply smooth updates roll-back failing updates. Finally, attendees will design an implementation of load testing to optimize the architecture for handling spikes in traffic.</a:t>
            </a: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Implement scale and resiliency with Service Fabric</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serverless solutions with Azure Functions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Control API access with API Management</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 query flexibility with Cosmos DB</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Visual Studio Service Fabric solution</a:t>
            </a:r>
            <a:endParaRPr lang="en-US" sz="3600" dirty="0">
              <a:solidFill>
                <a:schemeClr val="tx1"/>
              </a:solidFill>
            </a:endParaRPr>
          </a:p>
          <a:p>
            <a:r>
              <a:rPr lang="en-US" sz="3600" dirty="0">
                <a:solidFill>
                  <a:schemeClr val="tx1"/>
                </a:solidFill>
                <a:latin typeface="+mj-lt"/>
              </a:rPr>
              <a:t>Upgrade application to preserve state</a:t>
            </a:r>
            <a:endParaRPr lang="en-US" sz="3600" dirty="0">
              <a:solidFill>
                <a:schemeClr val="tx1"/>
              </a:solidFill>
            </a:endParaRPr>
          </a:p>
          <a:p>
            <a:r>
              <a:rPr lang="en-US" sz="3600" dirty="0">
                <a:solidFill>
                  <a:schemeClr val="tx1"/>
                </a:solidFill>
              </a:rPr>
              <a:t>Service Fabric performance counters drive auto-scaling</a:t>
            </a:r>
            <a:endParaRPr lang="en-US" sz="3600" dirty="0">
              <a:solidFill>
                <a:schemeClr val="tx1"/>
              </a:solidFill>
              <a:latin typeface="+mj-lt"/>
            </a:endParaRPr>
          </a:p>
          <a:p>
            <a:r>
              <a:rPr lang="en-US" sz="3600" dirty="0">
                <a:solidFill>
                  <a:schemeClr val="tx1"/>
                </a:solidFill>
              </a:rPr>
              <a:t>Service Fabric inherently provides HA</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Problems and failures reported in Service Fabric health manager</a:t>
            </a:r>
            <a:endParaRPr lang="en-US" sz="3600" dirty="0">
              <a:solidFill>
                <a:schemeClr val="tx1"/>
              </a:solidFill>
            </a:endParaRPr>
          </a:p>
          <a:p>
            <a:r>
              <a:rPr lang="en-US" sz="3600" dirty="0">
                <a:solidFill>
                  <a:schemeClr val="tx1"/>
                </a:solidFill>
                <a:latin typeface="+mj-lt"/>
              </a:rPr>
              <a:t>Cluster security provisioned up front</a:t>
            </a:r>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12207"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a:bodyPr>
          <a:lstStyle/>
          <a:p>
            <a:pPr marL="0" indent="0">
              <a:buNone/>
            </a:pPr>
            <a:r>
              <a:rPr lang="en-US" sz="3600" dirty="0">
                <a:solidFill>
                  <a:schemeClr val="tx1"/>
                </a:solidFill>
                <a:latin typeface="+mj-lt"/>
              </a:rPr>
              <a:t>Controlling Access to APIs</a:t>
            </a:r>
            <a:endParaRPr lang="en-US" sz="3600" dirty="0">
              <a:solidFill>
                <a:schemeClr val="tx1"/>
              </a:solidFill>
            </a:endParaRPr>
          </a:p>
          <a:p>
            <a:r>
              <a:rPr lang="en-US" sz="3600" dirty="0">
                <a:solidFill>
                  <a:schemeClr val="tx1"/>
                </a:solidFill>
                <a:latin typeface="+mj-lt"/>
              </a:rPr>
              <a:t>API publishing tools and Swagger</a:t>
            </a:r>
            <a:endParaRPr lang="en-US" sz="3600" dirty="0">
              <a:solidFill>
                <a:schemeClr val="tx1"/>
              </a:solidFill>
            </a:endParaRPr>
          </a:p>
          <a:p>
            <a:r>
              <a:rPr lang="en-US" sz="3600" dirty="0">
                <a:solidFill>
                  <a:schemeClr val="tx1"/>
                </a:solidFill>
                <a:latin typeface="+mj-lt"/>
              </a:rPr>
              <a:t>Leverage API Management features</a:t>
            </a:r>
            <a:endParaRPr lang="en-US" sz="3600" dirty="0">
              <a:solidFill>
                <a:schemeClr val="tx1"/>
              </a:solidFill>
            </a:endParaRPr>
          </a:p>
          <a:p>
            <a:r>
              <a:rPr lang="en-US" sz="3600" dirty="0">
                <a:solidFill>
                  <a:schemeClr val="tx1"/>
                </a:solidFill>
                <a:latin typeface="+mj-lt"/>
              </a:rPr>
              <a:t>All API consumers issued a key</a:t>
            </a:r>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20000"/>
          </a:bodyPr>
          <a:lstStyle/>
          <a:p>
            <a:r>
              <a:rPr lang="en-US" sz="3600" dirty="0">
                <a:solidFill>
                  <a:schemeClr val="tx1"/>
                </a:solidFill>
              </a:rPr>
              <a:t>Is Service Fabric the right solution?</a:t>
            </a:r>
          </a:p>
          <a:p>
            <a:pPr marL="407996" lvl="1" indent="-171450"/>
            <a:r>
              <a:rPr lang="en-US" sz="300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407996" lvl="1" indent="-171450"/>
            <a:r>
              <a:rPr lang="en-US" sz="3000" dirty="0"/>
              <a:t>As for choosing between Service Fabric and App Services or SQL DB the benefits of the former include:</a:t>
            </a:r>
          </a:p>
          <a:p>
            <a:pPr marL="840297" lvl="2" indent="-171450"/>
            <a:r>
              <a:rPr lang="en-US" sz="3100" dirty="0"/>
              <a:t>The ability to deploy individual application services without concern over the target infrastructure – let Service Fabric decide the target nodes appropriate for each tier and service type</a:t>
            </a:r>
          </a:p>
          <a:p>
            <a:pPr marL="840297" lvl="2" indent="-171450"/>
            <a:r>
              <a:rPr lang="en-US" sz="3100" dirty="0"/>
              <a:t>Simplified approach to managing data persistence with stateful services</a:t>
            </a:r>
          </a:p>
          <a:p>
            <a:pPr marL="840297" lvl="2" indent="-171450"/>
            <a:r>
              <a:rPr lang="en-US" sz="3100" dirty="0"/>
              <a:t>Microservices design from the ground up on a platform that is specifically designed for that purpose – with the ability to scale</a:t>
            </a:r>
          </a:p>
          <a:p>
            <a:endParaRPr lang="en-US" sz="3600" dirty="0">
              <a:solidFill>
                <a:schemeClr val="tx1"/>
              </a:solidFill>
            </a:endParaRP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lnSpcReduction="10000"/>
          </a:bodyPr>
          <a:lstStyle/>
          <a:p>
            <a:r>
              <a:rPr lang="en-US" sz="3600" dirty="0">
                <a:solidFill>
                  <a:schemeClr val="tx1"/>
                </a:solidFill>
              </a:rPr>
              <a:t>Which of our existing skills can be applied to microservices and Service Fabric?</a:t>
            </a:r>
          </a:p>
          <a:p>
            <a:pPr lvl="1"/>
            <a:r>
              <a:rPr lang="en-US" sz="2800" dirty="0">
                <a:solidFill>
                  <a:schemeClr val="tx1"/>
                </a:solidFill>
              </a:rPr>
              <a:t>Service Fabric is a natural transition for .NET developers in many respects:</a:t>
            </a:r>
          </a:p>
          <a:p>
            <a:pPr lvl="1"/>
            <a:r>
              <a:rPr lang="en-US" sz="2800" dirty="0">
                <a:solidFill>
                  <a:schemeClr val="tx1"/>
                </a:solidFill>
              </a:rPr>
              <a:t>They can continue to use Visual Studio for development, debugging and publishing applications</a:t>
            </a:r>
          </a:p>
          <a:p>
            <a:pPr lvl="1"/>
            <a:r>
              <a:rPr lang="en-US" sz="2800" dirty="0">
                <a:solidFill>
                  <a:schemeClr val="tx1"/>
                </a:solidFill>
              </a:rPr>
              <a:t>They can leverage Service Fabric project templates to kick-start their understanding of Service Fabric services.</a:t>
            </a:r>
          </a:p>
          <a:p>
            <a:pPr lvl="1"/>
            <a:r>
              <a:rPr lang="en-US" sz="2800" dirty="0">
                <a:solidFill>
                  <a:schemeClr val="tx1"/>
                </a:solidFill>
              </a:rPr>
              <a:t>The programming model for services is familiar </a:t>
            </a:r>
          </a:p>
          <a:p>
            <a:pPr lvl="1"/>
            <a:r>
              <a:rPr lang="en-US" sz="2800" dirty="0">
                <a:solidFill>
                  <a:schemeClr val="tx1"/>
                </a:solidFill>
              </a:rPr>
              <a:t>Working with stateful services is also familiar in the sense that state is defined via objects (POCO) and serialized as part of the service implementation</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2118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Can stateful services or actors help us with ticket ordering throughput?</a:t>
            </a:r>
          </a:p>
          <a:p>
            <a:pPr lvl="1"/>
            <a:r>
              <a:rPr lang="en-US" sz="2400" dirty="0">
                <a:solidFill>
                  <a:schemeClr val="tx1"/>
                </a:solidFill>
              </a:rPr>
              <a:t>Stateful services are backed by robust and reliable storage. When data (state) is saved by the service, it is not confirmed (committed) unless a quorum is reached. </a:t>
            </a:r>
          </a:p>
          <a:p>
            <a:pPr lvl="1"/>
            <a:r>
              <a:rPr lang="en-US" sz="2400" dirty="0">
                <a:solidFill>
                  <a:schemeClr val="tx1"/>
                </a:solidFill>
              </a:rPr>
              <a:t>By using the stateful actor, not only is the persistence of the actual ticket order handled by the Service Fabric at scale, but the actor can be wholly responsible for the workflow required to complete the order</a:t>
            </a:r>
          </a:p>
          <a:p>
            <a:pPr lvl="1"/>
            <a:r>
              <a:rPr lang="en-US" sz="2400" dirty="0">
                <a:solidFill>
                  <a:schemeClr val="tx1"/>
                </a:solidFill>
              </a:rPr>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49452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and where can stateful services and actors help us?</a:t>
            </a:r>
          </a:p>
          <a:p>
            <a:pPr marL="407996" lvl="1" indent="-171450"/>
            <a:r>
              <a:rPr lang="en-US" sz="2800" dirty="0"/>
              <a:t>Stateful services make it easy to save and retrieve state, and distribute that state for higher availability by using a partitioning strategy. Each partition has its own replica set for reliability.</a:t>
            </a:r>
          </a:p>
          <a:p>
            <a:pPr marL="407996" lvl="1" indent="-171450"/>
            <a:r>
              <a:rPr lang="en-US" sz="2800" dirty="0"/>
              <a:t>You can replicate this state to an external store like Cosmos DB to support ad-hoc querying, analytics and disaster recovery</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36423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can Azure Functions be leveraged?</a:t>
            </a:r>
          </a:p>
          <a:p>
            <a:pPr marL="407996" lvl="1" indent="-171450"/>
            <a:r>
              <a:rPr lang="en-US" sz="2400" dirty="0"/>
              <a:t>While it is possible to create functions that run behind API Management endpoints, they are best employed for decoupled, asynchronous background operations that can be run at scale without concern for the specific server running that operation</a:t>
            </a:r>
          </a:p>
          <a:p>
            <a:pPr marL="407996" lvl="1" indent="-171450"/>
            <a:r>
              <a:rPr lang="en-US" sz="2400" dirty="0"/>
              <a:t>In this solution, Azure Functions allowed for decoupling the external storage location of orders, without the need to update Service Fabric configurations on change. It also allowed for a separate scale-out tier for that work.</a:t>
            </a:r>
          </a:p>
          <a:p>
            <a:pPr marL="407996" lvl="1" indent="-171450"/>
            <a:r>
              <a:rPr lang="en-US" sz="2400" dirty="0"/>
              <a:t>In a solution such as a mobile application back end, functions could be useful if they don’t need to comingle with other solution aspects – such as acting as their own microservice with a targeted purpose</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083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70000" lnSpcReduction="20000"/>
          </a:bodyPr>
          <a:lstStyle/>
          <a:p>
            <a:pPr marL="0" indent="0">
              <a:buNone/>
            </a:pPr>
            <a:r>
              <a:rPr lang="en-US" sz="3600" dirty="0">
                <a:solidFill>
                  <a:schemeClr val="tx1"/>
                </a:solidFill>
              </a:rPr>
              <a:t>“With Service Fabric we are able to move to microservices architecture without the DevOps headache. Service Fabric provides so much to support deployment, compute utilization, health monitoring and recovery – we could leverage the same team while increasing the size of our solution and feature set!”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solidFill>
                  <a:schemeClr val="tx1"/>
                </a:solidFill>
              </a:rPr>
              <a:t>Contoso Events is an online ticket provider experiencing consistent growth</a:t>
            </a:r>
          </a:p>
          <a:p>
            <a:r>
              <a:rPr lang="en-US" sz="3600" dirty="0">
                <a:solidFill>
                  <a:schemeClr val="tx1"/>
                </a:solidFill>
              </a:rPr>
              <a:t>Has plans to further growth demand</a:t>
            </a:r>
          </a:p>
          <a:p>
            <a:r>
              <a:rPr lang="en-US" sz="3600" dirty="0">
                <a:solidFill>
                  <a:schemeClr val="tx1"/>
                </a:solidFill>
              </a:rPr>
              <a:t>Wants to extend customer reach through partners</a:t>
            </a:r>
          </a:p>
          <a:p>
            <a:r>
              <a:rPr lang="en-US" sz="3600" dirty="0"/>
              <a:t>Plans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t>Concerned about performance, scale, and costs</a:t>
            </a:r>
          </a:p>
          <a:p>
            <a:r>
              <a:rPr lang="en-US" sz="3600" dirty="0"/>
              <a:t>Desire a decoupled design</a:t>
            </a:r>
          </a:p>
          <a:p>
            <a:r>
              <a:rPr lang="en-US" sz="3600" dirty="0"/>
              <a:t>Interested in microservices, Service Fabric, and serverless architectures</a:t>
            </a:r>
          </a:p>
          <a:p>
            <a:r>
              <a:rPr lang="en-US" sz="3600" dirty="0"/>
              <a:t>Looking for strategy for exposing APIs to partners</a:t>
            </a:r>
          </a:p>
          <a:p>
            <a:pPr marL="0" indent="0">
              <a:buNone/>
            </a:pPr>
            <a:endParaRPr lang="en-US" sz="3600" dirty="0">
              <a:solidFill>
                <a:schemeClr val="tx1"/>
              </a:solidFill>
            </a:endParaRP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lnSpcReduction="10000"/>
          </a:bodyPr>
          <a:lstStyle/>
          <a:p>
            <a:r>
              <a:rPr lang="en-US" sz="3600" dirty="0"/>
              <a:t>Event tickets can be orders from multiple channels</a:t>
            </a:r>
          </a:p>
          <a:p>
            <a:r>
              <a:rPr lang="en-US" sz="3600" dirty="0"/>
              <a:t>Customers must be registered/logged in to place orders</a:t>
            </a:r>
          </a:p>
          <a:p>
            <a:r>
              <a:rPr lang="en-US" sz="3600" dirty="0"/>
              <a:t>Admin site for order management and reports</a:t>
            </a:r>
          </a:p>
          <a:p>
            <a:r>
              <a:rPr lang="en-US" sz="3600" dirty="0"/>
              <a:t>Ability to rapidly release new features, while reducing downtime</a:t>
            </a:r>
          </a:p>
          <a:p>
            <a:r>
              <a:rPr lang="en-US" sz="3600" dirty="0"/>
              <a:t>Reduce downtime caused by system updates</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Be able to handle unpredictable spikes in demand</a:t>
            </a:r>
          </a:p>
          <a:p>
            <a:r>
              <a:rPr lang="en-US" sz="3600" dirty="0"/>
              <a:t>Improved operations management</a:t>
            </a:r>
          </a:p>
          <a:p>
            <a:r>
              <a:rPr lang="en-US" sz="3600" dirty="0"/>
              <a:t>Migrate to Cosmos DB</a:t>
            </a:r>
          </a:p>
          <a:p>
            <a:r>
              <a:rPr lang="en-US" sz="3600" dirty="0"/>
              <a:t>Secure API management</a:t>
            </a:r>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Is Service Fabric the right solution?</a:t>
            </a:r>
          </a:p>
          <a:p>
            <a:r>
              <a:rPr lang="en-US" sz="3600" dirty="0">
                <a:solidFill>
                  <a:schemeClr val="tx1"/>
                </a:solidFill>
              </a:rPr>
              <a:t>Which of our existing skills can be applied to microservices and Service Fabric?</a:t>
            </a:r>
          </a:p>
          <a:p>
            <a:r>
              <a:rPr lang="en-US" sz="3600" dirty="0">
                <a:solidFill>
                  <a:schemeClr val="tx1"/>
                </a:solidFill>
              </a:rPr>
              <a:t>Can stateful services or actors help us with ticket ordering throughput?</a:t>
            </a:r>
          </a:p>
          <a:p>
            <a:r>
              <a:rPr lang="en-US" sz="3600" dirty="0">
                <a:solidFill>
                  <a:schemeClr val="tx1"/>
                </a:solidFill>
              </a:rPr>
              <a:t>How and where can stateful services and actors help us?</a:t>
            </a: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5280</Words>
  <Application>Microsoft Office PowerPoint</Application>
  <PresentationFormat>Widescreen</PresentationFormat>
  <Paragraphs>458</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2018-07-03T03:59:05Z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