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2"/>
  </p:notesMasterIdLst>
  <p:sldIdLst>
    <p:sldId id="300" r:id="rId3"/>
    <p:sldId id="323" r:id="rId4"/>
    <p:sldId id="302" r:id="rId5"/>
    <p:sldId id="259" r:id="rId6"/>
    <p:sldId id="358" r:id="rId7"/>
    <p:sldId id="303" r:id="rId8"/>
    <p:sldId id="359" r:id="rId9"/>
    <p:sldId id="304" r:id="rId10"/>
    <p:sldId id="305" r:id="rId11"/>
    <p:sldId id="360" r:id="rId12"/>
    <p:sldId id="361" r:id="rId13"/>
    <p:sldId id="320" r:id="rId14"/>
    <p:sldId id="322" r:id="rId15"/>
    <p:sldId id="321" r:id="rId16"/>
    <p:sldId id="317" r:id="rId17"/>
    <p:sldId id="316" r:id="rId18"/>
    <p:sldId id="362" r:id="rId19"/>
    <p:sldId id="319" r:id="rId20"/>
    <p:sldId id="331" r:id="rId21"/>
    <p:sldId id="363" r:id="rId22"/>
    <p:sldId id="333" r:id="rId23"/>
    <p:sldId id="334" r:id="rId24"/>
    <p:sldId id="364" r:id="rId25"/>
    <p:sldId id="365" r:id="rId26"/>
    <p:sldId id="366" r:id="rId27"/>
    <p:sldId id="367" r:id="rId28"/>
    <p:sldId id="368" r:id="rId29"/>
    <p:sldId id="318" r:id="rId30"/>
    <p:sldId id="31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6444" autoAdjust="0"/>
  </p:normalViewPr>
  <p:slideViewPr>
    <p:cSldViewPr snapToGrid="0">
      <p:cViewPr>
        <p:scale>
          <a:sx n="69" d="100"/>
          <a:sy n="69" d="100"/>
        </p:scale>
        <p:origin x="398" y="3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monolithic versus microservices approaches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416010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presents a comparison of State storage in monolithic versus microservices approaches,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620800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Steve Dormer, CIO at Contoso Events</a:t>
            </a:r>
          </a:p>
          <a:p>
            <a:pPr marL="171450" indent="-171450">
              <a:buFont typeface="Arial" panose="020B0604020202020204" pitchFamily="34" charset="0"/>
              <a:buChar char="•"/>
            </a:pPr>
            <a:r>
              <a:rPr lang="en-US" dirty="0"/>
              <a:t>The primary audience is the technical strategic decision-maker with influential solution architects, or lead technical personnel in development or operations. For this example this could include the CIO and his core team. </a:t>
            </a:r>
          </a:p>
          <a:p>
            <a:pPr marL="171450" indent="-171450">
              <a:buFont typeface="Arial" panose="020B0604020202020204" pitchFamily="34" charset="0"/>
              <a:buChar char="•"/>
            </a:pPr>
            <a:r>
              <a:rPr lang="en-US" dirty="0"/>
              <a:t>Usually we talk to the key architects, developers and infrastructure managers who report to the CIO, or to key solution sponsors or those that represent the business unit IT or developers that report to those sponsors.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Starting with #1 on the left, Contoso Events will have both web and mobile applications that consume the back-end APIs for the solution.</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Users will authenticate to applications using tokens issued by Azure AD B2C.</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use an API Management layer as a gateway to all HTTP Web APIs exposed by the solution. It will be configured to authorize tokens issued by trusted Azure B2C tenants. This can be expanded to additional token issuers for third parties in future.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Requests to HTTP Web APIs at the front end will go through Azure Load Balancer and distribute across the available Service Fabric nodes in the cluster.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We will implement Business functionality through stateful services and actors, which will be called by Web APIs. These compose the microservices back end, which will sync their data back to the Cosmos DB instance for ad-hoc queries, by writing the jobs to an Azure queue.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Azure Function will handle processing the queue and updating the TicketOrders and related collections in Cosmos DB, according to business rules.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high-level architecture of the core services that compose the new microservices architecture, as well as the state they hold.</a:t>
            </a:r>
          </a:p>
          <a:p>
            <a:endParaRPr lang="en-US"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Orders Service, on top of the diagram, will take advantage of reliable queues provided by Service Fabric to persist requests.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Ticket Actor Service processes orders in the queue, and represents a single instance of an order and its processing workflow and state.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an order is processed, the state is externalized for shared read only services to support aggregation across other data and to optimize reads.</a:t>
            </a:r>
            <a:endParaRPr lang="en-US" sz="1200" b="0" i="0" u="none" strike="noStrike" kern="1200" baseline="0" dirty="0">
              <a:solidFill>
                <a:schemeClr val="tx1"/>
              </a:solidFill>
              <a:latin typeface="+mn-lt"/>
              <a:ea typeface="+mn-ea"/>
              <a:cs typeface="+mn-cs"/>
            </a:endParaRPr>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96585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Illustrate in more detail the Service Fabric services and components participating in a ticket ordering request.</a:t>
            </a:r>
            <a:endParaRPr lang="en-US" b="1" i="1" dirty="0"/>
          </a:p>
          <a:p>
            <a:pPr marL="171450" indent="-171450">
              <a:buFont typeface="Arial" panose="020B0604020202020204" pitchFamily="34" charset="0"/>
              <a:buChar char="•"/>
            </a:pPr>
            <a:r>
              <a:rPr lang="en-US" dirty="0"/>
              <a:t>This diagram illustrates the Service Fabric services and components participating in a ticket ordering request.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left-hand side of the diagram shows the various ticket ordering channels, such as the Contoso Events consumer web site and mobile applications, as well as third parties who build applications that place ticket orders.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Following the numbered steps, the UI will pre-flight the credit card charge from the order page and supply the resulting token to the back-end processing of the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ticket order requests will call the Ticket Order API through the API Management layer, which will queue the request for processing, passing the token for credit card validation, order details, and any other information required to complete the request asynchronously.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Ticket Order Queue stateful service will process these requests by instantiating a Ticket Order Actor to handle the processing workflow. This actor is responsible for charging the credit card, finalizing the order, and notifying the customer to give them access to their order.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actor will also write to a Ticket Order Sync queue to offload sending order data to Cosmos DB for reports, analytics, and related ad-hoc queries.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Azure Function will read from the queue and handle updates to Cosmos DB. In order to ensure the latest data is always persisted, the function will retrieve the latest order state and update the Cosmos DB Ticket Orders collection.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Web APIs will expose data from Cosmos DB for additional ad-hoc queries against ticket orders.</a:t>
            </a:r>
            <a:endParaRPr lang="en-US" dirty="0"/>
          </a:p>
          <a:p>
            <a:pPr rtl="0"/>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scalability features of this design, including any partitioning strategies that are applicable.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API Management Premium features support scaling and multi-region topologies to meet demand and high availability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stateless Ticket Order API offloads valid requests to the stateful Ticket Order Queue. This queue is partitioned by instance count so that requests can be distributed by Service Fabric to the appropriate node or service instance according to availability to process the message.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stateful Ticket Order Queue is partitioned by instance count (from 1 to 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stateless Ticket Order API offloads valid requests to this queue, those requests are randomly distributed by Service Fabric across these partitions, removing the bottleneck of writes to the queue, thanks to parallel distribution.</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stateful Ticket Order Actor handles processing from this queue and given the number of parallel orders helps the solution to scale by maintaining the state of any number of parallel orders.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actor is partitioned by order id, which allows for very fine-grained distribution of state, per order, across the cluster.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Millions of these can exist and distribute across the cluster and inactive actors are evicted from memory automatically to conserve resources.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Describe the resiliency of this use case. How can you create an asynchronous ticket order request and guarantee processing? Are there any potential points of failure? How will you address those?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Web applications will not report success unless the Payment Processing succeeds and the order is successfully queued. The queue does not report successful receipt of the message until a quorum is reached.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All Web API calls go through API Management, which can be scaled within a region, or deployed to multiple regions.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Ticket Order Actor does not remove the order from the queue unless it can successfully process its workflow and save to the Order Sync Queue.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Azure Function that processes the Order Sync Queue removes messages from the queue if processing is successful to Cosmos DB.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Any of these messages that can’t be processed are moved to a poison queue, to be retried or processed again through another mechanism.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For additional visibility into queue / function processing errors it is good practice to monitor queue sizes that pass a reasonable threshold of standard solution behavior.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dirty="0"/>
              <a:t>Describe how you will enable external clients to reach stateless HTTP services exposed from the Azure load balancer.</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When you publish a stateless HTTP service the Service Fabric provides a relative URL to the service according to the configuration you supply.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way, multiple HTTP services can be deployed to a single node and still be uniquely addressable at port 80 or 443.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In the case of this solution, the API Management layer will consume those endpoints and forward requests.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would you structure the Visual Studio solution so that developers can run, debug and publish the entire solution, but also be able to publish and upgrade individual microservices (could be one or more service grouped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 typical Service Fabric solution has a top-level application that can be used to publish all services associated with it. To publish the entire suite of services in a solution you can add all services to this top-level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create additional Service Fabric applications in the solution that isolate specific services for deployment.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Describe to the customer how they can upgrade services in situ and preserve state; handle rollback and roll forward; and service self-healing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an application is deployed, you can choose to “upgrade” the application. This preserves any state associated with stateful services if applicable. This will retire previous versions once they complete requests in process, while sending new requests to the new version of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during the upgrade process there is a problem with the services being deployed, the upgrade is rolled back and the previous version of the services continue to operate.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the Service Fabric runtime detects any service instances are no longer operational, new instances of the service are initialized to maintain the required minimum instances for the service.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how the Service Fabric cluster handles auto-scaling. How does Service Fabric help the customer to make better utilization of their compute resources?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Currently, performance counters emitted by the Service Fabric cluster drive auto-scaling. You can set up a base requirement for minimum nodes in the cluster (based on reliability level chosen) and configure auto-scale rules to scale up or down within that range, as the available nodes in the cluster become fully or less utilized.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you deploy services, they are distributed across the available nodes in the Service Fabric cluster – including replicas for stateful services. Service Fabric will ensure that services are distributed across nodes according to any placement constraints, while ensuring that nodes are densely populated.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plan for high availability (HA) for Service Fabric in this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Service Fabric inherently provides high availability within the cluster region.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achieve multi-region high availability for disaster recovery scenarios by using the backup/restore capability of stateful services.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 also create real time high availability across regions by configuring Traffic Manager to route traffic to both regions. In this case, any stateful services should be capable of reloading their latest state from external storage if not present in the region’s cluster.</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163127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Explain to the customer how Service Fabric can help the customer have visibility into overall solution health.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If you report problems and failures to the Azure Service Fabric health manager from your service code, you can use standard health monitoring tools that Service Fabric provides to check the health status.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For example, you can report configuration errors that would prevent the solution from reliable operation, and report these as exceptions to the Service Fabric.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Exceptions that are detected while the Service Fabric tries to perform upgrades will trigger a rollback operation to avoid introducing this failure into the system.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can you update cluster settings after the fact? What kind of settings might you want to update?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cannot change the security of the cluster after provisioning it, so it is important to set the cluster up as a secure cluster, from the beginning.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You may need to modify the ARM template you used to create the cluster, add new ports you want to expose, add new node types for scale tiers, and then re-apply the template to safely upgrade the cluster nodes.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will you keep your cluster up to date with the latest Service Fabric SDK?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 updates the runtime SDK on all clusters, unless the cluster is in an unhealthy state. You do not have to update the cluster yourself to keep it current.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Describe how API Management may be useful to control access to APIs exposed by the solution.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Initially the solution will benefit from API publishing tools and swagger, API security policy and token validation and internal applications that can be created as pre-assigned API consumers without a sophisticated setup.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Eventually, as the partner ecosystem is built out, the customer will want to leverage many more API Management features such as API consumer onboarding and policy management, API consumer self-service features such via the consumer portal, blog, API documentation, incident reporting tools and API consumer throttling and usage metrics reporting.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How would you identify the user and the API consumer or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All consumers, including internal applications, will be issued a consumer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solution will employ Azure Active Directory B2C for customer login, and will use the same mechanism for API security. API Management policy will be set up to authorize access only to callers with a signed Azure AD token (JWT) issued by the solution tenant, for consumer applications. Corporate applications may introduce another Azure AD tenant that syncs with their internal AD, for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28863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435384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73839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91514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While we are interested in the microservices approach, we are still comparing Service Fabric with PaaS features such as App Services and SQL DB. </a:t>
            </a:r>
            <a:r>
              <a:rPr lang="en-US" sz="1200" b="1" i="1" kern="1200" dirty="0">
                <a:solidFill>
                  <a:schemeClr val="tx1"/>
                </a:solidFill>
                <a:effectLst/>
                <a:latin typeface="+mn-lt"/>
                <a:ea typeface="+mn-ea"/>
                <a:cs typeface="+mn-cs"/>
              </a:rPr>
              <a:t>How mature is Service Fabric by comparison?</a:t>
            </a:r>
          </a:p>
          <a:p>
            <a:pPr marL="171450" indent="-171450">
              <a:buFont typeface="Arial" panose="020B0604020202020204" pitchFamily="34" charset="0"/>
              <a:buChar char="•"/>
            </a:pPr>
            <a:r>
              <a:rPr lang="en-US" b="0" i="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171450" indent="-171450">
              <a:buFont typeface="Arial" panose="020B0604020202020204" pitchFamily="34" charset="0"/>
              <a:buChar char="•"/>
            </a:pPr>
            <a:r>
              <a:rPr lang="en-US" b="0" i="0" dirty="0"/>
              <a:t> </a:t>
            </a:r>
          </a:p>
          <a:p>
            <a:pPr marL="171450" indent="-171450">
              <a:buFont typeface="Arial" panose="020B0604020202020204" pitchFamily="34" charset="0"/>
              <a:buChar char="•"/>
            </a:pPr>
            <a:r>
              <a:rPr lang="en-US" b="0" i="0" dirty="0"/>
              <a:t>As for choosing between Service Fabric and App Services or SQL DB the benefits of the former include:</a:t>
            </a:r>
          </a:p>
          <a:p>
            <a:pPr marL="628650" lvl="1" indent="-171450">
              <a:buFont typeface="Arial" panose="020B0604020202020204" pitchFamily="34" charset="0"/>
              <a:buChar char="•"/>
            </a:pPr>
            <a:r>
              <a:rPr lang="en-US" b="0" i="0" dirty="0"/>
              <a:t>The ability to deploy individual application services without concern over the target infrastructure – let Service Fabric decide the target nodes appropriate for each tier and service type.</a:t>
            </a:r>
          </a:p>
          <a:p>
            <a:pPr marL="628650" lvl="1" indent="-171450">
              <a:buFont typeface="Arial" panose="020B0604020202020204" pitchFamily="34" charset="0"/>
              <a:buChar char="•"/>
            </a:pPr>
            <a:r>
              <a:rPr lang="en-US" b="0" i="0" dirty="0"/>
              <a:t>Simplified approach to managing data persistence with stateful services.</a:t>
            </a:r>
          </a:p>
          <a:p>
            <a:pPr marL="628650" lvl="1" indent="-171450">
              <a:buFont typeface="Arial" panose="020B0604020202020204" pitchFamily="34" charset="0"/>
              <a:buChar char="•"/>
            </a:pPr>
            <a:r>
              <a:rPr lang="en-US" b="0" i="0" dirty="0"/>
              <a:t>Microservices design from the ground up on a platform that is specifically designed for that purpose – with the ability to scale.</a:t>
            </a:r>
          </a:p>
          <a:p>
            <a:pPr marL="628650" lvl="1"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Microservices architectures are completely new to the Contoso Events team. If we were to go forward with Service Fabric, we would like to understand what skills the team can carry forward, and how much of a learning curve exists.</a:t>
            </a:r>
            <a:endParaRPr lang="en-US" b="0" i="0" dirty="0"/>
          </a:p>
          <a:p>
            <a:pPr marL="171450" indent="-171450">
              <a:buFont typeface="Arial" panose="020B0604020202020204" pitchFamily="34" charset="0"/>
              <a:buChar char="•"/>
            </a:pPr>
            <a:r>
              <a:rPr lang="en-US" b="0" i="0" dirty="0"/>
              <a:t>Service Fabric is a natural transition for .NET developers in many respects:</a:t>
            </a:r>
          </a:p>
          <a:p>
            <a:pPr marL="628650" lvl="1" indent="-171450">
              <a:buFont typeface="Arial" panose="020B0604020202020204" pitchFamily="34" charset="0"/>
              <a:buChar char="•"/>
            </a:pPr>
            <a:r>
              <a:rPr lang="en-US" b="0" i="0" dirty="0"/>
              <a:t>They can continue to use Visual Studio for development, debugging and publishing applications</a:t>
            </a:r>
          </a:p>
          <a:p>
            <a:pPr marL="628650" lvl="1" indent="-171450">
              <a:buFont typeface="Arial" panose="020B0604020202020204" pitchFamily="34" charset="0"/>
              <a:buChar char="•"/>
            </a:pPr>
            <a:r>
              <a:rPr lang="en-US" b="0" i="0" dirty="0"/>
              <a:t>They can leverage Service Fabric project templates to kick-start their understanding of Service Fabric services.</a:t>
            </a:r>
          </a:p>
          <a:p>
            <a:pPr marL="628650" lvl="1" indent="-171450">
              <a:buFont typeface="Arial" panose="020B0604020202020204" pitchFamily="34" charset="0"/>
              <a:buChar char="•"/>
            </a:pPr>
            <a:r>
              <a:rPr lang="en-US" b="0" i="0" dirty="0"/>
              <a:t>The programming model for services is familiar. </a:t>
            </a:r>
          </a:p>
          <a:p>
            <a:pPr marL="628650" lvl="1" indent="-171450">
              <a:buFont typeface="Arial" panose="020B0604020202020204" pitchFamily="34" charset="0"/>
              <a:buChar char="•"/>
            </a:pPr>
            <a:r>
              <a:rPr lang="en-US" b="0" i="0" dirty="0"/>
              <a:t>Working with stateful services is also familiar in the sense that state is defined via objects (POCO) and serialized as part of the service implementation. </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We’d like to understand if stateful services or stateful actors will help us with ticket ordering throughput, workflow and state management, and easier rollouts of changes to this process.</a:t>
            </a:r>
            <a:endParaRPr lang="en-US" b="0" i="0" dirty="0"/>
          </a:p>
          <a:p>
            <a:pPr marL="171450" indent="-171450">
              <a:buFont typeface="Arial" panose="020B0604020202020204" pitchFamily="34" charset="0"/>
              <a:buChar char="•"/>
            </a:pPr>
            <a:r>
              <a:rPr lang="en-US" b="0" i="0" dirty="0"/>
              <a:t>Stateful services are backed by robust and reliable storage. When data (state) is saved by the service, it is not confirmed (committed) unless a quorum is reached. </a:t>
            </a:r>
          </a:p>
          <a:p>
            <a:pPr marL="171450" indent="-171450">
              <a:buFont typeface="Arial" panose="020B0604020202020204" pitchFamily="34" charset="0"/>
              <a:buChar char="•"/>
            </a:pPr>
            <a:r>
              <a:rPr lang="en-US" b="0" i="0" dirty="0"/>
              <a:t>By using the stateful actor, not only is the persistence of the actual ticket order handled by the Service Fabric at scale, but the actor can be wholly responsible for the workflow required to complete the order</a:t>
            </a:r>
          </a:p>
          <a:p>
            <a:pPr marL="171450" indent="-171450">
              <a:buFont typeface="Arial" panose="020B0604020202020204" pitchFamily="34" charset="0"/>
              <a:buChar char="•"/>
            </a:pPr>
            <a:r>
              <a:rPr lang="en-US" b="0" i="0" dirty="0"/>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marL="171450" indent="-171450">
              <a:buFont typeface="Arial" panose="020B0604020202020204" pitchFamily="34" charset="0"/>
              <a:buChar char="•"/>
            </a:pPr>
            <a:endParaRPr lang="en-US" b="1" i="1" dirty="0"/>
          </a:p>
          <a:p>
            <a:pPr marL="0" indent="0">
              <a:buFont typeface="Arial" panose="020B0604020202020204" pitchFamily="34" charset="0"/>
              <a:buNone/>
            </a:pPr>
            <a:r>
              <a:rPr lang="en-US" b="1" i="1"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a:t>
            </a:r>
          </a:p>
          <a:p>
            <a:pPr marL="171450" indent="-171450">
              <a:buFont typeface="Arial" panose="020B0604020202020204" pitchFamily="34" charset="0"/>
              <a:buChar char="•"/>
            </a:pPr>
            <a:r>
              <a:rPr lang="en-US" b="0" i="0" dirty="0"/>
              <a:t>Stateful services make it easy to save and retrieve state, and distribute that state for higher availability by using a partitioning strategy. Each partition has its own replica set for reliability.</a:t>
            </a:r>
          </a:p>
          <a:p>
            <a:pPr marL="171450" indent="-171450">
              <a:buFont typeface="Arial" panose="020B0604020202020204" pitchFamily="34" charset="0"/>
              <a:buChar char="•"/>
            </a:pPr>
            <a:r>
              <a:rPr lang="en-US" b="0" i="0" dirty="0"/>
              <a:t>You can replicate this state to an external store like Cosmos DB to support ad-hoc querying, analytics and disaster recovery.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Could we consider Azure Functions as an alternative back end implementation for our APIs? </a:t>
            </a:r>
          </a:p>
          <a:p>
            <a:pPr marL="171450" indent="-171450">
              <a:buFont typeface="Arial" panose="020B0604020202020204" pitchFamily="34" charset="0"/>
              <a:buChar char="•"/>
            </a:pPr>
            <a:r>
              <a:rPr lang="en-US" dirty="0"/>
              <a:t>While it is possible to create functions that run behind API Management endpoints, they are best employed for decoupled, asynchronous background operations that can be run at scale without concern for the specific server running that operation. </a:t>
            </a:r>
          </a:p>
          <a:p>
            <a:pPr marL="171450" indent="-171450">
              <a:buFont typeface="Arial" panose="020B0604020202020204" pitchFamily="34" charset="0"/>
              <a:buChar char="•"/>
            </a:pPr>
            <a:r>
              <a:rPr lang="en-US" dirty="0"/>
              <a:t>In this solution, Azure Functions allowed for decoupling the external storage location of orders, without the need to update Service Fabric configurations on change. It also allowed for a separate scale-out tier for that work.</a:t>
            </a:r>
          </a:p>
          <a:p>
            <a:pPr marL="171450" indent="-171450">
              <a:buFont typeface="Arial" panose="020B0604020202020204" pitchFamily="34" charset="0"/>
              <a:buChar char="•"/>
            </a:pPr>
            <a:r>
              <a:rPr lang="en-US" dirty="0"/>
              <a:t>In a solution such as a mobile application back end, functions could be useful if they don’t need to comingle with other solution aspects – such as acting as their own microservice with a targeted purpose. </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70651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0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8/22/2018 11:08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Contoso Events is an online service provider for concerts, sporting and other large event ticket sales.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Contoso Events has experienced consistent growth trends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Has marketing and partner engagement plans to further grow demand.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extend customer reach through partners by exposing its core event ticket sales and reporting APIs to partners.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latin typeface="+mn-lt"/>
                <a:cs typeface="Segoe UI" panose="020B0502040204020203" pitchFamily="34" charset="0"/>
              </a:rPr>
              <a:t>They plan to retire and replace their existing solution in order to serve customers with a better experience – preserving code where possible.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current Contoso Events solution consists of a collection of web sites implemented in ASP.NET</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SQL Server back-end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Hosted by Azure on Virtual Machines (VMs)</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solidFill>
                  <a:schemeClr val="bg1"/>
                </a:solidFill>
                <a:latin typeface="+mn-lt"/>
                <a:cs typeface="Segoe UI" panose="020B0502040204020203" pitchFamily="34" charset="0"/>
              </a:rPr>
              <a:t>They are concerned about performance, scale and costs as they grow.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Must be able to handle significant increases in demand during peak periods – such as when a popular event has tickets first go on sale.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meet the demand of peak traffic periods while conserving costs during non-peak periods.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will create mobile apps for iPhone, Android and Windows Phone devices.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would like to investigate options for optimizing hosting and related operational costs.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They want to migrate to a decoupled design with improved business agility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They have challenges rolling out new features and supporting new events on demand. The code base has many interdependencies and this increases the risk of regressions across features when changes are introduced.</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The ticket ordering process is a pain point as the data model for new events is often slightly different – which means that supporting new events may have impact on the user experience and UI, the middle tier and storage. </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Rolling out changes that impact this area while upwards of 50,000 users are actively placing orders, has proven to be a fragile process and requires them to schedule down time to ensure safe deployment. </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The CIO has heard about microservices, and is interested in exploring how Service Fabric, Azure Functions and supporting Azure features may help the team:</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Increase agility in their development cycle</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Decrease impact across features</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Support continuous delivery</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operations lean</a:t>
            </a:r>
          </a:p>
          <a:p>
            <a:pPr marL="628650" lvl="1" indent="-171450">
              <a:buFont typeface="Arial" panose="020B0604020202020204" pitchFamily="34" charset="0"/>
              <a:buChar char="•"/>
            </a:pPr>
            <a:r>
              <a:rPr lang="en-US" dirty="0">
                <a:solidFill>
                  <a:schemeClr val="bg1"/>
                </a:solidFill>
                <a:latin typeface="+mn-lt"/>
                <a:cs typeface="Segoe UI" panose="020B0502040204020203" pitchFamily="34" charset="0"/>
              </a:rPr>
              <a:t>Keep costs contained during peak loads</a:t>
            </a:r>
          </a:p>
          <a:p>
            <a:pPr marL="628650" lvl="1"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r>
              <a:rPr lang="en-US" dirty="0">
                <a:solidFill>
                  <a:schemeClr val="bg1"/>
                </a:solidFill>
                <a:latin typeface="+mn-lt"/>
                <a:cs typeface="Segoe UI" panose="020B0502040204020203" pitchFamily="34" charset="0"/>
              </a:rPr>
              <a:t>In addition, they want a solid strategy for exposing APIs to partners in a secure and manageable way</a:t>
            </a: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a:p>
            <a:pPr marL="171450" indent="-171450">
              <a:buFont typeface="Arial" panose="020B0604020202020204" pitchFamily="34" charset="0"/>
              <a:buChar char="•"/>
            </a:pPr>
            <a:endParaRPr lang="en-US"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7797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Event tickets can be ordered from multiple channels: the web site, new mobile applications, and third-party site and applications via available APIs.</a:t>
            </a:r>
          </a:p>
          <a:p>
            <a:pPr marL="171450" indent="-171450">
              <a:buFont typeface="Arial" panose="020B0604020202020204" pitchFamily="34" charset="0"/>
              <a:buChar char="•"/>
            </a:pPr>
            <a:r>
              <a:rPr lang="en-US" dirty="0"/>
              <a:t>Customers must be registered / logged in to place orders, so that they can login and find their orders, and for reporting and analytics purposes. </a:t>
            </a:r>
          </a:p>
          <a:p>
            <a:pPr marL="171450" indent="-171450">
              <a:buFont typeface="Arial" panose="020B0604020202020204" pitchFamily="34" charset="0"/>
              <a:buChar char="•"/>
            </a:pPr>
            <a:r>
              <a:rPr lang="en-US" dirty="0"/>
              <a:t>Internal staff will manage orders and view reports from the Admin site. </a:t>
            </a:r>
          </a:p>
          <a:p>
            <a:pPr marL="171450" indent="-171450">
              <a:buFont typeface="Arial" panose="020B0604020202020204" pitchFamily="34" charset="0"/>
              <a:buChar char="•"/>
            </a:pPr>
            <a:r>
              <a:rPr lang="en-US" dirty="0"/>
              <a:t>The ability to rapidly release new features that may involve UI, business logic and data model changes. Reduce dependency across features.</a:t>
            </a:r>
          </a:p>
          <a:p>
            <a:pPr marL="171450" indent="-171450">
              <a:buFont typeface="Arial" panose="020B0604020202020204" pitchFamily="34" charset="0"/>
              <a:buChar char="•"/>
            </a:pPr>
            <a:r>
              <a:rPr lang="en-US" dirty="0"/>
              <a:t>Reduced overall downtime caused by system updates. Rollouts must be possible without scheduled downtime. Rollbacks must be possible in the event of failure. </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solution must be able to handle increased system load for ticket purchasing including higher peak periods without excessive increases in management overhead and cost.</a:t>
            </a:r>
          </a:p>
          <a:p>
            <a:pPr marL="171450" indent="-171450">
              <a:buFont typeface="Arial" panose="020B0604020202020204" pitchFamily="34" charset="0"/>
              <a:buChar char="•"/>
            </a:pPr>
            <a:r>
              <a:rPr lang="en-US" dirty="0"/>
              <a:t>Operations management overhead must be improved through better system monitoring, visibility, self-healing services and auto-scale features. </a:t>
            </a:r>
          </a:p>
          <a:p>
            <a:pPr marL="171450" indent="-171450">
              <a:buFont typeface="Arial" panose="020B0604020202020204" pitchFamily="34" charset="0"/>
              <a:buChar char="•"/>
            </a:pPr>
            <a:r>
              <a:rPr lang="en-US" dirty="0"/>
              <a:t>The customer has decided to migrate from SQL Server to Cosmos DB for a more flexible schema and increased scalability across features. </a:t>
            </a:r>
          </a:p>
          <a:p>
            <a:pPr marL="171450" indent="-171450">
              <a:buFont typeface="Arial" panose="020B0604020202020204" pitchFamily="34" charset="0"/>
              <a:buChar char="•"/>
            </a:pPr>
            <a:r>
              <a:rPr lang="en-US" dirty="0"/>
              <a:t>A solution for securing and managing APIs used internally and by external partners with ability to easily publish, version, onboard consumers, control policy, monitor and audit usage.</a:t>
            </a:r>
          </a:p>
          <a:p>
            <a:pPr marL="171450" indent="-171450">
              <a:buFont typeface="Arial" panose="020B0604020202020204" pitchFamily="34" charset="0"/>
              <a:buChar char="•"/>
            </a:pPr>
            <a:r>
              <a:rPr lang="en-US" dirty="0"/>
              <a:t>The solution currently processes credit cards with a third party payment-processing provider. This aspect of the solution will remain the same but require integration into the new design.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242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While we are interested in the microservices approach, we are still comparing Service Fabric with PaaS features such as App Services and SQL DB. Service Fabric seems relatively new, while App Services and SQL DB have been around for some time. </a:t>
            </a:r>
          </a:p>
          <a:p>
            <a:pPr marL="171450" indent="-171450">
              <a:buFont typeface="Arial" panose="020B0604020202020204" pitchFamily="34" charset="0"/>
              <a:buChar char="•"/>
            </a:pPr>
            <a:r>
              <a:rPr lang="en-US" dirty="0"/>
              <a:t>Microservices architectures are completely new to the Contoso Events team. If we were to go forward with Service Fabric, we would like to understand what skills the team can carry forward, and how much of a learning curve exists. </a:t>
            </a:r>
          </a:p>
          <a:p>
            <a:pPr marL="171450" indent="-171450">
              <a:buFont typeface="Arial" panose="020B0604020202020204" pitchFamily="34" charset="0"/>
              <a:buChar char="•"/>
            </a:pPr>
            <a:r>
              <a:rPr lang="en-US" dirty="0"/>
              <a:t>We’d like to understand if stateful services or stateful actors will help us with ticket ordering throughput, workflow and state management, and easier rollouts of changes to this process.</a:t>
            </a:r>
          </a:p>
          <a:p>
            <a:pPr marL="171450" indent="-171450">
              <a:buFont typeface="Arial" panose="020B0604020202020204" pitchFamily="34" charset="0"/>
              <a:buChar char="•"/>
            </a:pPr>
            <a:r>
              <a:rPr lang="en-US" dirty="0"/>
              <a:t>We are not clear how and where to incorporate stateful services and actors alongside other storage such as Cosmos DB. We need the ability to support robust ad-hoc queries against our system data such as events, customers, orders and related metrics – but would like to take advantage of the performance and reliability of Service Fabric stateful options as well. </a:t>
            </a:r>
          </a:p>
          <a:p>
            <a:pPr marL="171450" indent="-171450">
              <a:buFont typeface="Arial" panose="020B0604020202020204" pitchFamily="34" charset="0"/>
              <a:buChar char="•"/>
            </a:pPr>
            <a:r>
              <a:rPr lang="en-US" dirty="0"/>
              <a:t>Could we consider Azure Functions as an alternative back end implementation for our APIs?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a Service Fabric overview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08582"/>
          </a:xfrm>
        </p:spPr>
        <p:txBody>
          <a:bodyPr/>
          <a:lstStyle/>
          <a:p>
            <a:r>
              <a:rPr lang="en-US" dirty="0"/>
              <a:t>Microservices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7960359" cy="945832"/>
          </a:xfrm>
        </p:spPr>
        <p:txBody>
          <a:bodyPr>
            <a:noAutofit/>
          </a:bodyPr>
          <a:lstStyle/>
          <a:p>
            <a:pPr marL="0" indent="0">
              <a:buNone/>
            </a:pPr>
            <a:r>
              <a:rPr lang="en-US" sz="3600" dirty="0">
                <a:solidFill>
                  <a:schemeClr val="tx1"/>
                </a:solidFill>
                <a:latin typeface="+mj-lt"/>
              </a:rPr>
              <a:t>Monolithic vs. Microservices approach</a:t>
            </a:r>
          </a:p>
        </p:txBody>
      </p:sp>
      <p:pic>
        <p:nvPicPr>
          <p:cNvPr id="7" name="Picture 6" descr="This diagram presents a comparison of State storage in monolithic versus microservices approaches. A monolithic application contains domain-specific functionality and is normally divided by functional layers, such as web, business, and data (1). You scale a monolithic app by cloning it on multiple servers/virtual machines/containers (2).&#10;A microservice application separates functionality into separate smaller services (3). The microservices approach scales out by deploying each service independently, creating instances of these services across servers/virtual machines/containers (4).&#10;" title="Monolithic versus Microservices application approaches">
            <a:extLst>
              <a:ext uri="{FF2B5EF4-FFF2-40B4-BE49-F238E27FC236}">
                <a16:creationId xmlns:a16="http://schemas.microsoft.com/office/drawing/2014/main" id="{2B0B2332-A387-4CCE-84D9-C107D926A9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774" y="2059310"/>
            <a:ext cx="8728452" cy="4509179"/>
          </a:xfrm>
          <a:prstGeom prst="rect">
            <a:avLst/>
          </a:prstGeom>
          <a:noFill/>
          <a:ln>
            <a:noFill/>
          </a:ln>
        </p:spPr>
      </p:pic>
    </p:spTree>
    <p:extLst>
      <p:ext uri="{BB962C8B-B14F-4D97-AF65-F5344CB8AC3E}">
        <p14:creationId xmlns:p14="http://schemas.microsoft.com/office/powerpoint/2010/main" val="274838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0" y="1189177"/>
            <a:ext cx="9414022" cy="945832"/>
          </a:xfrm>
        </p:spPr>
        <p:txBody>
          <a:bodyPr>
            <a:noAutofit/>
          </a:bodyPr>
          <a:lstStyle/>
          <a:p>
            <a:pPr marL="0" indent="0">
              <a:buNone/>
            </a:pPr>
            <a:r>
              <a:rPr lang="en-US" sz="3600" dirty="0">
                <a:solidFill>
                  <a:schemeClr val="tx1"/>
                </a:solidFill>
                <a:latin typeface="+mj-lt"/>
              </a:rPr>
              <a:t>Monolithic vs. Microservices – storage state</a:t>
            </a:r>
          </a:p>
        </p:txBody>
      </p:sp>
      <p:pic>
        <p:nvPicPr>
          <p:cNvPr id="5" name="Picture 4" descr="This diagram presents a comparison of State storage in monolithic versus microservices approaches. The monolithic approach on the left has a single database and tiers of specific technologies. The microservices approach on the right has a graph of interconnected microservices (both stateless and stateful) where state is typically scoped to the microservice, and various approaches are used to manage state." title="Monolithic vs. Microservices – storage state diagrams">
            <a:extLst>
              <a:ext uri="{FF2B5EF4-FFF2-40B4-BE49-F238E27FC236}">
                <a16:creationId xmlns:a16="http://schemas.microsoft.com/office/drawing/2014/main" id="{1DF09B1C-1ACD-4D28-A1E1-E3AC8B037E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1774" y="1868813"/>
            <a:ext cx="8728451" cy="4699676"/>
          </a:xfrm>
          <a:prstGeom prst="rect">
            <a:avLst/>
          </a:prstGeom>
          <a:noFill/>
          <a:ln>
            <a:noFill/>
          </a:ln>
        </p:spPr>
      </p:pic>
    </p:spTree>
    <p:extLst>
      <p:ext uri="{BB962C8B-B14F-4D97-AF65-F5344CB8AC3E}">
        <p14:creationId xmlns:p14="http://schemas.microsoft.com/office/powerpoint/2010/main" val="214145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7427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671207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a:bodyPr>
          <a:lstStyle/>
          <a:p>
            <a:r>
              <a:rPr lang="en-US" sz="3600" dirty="0"/>
              <a:t>Steve Dormer, CIO at Contoso Events</a:t>
            </a:r>
          </a:p>
          <a:p>
            <a:r>
              <a:rPr lang="en-US" sz="3600" dirty="0"/>
              <a:t>Primary audience is business and technology decision makers</a:t>
            </a:r>
          </a:p>
          <a:p>
            <a:r>
              <a:rPr lang="en-US" sz="3600" dirty="0"/>
              <a:t>Usually talk to key architects, developers, and  Infrastructure Managers who report to the CIO, or to application sponsors or their representatives</a:t>
            </a:r>
          </a:p>
        </p:txBody>
      </p:sp>
      <p:pic>
        <p:nvPicPr>
          <p:cNvPr id="4" name="Picture 3"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Diagram of the preferred solution (just one of many viable options). From a high-level, Contoso Events applications will consume back-end APIs managed through API Management, authenticating users with tokens issued by Azure AD B2C. API requests will go through Azure Load Balancer, and distribute across Service Fabric nodes. Business functionality will be implemented through stateful services and actors, and Azure Functions will handle processing the queues and updating Cosmos DB." title="Preferred solution diagram">
            <a:extLst>
              <a:ext uri="{FF2B5EF4-FFF2-40B4-BE49-F238E27FC236}">
                <a16:creationId xmlns:a16="http://schemas.microsoft.com/office/drawing/2014/main" id="{3E55D8EC-FD59-4603-B272-DA9BD4BA5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030" y="1023582"/>
            <a:ext cx="10337940" cy="5635126"/>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diagram depicts the core services that make up the microservices architecture. ">
            <a:extLst>
              <a:ext uri="{FF2B5EF4-FFF2-40B4-BE49-F238E27FC236}">
                <a16:creationId xmlns:a16="http://schemas.microsoft.com/office/drawing/2014/main" id="{EBDB3C84-359B-4ABA-A59C-790FAC2D88F9}"/>
              </a:ext>
            </a:extLst>
          </p:cNvPr>
          <p:cNvPicPr>
            <a:picLocks noChangeAspect="1"/>
          </p:cNvPicPr>
          <p:nvPr/>
        </p:nvPicPr>
        <p:blipFill>
          <a:blip r:embed="rId3"/>
          <a:stretch>
            <a:fillRect/>
          </a:stretch>
        </p:blipFill>
        <p:spPr>
          <a:xfrm>
            <a:off x="1804737" y="1189176"/>
            <a:ext cx="8938804" cy="5607923"/>
          </a:xfrm>
          <a:prstGeom prst="rect">
            <a:avLst/>
          </a:prstGeom>
        </p:spPr>
      </p:pic>
    </p:spTree>
    <p:extLst>
      <p:ext uri="{BB962C8B-B14F-4D97-AF65-F5344CB8AC3E}">
        <p14:creationId xmlns:p14="http://schemas.microsoft.com/office/powerpoint/2010/main" val="271142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Scalability of ticket orders</a:t>
            </a:r>
          </a:p>
        </p:txBody>
      </p:sp>
      <p:pic>
        <p:nvPicPr>
          <p:cNvPr id="22" name="Picture 21" descr="Scalability of Ticket Orders diagram&#10;&#10;This Scalability of Ticket Orders diagram illustrates in more detail the Service Fabric services and components participating in a ticket ordering request. The  diagram is discussed in slightly more detail in the text following this diagram. ">
            <a:extLst>
              <a:ext uri="{FF2B5EF4-FFF2-40B4-BE49-F238E27FC236}">
                <a16:creationId xmlns:a16="http://schemas.microsoft.com/office/drawing/2014/main" id="{AF4A945C-52B1-4341-96AB-CB1CC61FF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711" y="1763798"/>
            <a:ext cx="8838577" cy="4961755"/>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6"/>
            <a:ext cx="8912640" cy="5379313"/>
          </a:xfrm>
        </p:spPr>
        <p:txBody>
          <a:bodyPr>
            <a:normAutofit/>
          </a:bodyPr>
          <a:lstStyle/>
          <a:p>
            <a:pPr marL="0" indent="0">
              <a:buNone/>
            </a:pPr>
            <a:r>
              <a:rPr lang="en-US" sz="3600" dirty="0">
                <a:solidFill>
                  <a:schemeClr val="tx1"/>
                </a:solidFill>
                <a:latin typeface="+mj-lt"/>
              </a:rPr>
              <a:t>Scalability of ticket orders</a:t>
            </a:r>
            <a:endParaRPr lang="en-US" sz="3600" dirty="0">
              <a:solidFill>
                <a:schemeClr val="tx1"/>
              </a:solidFill>
            </a:endParaRPr>
          </a:p>
          <a:p>
            <a:r>
              <a:rPr lang="en-US" sz="3600" dirty="0">
                <a:solidFill>
                  <a:schemeClr val="tx1"/>
                </a:solidFill>
              </a:rPr>
              <a:t>API Management used to meet demand and high-availability requirements</a:t>
            </a:r>
          </a:p>
          <a:p>
            <a:r>
              <a:rPr lang="en-US" sz="3600" dirty="0">
                <a:solidFill>
                  <a:schemeClr val="tx1"/>
                </a:solidFill>
              </a:rPr>
              <a:t>Ticker Order API offloads requests to Ticket Order Queue using Service Fabric</a:t>
            </a:r>
          </a:p>
          <a:p>
            <a:r>
              <a:rPr lang="en-US" sz="3600" dirty="0">
                <a:solidFill>
                  <a:schemeClr val="tx1"/>
                </a:solidFill>
              </a:rPr>
              <a:t>Ticket Order Actor handles processing</a:t>
            </a:r>
          </a:p>
          <a:p>
            <a:r>
              <a:rPr lang="en-US" sz="3600" dirty="0">
                <a:solidFill>
                  <a:schemeClr val="tx1"/>
                </a:solidFill>
              </a:rPr>
              <a:t>Azure Function persists orders in Cosmos DB</a:t>
            </a:r>
          </a:p>
        </p:txBody>
      </p:sp>
      <p:grpSp>
        <p:nvGrpSpPr>
          <p:cNvPr id="4" name="Group 3" descr="Azure API Management icon" title="Icon">
            <a:extLst>
              <a:ext uri="{FF2B5EF4-FFF2-40B4-BE49-F238E27FC236}">
                <a16:creationId xmlns:a16="http://schemas.microsoft.com/office/drawing/2014/main" id="{4F6ABA2B-5174-44E2-9B6B-3892D5E5A2B5}"/>
              </a:ext>
            </a:extLst>
          </p:cNvPr>
          <p:cNvGrpSpPr/>
          <p:nvPr/>
        </p:nvGrpSpPr>
        <p:grpSpPr>
          <a:xfrm>
            <a:off x="9181880" y="1189176"/>
            <a:ext cx="2743200" cy="2743200"/>
            <a:chOff x="9181880" y="1189176"/>
            <a:chExt cx="2743200" cy="2743200"/>
          </a:xfrm>
        </p:grpSpPr>
        <p:sp>
          <p:nvSpPr>
            <p:cNvPr id="30" name="Oval 29">
              <a:extLst>
                <a:ext uri="{FF2B5EF4-FFF2-40B4-BE49-F238E27FC236}">
                  <a16:creationId xmlns:a16="http://schemas.microsoft.com/office/drawing/2014/main" id="{5294B014-449C-4E8E-A0AD-EC6B6CFE9885}"/>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97F3193D-A1AA-46A4-9E79-03901480B9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grpSp>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67520"/>
            <a:ext cx="11584795" cy="503830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sz="2200" dirty="0"/>
              <a:t>In this whiteboard design session, you will work in a group to design a solution that leverages aspects from microservices and serverless architectures to help an online concert ticket vendor survive the first five minutes of crushing load. You will handle the client's scaling needs through microservices built on top of Service Fabric and apply smooth updates or roll back failing updates. Finally, your group will design an implementation of load testing to optimize the architecture for handling spikes in traffic.</a:t>
            </a:r>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Implement scale and resiliency with Service Fabric</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Enable serverless solutions with Azure Functions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Control API access with API Management</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 query flexibility with Cosmos DB</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Visual Studio Service Fabric solution</a:t>
            </a:r>
            <a:endParaRPr lang="en-US" sz="3600" dirty="0">
              <a:solidFill>
                <a:schemeClr val="tx1"/>
              </a:solidFill>
            </a:endParaRPr>
          </a:p>
          <a:p>
            <a:r>
              <a:rPr lang="en-US" sz="3600" dirty="0">
                <a:solidFill>
                  <a:schemeClr val="tx1"/>
                </a:solidFill>
                <a:latin typeface="+mj-lt"/>
              </a:rPr>
              <a:t>Upgrade application to preserve state</a:t>
            </a:r>
            <a:endParaRPr lang="en-US" sz="3600" dirty="0">
              <a:solidFill>
                <a:schemeClr val="tx1"/>
              </a:solidFill>
            </a:endParaRPr>
          </a:p>
          <a:p>
            <a:r>
              <a:rPr lang="en-US" sz="3600" dirty="0">
                <a:solidFill>
                  <a:schemeClr val="tx1"/>
                </a:solidFill>
              </a:rPr>
              <a:t>Service Fabric performance counters drive auto-scaling</a:t>
            </a:r>
            <a:endParaRPr lang="en-US" sz="3600" dirty="0">
              <a:solidFill>
                <a:schemeClr val="tx1"/>
              </a:solidFill>
              <a:latin typeface="+mj-lt"/>
            </a:endParaRPr>
          </a:p>
          <a:p>
            <a:r>
              <a:rPr lang="en-US" sz="3600" dirty="0">
                <a:solidFill>
                  <a:schemeClr val="tx1"/>
                </a:solidFill>
              </a:rPr>
              <a:t>Service Fabric inherently provides HA</a:t>
            </a:r>
          </a:p>
        </p:txBody>
      </p:sp>
      <p:grpSp>
        <p:nvGrpSpPr>
          <p:cNvPr id="4" name="Group 3" descr="Visual Studio and Azure Fabric Services icons." title="Icons">
            <a:extLst>
              <a:ext uri="{FF2B5EF4-FFF2-40B4-BE49-F238E27FC236}">
                <a16:creationId xmlns:a16="http://schemas.microsoft.com/office/drawing/2014/main" id="{F287EF7A-6C53-4385-B542-5F31C150B8A2}"/>
              </a:ext>
            </a:extLst>
          </p:cNvPr>
          <p:cNvGrpSpPr/>
          <p:nvPr/>
        </p:nvGrpSpPr>
        <p:grpSpPr>
          <a:xfrm>
            <a:off x="6960975"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259315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027159" cy="5379312"/>
          </a:xfrm>
        </p:spPr>
        <p:txBody>
          <a:bodyPr>
            <a:normAutofit/>
          </a:bodyPr>
          <a:lstStyle/>
          <a:p>
            <a:pPr marL="0" indent="0">
              <a:buNone/>
            </a:pPr>
            <a:r>
              <a:rPr lang="en-US" sz="3600" dirty="0">
                <a:solidFill>
                  <a:schemeClr val="tx1"/>
                </a:solidFill>
                <a:latin typeface="+mj-lt"/>
              </a:rPr>
              <a:t>Improving DevOps workflows</a:t>
            </a:r>
            <a:endParaRPr lang="en-US" sz="3600" dirty="0">
              <a:solidFill>
                <a:schemeClr val="tx1"/>
              </a:solidFill>
            </a:endParaRPr>
          </a:p>
          <a:p>
            <a:r>
              <a:rPr lang="en-US" sz="3600" dirty="0">
                <a:solidFill>
                  <a:schemeClr val="tx1"/>
                </a:solidFill>
                <a:latin typeface="+mj-lt"/>
              </a:rPr>
              <a:t>Problems and failures reported in Service Fabric health manager</a:t>
            </a:r>
            <a:endParaRPr lang="en-US" sz="3600" dirty="0">
              <a:solidFill>
                <a:schemeClr val="tx1"/>
              </a:solidFill>
            </a:endParaRPr>
          </a:p>
          <a:p>
            <a:r>
              <a:rPr lang="en-US" sz="3600" dirty="0">
                <a:solidFill>
                  <a:schemeClr val="tx1"/>
                </a:solidFill>
                <a:latin typeface="+mj-lt"/>
              </a:rPr>
              <a:t>Cluster security provisioned up front</a:t>
            </a:r>
            <a:endParaRPr lang="en-US" sz="3600" dirty="0">
              <a:solidFill>
                <a:schemeClr val="tx1"/>
              </a:solidFill>
            </a:endParaRPr>
          </a:p>
          <a:p>
            <a:r>
              <a:rPr lang="en-US" sz="3600" dirty="0">
                <a:solidFill>
                  <a:schemeClr val="tx1"/>
                </a:solidFill>
                <a:latin typeface="+mj-lt"/>
              </a:rPr>
              <a:t>Service Fabric updates handled by Microsoft</a:t>
            </a:r>
          </a:p>
        </p:txBody>
      </p:sp>
      <p:grpSp>
        <p:nvGrpSpPr>
          <p:cNvPr id="4" name="Group 3" descr="Visual Studio and Azure Fabric Services icons." title="Icons">
            <a:extLst>
              <a:ext uri="{FF2B5EF4-FFF2-40B4-BE49-F238E27FC236}">
                <a16:creationId xmlns:a16="http://schemas.microsoft.com/office/drawing/2014/main" id="{F0B6E340-B330-42F1-B287-28B6E613E6CA}"/>
              </a:ext>
            </a:extLst>
          </p:cNvPr>
          <p:cNvGrpSpPr/>
          <p:nvPr/>
        </p:nvGrpSpPr>
        <p:grpSpPr>
          <a:xfrm>
            <a:off x="6912207" y="-228144"/>
            <a:ext cx="7185009" cy="6400344"/>
            <a:chOff x="6960975" y="-228144"/>
            <a:chExt cx="7185009" cy="6400344"/>
          </a:xfrm>
        </p:grpSpPr>
        <p:sp>
          <p:nvSpPr>
            <p:cNvPr id="32" name="Oval 31">
              <a:extLst>
                <a:ext uri="{FF2B5EF4-FFF2-40B4-BE49-F238E27FC236}">
                  <a16:creationId xmlns:a16="http://schemas.microsoft.com/office/drawing/2014/main" id="{8AC683A5-B816-4AD1-B612-DD80F4F177EC}"/>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198AD3F7-2291-450B-A65E-5F6800C83C71}"/>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Fabric Services icon" title="Icon">
              <a:extLst>
                <a:ext uri="{FF2B5EF4-FFF2-40B4-BE49-F238E27FC236}">
                  <a16:creationId xmlns:a16="http://schemas.microsoft.com/office/drawing/2014/main" id="{3B81A912-9E4F-4297-863F-D646E7BEC3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3886200"/>
              <a:ext cx="1828800" cy="1828800"/>
            </a:xfrm>
            <a:prstGeom prst="rect">
              <a:avLst/>
            </a:prstGeom>
          </p:spPr>
        </p:pic>
        <p:pic>
          <p:nvPicPr>
            <p:cNvPr id="8" name="Graphic 7" descr="Microsoft Visual Studio icon" title="Icon">
              <a:extLst>
                <a:ext uri="{FF2B5EF4-FFF2-40B4-BE49-F238E27FC236}">
                  <a16:creationId xmlns:a16="http://schemas.microsoft.com/office/drawing/2014/main" id="{45C2D9A0-6EE5-4E32-A9D1-918DF1ECC4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60975" y="-228144"/>
              <a:ext cx="7185009" cy="5577840"/>
            </a:xfrm>
            <a:prstGeom prst="rect">
              <a:avLst/>
            </a:prstGeom>
          </p:spPr>
        </p:pic>
      </p:gr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8912638" cy="5381305"/>
          </a:xfrm>
        </p:spPr>
        <p:txBody>
          <a:bodyPr>
            <a:normAutofit/>
          </a:bodyPr>
          <a:lstStyle/>
          <a:p>
            <a:pPr marL="0" indent="0">
              <a:buNone/>
            </a:pPr>
            <a:r>
              <a:rPr lang="en-US" sz="3600" dirty="0">
                <a:solidFill>
                  <a:schemeClr val="tx1"/>
                </a:solidFill>
                <a:latin typeface="+mj-lt"/>
              </a:rPr>
              <a:t>Controlling Access to APIs</a:t>
            </a:r>
            <a:endParaRPr lang="en-US" sz="3600" dirty="0">
              <a:solidFill>
                <a:schemeClr val="tx1"/>
              </a:solidFill>
            </a:endParaRPr>
          </a:p>
          <a:p>
            <a:r>
              <a:rPr lang="en-US" sz="3600" dirty="0">
                <a:solidFill>
                  <a:schemeClr val="tx1"/>
                </a:solidFill>
                <a:latin typeface="+mj-lt"/>
              </a:rPr>
              <a:t>API publishing tools and Swagger</a:t>
            </a:r>
            <a:endParaRPr lang="en-US" sz="3600" dirty="0">
              <a:solidFill>
                <a:schemeClr val="tx1"/>
              </a:solidFill>
            </a:endParaRPr>
          </a:p>
          <a:p>
            <a:r>
              <a:rPr lang="en-US" sz="3600" dirty="0">
                <a:solidFill>
                  <a:schemeClr val="tx1"/>
                </a:solidFill>
                <a:latin typeface="+mj-lt"/>
              </a:rPr>
              <a:t>Leverage API Management features</a:t>
            </a:r>
            <a:endParaRPr lang="en-US" sz="3600" dirty="0">
              <a:solidFill>
                <a:schemeClr val="tx1"/>
              </a:solidFill>
            </a:endParaRPr>
          </a:p>
          <a:p>
            <a:r>
              <a:rPr lang="en-US" sz="3600" dirty="0">
                <a:solidFill>
                  <a:schemeClr val="tx1"/>
                </a:solidFill>
                <a:latin typeface="+mj-lt"/>
              </a:rPr>
              <a:t>All API consumers issued a key</a:t>
            </a:r>
            <a:endParaRPr lang="en-US" sz="3600" dirty="0">
              <a:solidFill>
                <a:schemeClr val="tx1"/>
              </a:solidFill>
            </a:endParaRPr>
          </a:p>
          <a:p>
            <a:r>
              <a:rPr lang="en-US" sz="3600" dirty="0">
                <a:solidFill>
                  <a:schemeClr val="tx1"/>
                </a:solidFill>
                <a:latin typeface="+mj-lt"/>
              </a:rPr>
              <a:t>Employ Azure AD B2C for customer login</a:t>
            </a:r>
          </a:p>
        </p:txBody>
      </p:sp>
      <p:grpSp>
        <p:nvGrpSpPr>
          <p:cNvPr id="4" name="Group 3" descr="Azure API Management and Azure Active Directory icons." title="Icons">
            <a:extLst>
              <a:ext uri="{FF2B5EF4-FFF2-40B4-BE49-F238E27FC236}">
                <a16:creationId xmlns:a16="http://schemas.microsoft.com/office/drawing/2014/main" id="{C718801D-D8D2-4213-876F-3B2AD21A7A9F}"/>
              </a:ext>
            </a:extLst>
          </p:cNvPr>
          <p:cNvGrpSpPr/>
          <p:nvPr/>
        </p:nvGrpSpPr>
        <p:grpSpPr>
          <a:xfrm>
            <a:off x="9181880" y="1189176"/>
            <a:ext cx="2743200" cy="4983024"/>
            <a:chOff x="9181880" y="1189176"/>
            <a:chExt cx="2743200" cy="4983024"/>
          </a:xfrm>
        </p:grpSpPr>
        <p:sp>
          <p:nvSpPr>
            <p:cNvPr id="26" name="Oval 25">
              <a:extLst>
                <a:ext uri="{FF2B5EF4-FFF2-40B4-BE49-F238E27FC236}">
                  <a16:creationId xmlns:a16="http://schemas.microsoft.com/office/drawing/2014/main" id="{D326DF41-D6E3-4422-9009-57F9EA904B90}"/>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descr="Azure API Management icon" title="Icon">
              <a:extLst>
                <a:ext uri="{FF2B5EF4-FFF2-40B4-BE49-F238E27FC236}">
                  <a16:creationId xmlns:a16="http://schemas.microsoft.com/office/drawing/2014/main" id="{8111F28C-5A79-468D-8D1C-5A2E68A67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9080" y="1646376"/>
              <a:ext cx="1828800" cy="1828800"/>
            </a:xfrm>
            <a:prstGeom prst="rect">
              <a:avLst/>
            </a:prstGeom>
          </p:spPr>
        </p:pic>
        <p:sp>
          <p:nvSpPr>
            <p:cNvPr id="28" name="Oval 27">
              <a:extLst>
                <a:ext uri="{FF2B5EF4-FFF2-40B4-BE49-F238E27FC236}">
                  <a16:creationId xmlns:a16="http://schemas.microsoft.com/office/drawing/2014/main" id="{1923D3B7-A006-4715-814F-1BF922CAB037}"/>
                </a:ext>
              </a:extLst>
            </p:cNvPr>
            <p:cNvSpPr/>
            <p:nvPr/>
          </p:nvSpPr>
          <p:spPr bwMode="auto">
            <a:xfrm>
              <a:off x="918188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descr="Azure Active Directory Icon" title="Icon">
              <a:extLst>
                <a:ext uri="{FF2B5EF4-FFF2-40B4-BE49-F238E27FC236}">
                  <a16:creationId xmlns:a16="http://schemas.microsoft.com/office/drawing/2014/main" id="{D9D705E9-9F56-4ED5-833B-D7FB554FF9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9080" y="3886199"/>
              <a:ext cx="1828800" cy="1828800"/>
            </a:xfrm>
            <a:prstGeom prst="rect">
              <a:avLst/>
            </a:prstGeom>
          </p:spPr>
        </p:pic>
      </p:grpSp>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85000" lnSpcReduction="20000"/>
          </a:bodyPr>
          <a:lstStyle/>
          <a:p>
            <a:r>
              <a:rPr lang="en-US" sz="3600" dirty="0">
                <a:solidFill>
                  <a:schemeClr val="tx1"/>
                </a:solidFill>
              </a:rPr>
              <a:t>Is Service Fabric the right solution?</a:t>
            </a:r>
          </a:p>
          <a:p>
            <a:pPr marL="407996" lvl="1" indent="-171450"/>
            <a:r>
              <a:rPr lang="en-US" sz="3000" dirty="0"/>
              <a:t>Service Fabric has been battle tested for many years prior to becoming generally available. In fact, Service Fabric is the underlying foundation for Azure’s own SQL DB and Cosmos DB services among other high traffic applications such as the very popular Halo game. </a:t>
            </a:r>
          </a:p>
          <a:p>
            <a:pPr marL="407996" lvl="1" indent="-171450"/>
            <a:r>
              <a:rPr lang="en-US" sz="3000" dirty="0"/>
              <a:t>As for choosing between Service Fabric and App Services or SQL DB the benefits of the former include:</a:t>
            </a:r>
          </a:p>
          <a:p>
            <a:pPr marL="840297" lvl="2" indent="-171450"/>
            <a:r>
              <a:rPr lang="en-US" sz="3100" dirty="0"/>
              <a:t>The ability to deploy individual application services without concern over the target infrastructure – let Service Fabric decide the target nodes appropriate for each tier and service type</a:t>
            </a:r>
          </a:p>
          <a:p>
            <a:pPr marL="840297" lvl="2" indent="-171450"/>
            <a:r>
              <a:rPr lang="en-US" sz="3100" dirty="0"/>
              <a:t>Simplified approach to managing data persistence with stateful services</a:t>
            </a:r>
          </a:p>
          <a:p>
            <a:pPr marL="840297" lvl="2" indent="-171450"/>
            <a:r>
              <a:rPr lang="en-US" sz="3100" dirty="0"/>
              <a:t>Microservices design from the ground up on a platform that is specifically designed for that purpose – with the ability to scale</a:t>
            </a:r>
          </a:p>
          <a:p>
            <a:endParaRPr lang="en-US" sz="3600" dirty="0">
              <a:solidFill>
                <a:schemeClr val="tx1"/>
              </a:solidFill>
            </a:endParaRP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4915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lnSpcReduction="10000"/>
          </a:bodyPr>
          <a:lstStyle/>
          <a:p>
            <a:r>
              <a:rPr lang="en-US" sz="3600" dirty="0">
                <a:solidFill>
                  <a:schemeClr val="tx1"/>
                </a:solidFill>
              </a:rPr>
              <a:t>Which of our existing skills can be applied to microservices and Service Fabric?</a:t>
            </a:r>
          </a:p>
          <a:p>
            <a:pPr lvl="1"/>
            <a:r>
              <a:rPr lang="en-US" sz="2800" dirty="0">
                <a:solidFill>
                  <a:schemeClr val="tx1"/>
                </a:solidFill>
              </a:rPr>
              <a:t>Service Fabric is a natural transition for .NET developers in many respects:</a:t>
            </a:r>
          </a:p>
          <a:p>
            <a:pPr lvl="1"/>
            <a:r>
              <a:rPr lang="en-US" sz="2800" dirty="0">
                <a:solidFill>
                  <a:schemeClr val="tx1"/>
                </a:solidFill>
              </a:rPr>
              <a:t>They can continue to use Visual Studio for development, debugging and publishing applications</a:t>
            </a:r>
          </a:p>
          <a:p>
            <a:pPr lvl="1"/>
            <a:r>
              <a:rPr lang="en-US" sz="2800" dirty="0">
                <a:solidFill>
                  <a:schemeClr val="tx1"/>
                </a:solidFill>
              </a:rPr>
              <a:t>They can leverage Service Fabric project templates to kick-start their understanding of Service Fabric services</a:t>
            </a:r>
          </a:p>
          <a:p>
            <a:pPr lvl="1"/>
            <a:r>
              <a:rPr lang="en-US" sz="2800" dirty="0">
                <a:solidFill>
                  <a:schemeClr val="tx1"/>
                </a:solidFill>
              </a:rPr>
              <a:t>The programming model for services is familiar </a:t>
            </a:r>
          </a:p>
          <a:p>
            <a:pPr lvl="1"/>
            <a:r>
              <a:rPr lang="en-US" sz="2800" dirty="0">
                <a:solidFill>
                  <a:schemeClr val="tx1"/>
                </a:solidFill>
              </a:rPr>
              <a:t>Working with stateful services is also familiar in the sense that state is defined via objects (POCO) and serialized as part of the service implementation</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21188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Can stateful services or actors help us with ticket ordering throughput?</a:t>
            </a:r>
          </a:p>
          <a:p>
            <a:pPr lvl="1"/>
            <a:r>
              <a:rPr lang="en-US" sz="2400" dirty="0">
                <a:solidFill>
                  <a:schemeClr val="tx1"/>
                </a:solidFill>
              </a:rPr>
              <a:t>Stateful services are backed by robust and reliable storage. When data (state) is saved by the service, it is not confirmed (committed) unless a quorum is reached. </a:t>
            </a:r>
          </a:p>
          <a:p>
            <a:pPr lvl="1"/>
            <a:r>
              <a:rPr lang="en-US" sz="2400" dirty="0">
                <a:solidFill>
                  <a:schemeClr val="tx1"/>
                </a:solidFill>
              </a:rPr>
              <a:t>By using the stateful actor, not only is the persistence of the actual ticket order handled by the Service Fabric at scale, but the actor can be wholly responsible for the workflow required to complete the order</a:t>
            </a:r>
          </a:p>
          <a:p>
            <a:pPr lvl="1"/>
            <a:r>
              <a:rPr lang="en-US" sz="2400" dirty="0">
                <a:solidFill>
                  <a:schemeClr val="tx1"/>
                </a:solidFill>
              </a:rPr>
              <a:t>When updates to this actor are required, the existing state is preserved, any active instances can continue completing their work, and the new actor functionality or state requirements can be rolled out safely across the nodes in the cluster, eventually retiring the previous version</a:t>
            </a: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49452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and where can stateful services and actors help us?</a:t>
            </a:r>
          </a:p>
          <a:p>
            <a:pPr marL="407996" lvl="1" indent="-171450"/>
            <a:r>
              <a:rPr lang="en-US" sz="2800" dirty="0"/>
              <a:t>Stateful services make it easy to save and retrieve state, and distribute that state for higher availability by using a partitioning strategy. Each partition has its own replica set for reliability.</a:t>
            </a:r>
          </a:p>
          <a:p>
            <a:pPr marL="407996" lvl="1" indent="-171450"/>
            <a:r>
              <a:rPr lang="en-US" sz="2800" dirty="0"/>
              <a:t>You can replicate this state to an external store like Cosmos DB to support ad-hoc querying, analytics and disaster recovery</a:t>
            </a:r>
          </a:p>
          <a:p>
            <a:pPr lvl="1"/>
            <a:endParaRPr lang="en-US" sz="2032"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136423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can Azure Functions be leveraged?</a:t>
            </a:r>
          </a:p>
          <a:p>
            <a:pPr marL="407996" lvl="1" indent="-171450"/>
            <a:r>
              <a:rPr lang="en-US" sz="2400" dirty="0"/>
              <a:t>While it is possible to create functions that run behind API Management endpoints, they are best employed for decoupled, asynchronous background operations that can be run at scale without concern for the specific server running that operation</a:t>
            </a:r>
          </a:p>
          <a:p>
            <a:pPr marL="407996" lvl="1" indent="-171450"/>
            <a:r>
              <a:rPr lang="en-US" sz="2400" dirty="0"/>
              <a:t>In this solution, Azure Functions allowed for decoupling the external storage location of orders, without the need to update Service Fabric configurations on change. It also allowed for a separate scale-out tier for that work.</a:t>
            </a:r>
          </a:p>
          <a:p>
            <a:pPr marL="407996" lvl="1" indent="-171450"/>
            <a:r>
              <a:rPr lang="en-US" sz="2400" dirty="0"/>
              <a:t>In a solution such as a mobile application back end, functions could be useful if they don’t need to comingle with other solution aspects – such as acting as their own microservice with a targeted purpose</a:t>
            </a:r>
          </a:p>
          <a:p>
            <a:endParaRPr lang="en-US" sz="3600" dirty="0">
              <a:solidFill>
                <a:schemeClr val="tx1"/>
              </a:solidFill>
            </a:endParaRP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78B7208-B6D0-41AE-83E9-2D82F77F54BB}"/>
              </a:ext>
            </a:extLst>
          </p:cNvPr>
          <p:cNvGrpSpPr/>
          <p:nvPr/>
        </p:nvGrpSpPr>
        <p:grpSpPr>
          <a:xfrm>
            <a:off x="9753652" y="791480"/>
            <a:ext cx="2171428" cy="5776420"/>
            <a:chOff x="9753652" y="791480"/>
            <a:chExt cx="2171428" cy="5776420"/>
          </a:xfrm>
        </p:grpSpPr>
        <p:pic>
          <p:nvPicPr>
            <p:cNvPr id="11" name="Picture 10" descr="Customer objec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Azure Functions icon" title="Azure Functions">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Service Fabric icon" title="Service Fabric">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30830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70000" lnSpcReduction="20000"/>
          </a:bodyPr>
          <a:lstStyle/>
          <a:p>
            <a:pPr marL="0" indent="0">
              <a:buNone/>
            </a:pPr>
            <a:r>
              <a:rPr lang="en-US" sz="3600" dirty="0">
                <a:solidFill>
                  <a:schemeClr val="tx1"/>
                </a:solidFill>
              </a:rPr>
              <a:t>“With Service Fabric we are able to move to microservices architecture without the DevOps headache. Service Fabric provides so much to support deployment, compute utilization, health monitoring and recovery – we could leverage the same team while increasing the size of our solution and feature set!”</a:t>
            </a:r>
          </a:p>
          <a:p>
            <a:pPr marL="0" indent="0">
              <a:buNone/>
            </a:pPr>
            <a:endParaRPr lang="en-US" sz="3600" dirty="0">
              <a:solidFill>
                <a:schemeClr val="tx1"/>
              </a:solidFill>
            </a:endParaRPr>
          </a:p>
          <a:p>
            <a:pPr marL="0" indent="0" algn="r">
              <a:buNone/>
            </a:pPr>
            <a:r>
              <a:rPr lang="en-US" sz="3600" dirty="0">
                <a:solidFill>
                  <a:schemeClr val="tx1"/>
                </a:solidFill>
              </a:rPr>
              <a:t>—Steve Dormer, CIO at Contoso Events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solidFill>
                  <a:schemeClr val="tx1"/>
                </a:solidFill>
              </a:rPr>
              <a:t>Contoso Events is an online ticket provider experiencing consistent growth</a:t>
            </a:r>
          </a:p>
          <a:p>
            <a:r>
              <a:rPr lang="en-US" sz="3600" dirty="0">
                <a:solidFill>
                  <a:schemeClr val="tx1"/>
                </a:solidFill>
              </a:rPr>
              <a:t>Has plans to further growth demand</a:t>
            </a:r>
          </a:p>
          <a:p>
            <a:r>
              <a:rPr lang="en-US" sz="3600" dirty="0">
                <a:solidFill>
                  <a:schemeClr val="tx1"/>
                </a:solidFill>
              </a:rPr>
              <a:t>Wants to extend customer reach through partners</a:t>
            </a:r>
          </a:p>
          <a:p>
            <a:r>
              <a:rPr lang="en-US" sz="3600" dirty="0"/>
              <a:t>Plans to retire and replace existing customer solution</a:t>
            </a:r>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59031"/>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8912640" cy="5193151"/>
          </a:xfrm>
        </p:spPr>
        <p:txBody>
          <a:bodyPr>
            <a:normAutofit/>
          </a:bodyPr>
          <a:lstStyle/>
          <a:p>
            <a:r>
              <a:rPr lang="en-US" sz="3600" dirty="0"/>
              <a:t>Concerned about performance, scale, and costs</a:t>
            </a:r>
          </a:p>
          <a:p>
            <a:r>
              <a:rPr lang="en-US" sz="3600" dirty="0"/>
              <a:t>Desire a decoupled design</a:t>
            </a:r>
          </a:p>
          <a:p>
            <a:r>
              <a:rPr lang="en-US" sz="3600" dirty="0"/>
              <a:t>Interested in microservices, Service Fabric, and serverless architectures</a:t>
            </a:r>
          </a:p>
          <a:p>
            <a:r>
              <a:rPr lang="en-US" sz="3600" dirty="0"/>
              <a:t>Looking for strategy for exposing APIs to partners</a:t>
            </a:r>
          </a:p>
          <a:p>
            <a:pPr marL="0" indent="0">
              <a:buNone/>
            </a:pPr>
            <a:endParaRPr lang="en-US" sz="3600" dirty="0">
              <a:solidFill>
                <a:schemeClr val="tx1"/>
              </a:solidFill>
            </a:endParaRPr>
          </a:p>
        </p:txBody>
      </p:sp>
      <p:grpSp>
        <p:nvGrpSpPr>
          <p:cNvPr id="4" name="Group 3" descr="Azure Fabric Services and Azure API Management icons." title="Icons">
            <a:extLst>
              <a:ext uri="{FF2B5EF4-FFF2-40B4-BE49-F238E27FC236}">
                <a16:creationId xmlns:a16="http://schemas.microsoft.com/office/drawing/2014/main" id="{FE1ABDB2-54C1-4DCB-8322-DBC5A8D14F35}"/>
              </a:ext>
            </a:extLst>
          </p:cNvPr>
          <p:cNvGrpSpPr/>
          <p:nvPr/>
        </p:nvGrpSpPr>
        <p:grpSpPr>
          <a:xfrm>
            <a:off x="9179560" y="1189176"/>
            <a:ext cx="2745520" cy="4983024"/>
            <a:chOff x="9179560" y="1189176"/>
            <a:chExt cx="2745520" cy="4983024"/>
          </a:xfrm>
        </p:grpSpPr>
        <p:sp>
          <p:nvSpPr>
            <p:cNvPr id="10" name="Oval 9" descr="Background" title="Background">
              <a:extLst>
                <a:ext uri="{FF2B5EF4-FFF2-40B4-BE49-F238E27FC236}">
                  <a16:creationId xmlns:a16="http://schemas.microsoft.com/office/drawing/2014/main" id="{21D09D39-7204-4DA7-A459-E92489A25540}"/>
                </a:ext>
              </a:extLst>
            </p:cNvPr>
            <p:cNvSpPr/>
            <p:nvPr/>
          </p:nvSpPr>
          <p:spPr bwMode="auto">
            <a:xfrm>
              <a:off x="9179560" y="3429000"/>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descr="Background" title="Background">
              <a:extLst>
                <a:ext uri="{FF2B5EF4-FFF2-40B4-BE49-F238E27FC236}">
                  <a16:creationId xmlns:a16="http://schemas.microsoft.com/office/drawing/2014/main" id="{6D3F6E14-5048-455E-AF1A-602F3FA1EBE6}"/>
                </a:ext>
              </a:extLst>
            </p:cNvPr>
            <p:cNvSpPr/>
            <p:nvPr/>
          </p:nvSpPr>
          <p:spPr bwMode="auto">
            <a:xfrm>
              <a:off x="9181880" y="1189176"/>
              <a:ext cx="2743200" cy="274320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descr="Azure API Management Icon" title="Icon">
              <a:extLst>
                <a:ext uri="{FF2B5EF4-FFF2-40B4-BE49-F238E27FC236}">
                  <a16:creationId xmlns:a16="http://schemas.microsoft.com/office/drawing/2014/main" id="{085AE875-C0E7-4747-9301-DB51213EF8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7920" y="3886200"/>
              <a:ext cx="1828800" cy="1828800"/>
            </a:xfrm>
            <a:prstGeom prst="rect">
              <a:avLst/>
            </a:prstGeom>
          </p:spPr>
        </p:pic>
        <p:pic>
          <p:nvPicPr>
            <p:cNvPr id="11" name="Graphic 10" descr="Azure Fabric Services icon" title="Icon">
              <a:extLst>
                <a:ext uri="{FF2B5EF4-FFF2-40B4-BE49-F238E27FC236}">
                  <a16:creationId xmlns:a16="http://schemas.microsoft.com/office/drawing/2014/main" id="{3AF697C1-5418-42BE-9E21-F946A26410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7920" y="1646376"/>
              <a:ext cx="1828800" cy="1828800"/>
            </a:xfrm>
            <a:prstGeom prst="rect">
              <a:avLst/>
            </a:prstGeom>
          </p:spPr>
        </p:pic>
      </p:grpSp>
    </p:spTree>
    <p:extLst>
      <p:ext uri="{BB962C8B-B14F-4D97-AF65-F5344CB8AC3E}">
        <p14:creationId xmlns:p14="http://schemas.microsoft.com/office/powerpoint/2010/main" val="305839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lnSpcReduction="10000"/>
          </a:bodyPr>
          <a:lstStyle/>
          <a:p>
            <a:r>
              <a:rPr lang="en-US" sz="3600" dirty="0"/>
              <a:t>Event tickets can be orders from multiple channels</a:t>
            </a:r>
          </a:p>
          <a:p>
            <a:r>
              <a:rPr lang="en-US" sz="3600" dirty="0"/>
              <a:t>Customers must be registered/logged in to place orders</a:t>
            </a:r>
          </a:p>
          <a:p>
            <a:r>
              <a:rPr lang="en-US" sz="3600" dirty="0"/>
              <a:t>Admin site for order management and reports</a:t>
            </a:r>
          </a:p>
          <a:p>
            <a:r>
              <a:rPr lang="en-US" sz="3600" dirty="0"/>
              <a:t>Ability to rapidly release new features, while reducing downtime</a:t>
            </a:r>
          </a:p>
          <a:p>
            <a:r>
              <a:rPr lang="en-US" sz="3600" dirty="0"/>
              <a:t>Reduce downtime caused by system updates</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CA373B83-FB72-43E7-91DF-A94B324556F3}"/>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10;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Be able to handle unpredictable spikes in demand</a:t>
            </a:r>
          </a:p>
          <a:p>
            <a:r>
              <a:rPr lang="en-US" sz="3600" dirty="0"/>
              <a:t>Improved operations management</a:t>
            </a:r>
          </a:p>
          <a:p>
            <a:r>
              <a:rPr lang="en-US" sz="3600" dirty="0"/>
              <a:t>Migrate to Cosmos DB</a:t>
            </a:r>
          </a:p>
          <a:p>
            <a:r>
              <a:rPr lang="en-US" sz="3600" dirty="0"/>
              <a:t>Secure API management</a:t>
            </a:r>
          </a:p>
          <a:p>
            <a:r>
              <a:rPr lang="en-US" sz="3600" dirty="0"/>
              <a:t>Integration with third-party credit card processor</a:t>
            </a:r>
          </a:p>
          <a:p>
            <a:endParaRPr lang="en-US" sz="3600" dirty="0"/>
          </a:p>
        </p:txBody>
      </p:sp>
      <p:grpSp>
        <p:nvGrpSpPr>
          <p:cNvPr id="6" name="Group 5" descr="Icon depicting a conversation between two people." title="Customer interaction">
            <a:extLst>
              <a:ext uri="{FF2B5EF4-FFF2-40B4-BE49-F238E27FC236}">
                <a16:creationId xmlns:a16="http://schemas.microsoft.com/office/drawing/2014/main" id="{9D507F69-A428-4070-9F7B-37D39616676F}"/>
              </a:ext>
            </a:extLst>
          </p:cNvPr>
          <p:cNvGrpSpPr/>
          <p:nvPr/>
        </p:nvGrpSpPr>
        <p:grpSpPr>
          <a:xfrm>
            <a:off x="9181880" y="1189176"/>
            <a:ext cx="2743200" cy="2743200"/>
            <a:chOff x="9181880" y="1189176"/>
            <a:chExt cx="2743200" cy="2743200"/>
          </a:xfrm>
        </p:grpSpPr>
        <p:sp>
          <p:nvSpPr>
            <p:cNvPr id="5" name="Oval 4">
              <a:extLst>
                <a:ext uri="{FF2B5EF4-FFF2-40B4-BE49-F238E27FC236}">
                  <a16:creationId xmlns:a16="http://schemas.microsoft.com/office/drawing/2014/main" id="{F8005D50-5982-485B-BA9E-BD4870F26FF5}"/>
                </a:ext>
              </a:extLst>
            </p:cNvPr>
            <p:cNvSpPr/>
            <p:nvPr/>
          </p:nvSpPr>
          <p:spPr bwMode="auto">
            <a:xfrm>
              <a:off x="9181880" y="1189176"/>
              <a:ext cx="2743200" cy="274320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Icon&#10;Customer needs and questions">
              <a:extLst>
                <a:ext uri="{FF2B5EF4-FFF2-40B4-BE49-F238E27FC236}">
                  <a16:creationId xmlns:a16="http://schemas.microsoft.com/office/drawing/2014/main" id="{5F7AE3AB-1BFA-40FF-BE9B-4B46EF910C42}"/>
                </a:ext>
              </a:extLst>
            </p:cNvPr>
            <p:cNvPicPr>
              <a:picLocks noChangeAspect="1"/>
            </p:cNvPicPr>
            <p:nvPr/>
          </p:nvPicPr>
          <p:blipFill>
            <a:blip r:embed="rId3"/>
            <a:stretch>
              <a:fillRect/>
            </a:stretch>
          </p:blipFill>
          <p:spPr>
            <a:xfrm>
              <a:off x="9521485" y="1504909"/>
              <a:ext cx="1963104" cy="1885951"/>
            </a:xfrm>
            <a:prstGeom prst="rect">
              <a:avLst/>
            </a:prstGeom>
          </p:spPr>
        </p:pic>
      </p:grpSp>
    </p:spTree>
    <p:extLst>
      <p:ext uri="{BB962C8B-B14F-4D97-AF65-F5344CB8AC3E}">
        <p14:creationId xmlns:p14="http://schemas.microsoft.com/office/powerpoint/2010/main" val="188081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Is Service Fabric the right solution?</a:t>
            </a:r>
          </a:p>
          <a:p>
            <a:r>
              <a:rPr lang="en-US" sz="3600" dirty="0">
                <a:solidFill>
                  <a:schemeClr val="tx1"/>
                </a:solidFill>
              </a:rPr>
              <a:t>Which of our existing skills can be applied to microservices and Service Fabric?</a:t>
            </a:r>
          </a:p>
          <a:p>
            <a:r>
              <a:rPr lang="en-US" sz="3600" dirty="0">
                <a:solidFill>
                  <a:schemeClr val="tx1"/>
                </a:solidFill>
              </a:rPr>
              <a:t>Can stateful services or actors help us with ticket ordering throughput?</a:t>
            </a:r>
          </a:p>
          <a:p>
            <a:r>
              <a:rPr lang="en-US" sz="3600" dirty="0">
                <a:solidFill>
                  <a:schemeClr val="tx1"/>
                </a:solidFill>
              </a:rPr>
              <a:t>How and where can stateful services and actors help us?</a:t>
            </a:r>
          </a:p>
          <a:p>
            <a:r>
              <a:rPr lang="en-US" sz="3600" dirty="0">
                <a:solidFill>
                  <a:schemeClr val="tx1"/>
                </a:solidFill>
              </a:rPr>
              <a:t>How can Azure Functions be leveraged?</a:t>
            </a:r>
          </a:p>
          <a:p>
            <a:pPr marL="0" indent="0">
              <a:buNone/>
            </a:pPr>
            <a:endParaRPr lang="en-US" sz="3600" dirty="0">
              <a:solidFill>
                <a:schemeClr val="tx1"/>
              </a:solidFill>
            </a:endParaRPr>
          </a:p>
        </p:txBody>
      </p:sp>
      <p:grpSp>
        <p:nvGrpSpPr>
          <p:cNvPr id="4" name="Group 3" descr="Icons representing bulleted questions." title="Icons">
            <a:extLst>
              <a:ext uri="{FF2B5EF4-FFF2-40B4-BE49-F238E27FC236}">
                <a16:creationId xmlns:a16="http://schemas.microsoft.com/office/drawing/2014/main" id="{C06B2261-5CDD-4A3C-AE8A-855BD389BA27}"/>
              </a:ext>
            </a:extLst>
          </p:cNvPr>
          <p:cNvGrpSpPr/>
          <p:nvPr/>
        </p:nvGrpSpPr>
        <p:grpSpPr>
          <a:xfrm>
            <a:off x="9753652" y="791480"/>
            <a:ext cx="2171428" cy="5776420"/>
            <a:chOff x="9753652" y="791480"/>
            <a:chExt cx="2171428" cy="5776420"/>
          </a:xfrm>
        </p:grpSpPr>
        <p:pic>
          <p:nvPicPr>
            <p:cNvPr id="11" name="Picture 10" descr="Icon&#10;Questions">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sp>
          <p:nvSpPr>
            <p:cNvPr id="12" name="Oval 11" descr="Background" title="Background">
              <a:extLst>
                <a:ext uri="{FF2B5EF4-FFF2-40B4-BE49-F238E27FC236}">
                  <a16:creationId xmlns:a16="http://schemas.microsoft.com/office/drawing/2014/main" id="{B36F925C-1E8A-4471-AD6F-2BC20ECE0093}"/>
                </a:ext>
              </a:extLst>
            </p:cNvPr>
            <p:cNvSpPr/>
            <p:nvPr/>
          </p:nvSpPr>
          <p:spPr bwMode="auto">
            <a:xfrm>
              <a:off x="9970686" y="2903407"/>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descr="Background" title="Background">
              <a:extLst>
                <a:ext uri="{FF2B5EF4-FFF2-40B4-BE49-F238E27FC236}">
                  <a16:creationId xmlns:a16="http://schemas.microsoft.com/office/drawing/2014/main" id="{FF10AFD0-EE5A-48A7-8A88-113CAE632FA7}"/>
                </a:ext>
              </a:extLst>
            </p:cNvPr>
            <p:cNvSpPr/>
            <p:nvPr/>
          </p:nvSpPr>
          <p:spPr bwMode="auto">
            <a:xfrm>
              <a:off x="9970686" y="4830540"/>
              <a:ext cx="1737360" cy="1737360"/>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Icon&#10;&#10;Azure Functions icon">
              <a:extLst>
                <a:ext uri="{FF2B5EF4-FFF2-40B4-BE49-F238E27FC236}">
                  <a16:creationId xmlns:a16="http://schemas.microsoft.com/office/drawing/2014/main" id="{1519041A-4858-4677-825C-95D9AC912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9286" y="5059140"/>
              <a:ext cx="1280160" cy="1280160"/>
            </a:xfrm>
            <a:prstGeom prst="rect">
              <a:avLst/>
            </a:prstGeom>
          </p:spPr>
        </p:pic>
        <p:pic>
          <p:nvPicPr>
            <p:cNvPr id="7" name="Graphic 6" descr="Icon&#10;&#10;Service Fabric icon">
              <a:extLst>
                <a:ext uri="{FF2B5EF4-FFF2-40B4-BE49-F238E27FC236}">
                  <a16:creationId xmlns:a16="http://schemas.microsoft.com/office/drawing/2014/main" id="{90C4A24F-A94F-4D30-8189-B1746DA47C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5578" y="3070102"/>
              <a:ext cx="1722468" cy="2468880"/>
            </a:xfrm>
            <a:prstGeom prst="rect">
              <a:avLst/>
            </a:prstGeom>
          </p:spPr>
        </p:pic>
      </p:gr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625991E1-6F85-4964-B801-12C7D1E195A9}"/>
              </a:ext>
            </a:extLst>
          </p:cNvPr>
          <p:cNvSpPr>
            <a:spLocks noGrp="1"/>
          </p:cNvSpPr>
          <p:nvPr>
            <p:ph type="body" sz="quarter" idx="10"/>
          </p:nvPr>
        </p:nvSpPr>
        <p:spPr>
          <a:xfrm>
            <a:off x="269241" y="1189177"/>
            <a:ext cx="7058316" cy="945832"/>
          </a:xfrm>
        </p:spPr>
        <p:txBody>
          <a:bodyPr>
            <a:noAutofit/>
          </a:bodyPr>
          <a:lstStyle/>
          <a:p>
            <a:pPr marL="0" indent="0">
              <a:buNone/>
            </a:pPr>
            <a:r>
              <a:rPr lang="en-US" sz="3600" dirty="0">
                <a:solidFill>
                  <a:schemeClr val="tx1"/>
                </a:solidFill>
                <a:latin typeface="+mj-lt"/>
              </a:rPr>
              <a:t>Service Fabric overview</a:t>
            </a:r>
          </a:p>
        </p:txBody>
      </p:sp>
      <p:pic>
        <p:nvPicPr>
          <p:cNvPr id="5" name="Picture 4" descr="This diagram represents a Service Fabric overview for the scenario. At the top of the diagram is a Microservices ribbon. Below that, a Service Fabric ribbon has three arrows that point to Azure (Windows Server, Linux), Private clouds (Windows Server, Linux), and Hosted Clouds (Windows Server, Linux). The Service Fabric ribbon includes several terms of what the service fabric must accomplish, such as (but not limited to) high availability, self-healing, fast startup and shutdown, low latency, and automated rollback." title="Service Fabric Overview diagram">
            <a:extLst>
              <a:ext uri="{FF2B5EF4-FFF2-40B4-BE49-F238E27FC236}">
                <a16:creationId xmlns:a16="http://schemas.microsoft.com/office/drawing/2014/main" id="{B2AED870-FDDD-42B1-8C3E-19232B2773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5234" y="1936662"/>
            <a:ext cx="9981532" cy="4631827"/>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5281</Words>
  <Application>Microsoft Office PowerPoint</Application>
  <PresentationFormat>Widescreen</PresentationFormat>
  <Paragraphs>458</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Microservices architecture</vt:lpstr>
      <vt:lpstr>Abstract and learning objectives</vt:lpstr>
      <vt:lpstr>Step 1: Review the customer case study</vt:lpstr>
      <vt:lpstr>Customer situation </vt:lpstr>
      <vt:lpstr>Customer situation </vt:lpstr>
      <vt:lpstr>Customer needs </vt:lpstr>
      <vt:lpstr>Customer needs </vt:lpstr>
      <vt:lpstr>Customer objections </vt:lpstr>
      <vt:lpstr>Common scenarios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2018-05-03T16:39:53Z</dcterms:created>
  <dcterms:modified xsi:type="dcterms:W3CDTF">2018-08-22T16:09:58Z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2018-05-03T16:40:24.7952476Z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