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2"/>
  </p:notesMasterIdLst>
  <p:sldIdLst>
    <p:sldId id="300" r:id="rId3"/>
    <p:sldId id="323" r:id="rId4"/>
    <p:sldId id="302" r:id="rId5"/>
    <p:sldId id="259" r:id="rId6"/>
    <p:sldId id="358" r:id="rId7"/>
    <p:sldId id="303" r:id="rId8"/>
    <p:sldId id="359" r:id="rId9"/>
    <p:sldId id="304" r:id="rId10"/>
    <p:sldId id="305" r:id="rId11"/>
    <p:sldId id="360" r:id="rId12"/>
    <p:sldId id="361" r:id="rId13"/>
    <p:sldId id="320" r:id="rId14"/>
    <p:sldId id="322" r:id="rId15"/>
    <p:sldId id="321" r:id="rId16"/>
    <p:sldId id="317" r:id="rId17"/>
    <p:sldId id="316" r:id="rId18"/>
    <p:sldId id="362" r:id="rId19"/>
    <p:sldId id="319" r:id="rId20"/>
    <p:sldId id="331" r:id="rId21"/>
    <p:sldId id="363" r:id="rId22"/>
    <p:sldId id="333" r:id="rId23"/>
    <p:sldId id="334" r:id="rId24"/>
    <p:sldId id="364" r:id="rId25"/>
    <p:sldId id="365" r:id="rId26"/>
    <p:sldId id="366" r:id="rId27"/>
    <p:sldId id="367" r:id="rId28"/>
    <p:sldId id="368" r:id="rId29"/>
    <p:sldId id="318"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6444" autoAdjust="0"/>
  </p:normalViewPr>
  <p:slideViewPr>
    <p:cSldViewPr snapToGrid="0">
      <p:cViewPr varScale="1">
        <p:scale>
          <a:sx n="79" d="100"/>
          <a:sy n="79" d="100"/>
        </p:scale>
        <p:origin x="240"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8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9151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9/26/2018 12:01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t>
            </a:r>
            <a:r>
              <a:rPr lang="en-US"/>
              <a:t>a third-party </a:t>
            </a:r>
            <a:r>
              <a:rPr lang="en-US" dirty="0"/>
              <a:t>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7427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67120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endParaRPr lang="en-US" sz="3200" dirty="0"/>
          </a:p>
          <a:p>
            <a:r>
              <a:rPr lang="en-US" sz="3600" dirty="0"/>
              <a:t>Primary audience is business and technology decision makers</a:t>
            </a:r>
          </a:p>
          <a:p>
            <a:endParaRPr lang="en-US" sz="3200" dirty="0"/>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diagram depicts the core services that make up the microservices architecture. ">
            <a:extLst>
              <a:ext uri="{FF2B5EF4-FFF2-40B4-BE49-F238E27FC236}">
                <a16:creationId xmlns:a16="http://schemas.microsoft.com/office/drawing/2014/main" id="{EBDB3C84-359B-4ABA-A59C-790FAC2D88F9}"/>
              </a:ext>
            </a:extLst>
          </p:cNvPr>
          <p:cNvPicPr>
            <a:picLocks noChangeAspect="1"/>
          </p:cNvPicPr>
          <p:nvPr/>
        </p:nvPicPr>
        <p:blipFill>
          <a:blip r:embed="rId3"/>
          <a:stretch>
            <a:fillRect/>
          </a:stretch>
        </p:blipFill>
        <p:spPr>
          <a:xfrm>
            <a:off x="1804737" y="1189176"/>
            <a:ext cx="8938804" cy="5607923"/>
          </a:xfrm>
          <a:prstGeom prst="rect">
            <a:avLst/>
          </a:prstGeom>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Scalability of Ticket Orders diagram&#10;&#10;This Scalability of Ticket Orders diagram illustrates in more detail the Service Fabric services and components participating in a ticket ordering request. The  diagram is discussed in slightly more detail in the text following this diagram. ">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Ticker Order API offloads requests to Ticket Order Queue using Service Fabric</a:t>
            </a:r>
          </a:p>
          <a:p>
            <a:r>
              <a:rPr lang="en-US" sz="3600" dirty="0">
                <a:solidFill>
                  <a:schemeClr val="tx1"/>
                </a:solidFill>
              </a:rPr>
              <a:t>Ticket Order Actor handles processing</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4296561"/>
          </a:xfrm>
          <a:prstGeom prst="rect">
            <a:avLst/>
          </a:prstGeom>
          <a:noFill/>
        </p:spPr>
        <p:txBody>
          <a:bodyPr wrap="square" lIns="182880" tIns="146304" rIns="182880" bIns="146304" rtlCol="0">
            <a:spAutoFit/>
          </a:bodyPr>
          <a:lstStyle/>
          <a:p>
            <a:r>
              <a:rPr lang="en-US" sz="2600" dirty="0"/>
              <a:t>In this whiteboard design session, you will work in a group to design a solution that leverages aspects from microservices and serverless architectures to help an online concert ticket vendor survive the first five minutes of crushing load. You will handle the client's scaling needs through microservices built on top of Service Fabric and apply smooth updates or roll back failing updates. Finally, your group will design an implementation of load testing to optimize the architecture for handling spikes in traffic.</a:t>
            </a:r>
          </a:p>
          <a:p>
            <a:endParaRPr lang="en-US" sz="2600" dirty="0"/>
          </a:p>
          <a:p>
            <a:r>
              <a:rPr lang="en-US" sz="2600" dirty="0"/>
              <a:t>At the end of this whiteboard design session, you will better be able to design scalable microservices solutions involving Service Fabric and Azure Functions.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latin typeface="+mj-lt"/>
              </a:rPr>
              <a:t>Upgrade application to preserve state</a:t>
            </a:r>
            <a:endParaRPr lang="en-US" sz="3600" dirty="0">
              <a:solidFill>
                <a:schemeClr val="tx1"/>
              </a:solidFill>
            </a:endParaRPr>
          </a:p>
          <a:p>
            <a:r>
              <a:rPr lang="en-US" sz="3600" dirty="0">
                <a:solidFill>
                  <a:schemeClr val="tx1"/>
                </a:solidFill>
              </a:rPr>
              <a:t>Service Fabric performance counters drive auto-scaling</a:t>
            </a:r>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20000"/>
          </a:bodyPr>
          <a:lstStyle/>
          <a:p>
            <a:pPr marL="0" indent="0">
              <a:buNone/>
            </a:pPr>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Simplified approach to managing data persistence with stateful services.</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2"/>
            <a:r>
              <a:rPr lang="en-US" sz="2408" dirty="0">
                <a:solidFill>
                  <a:schemeClr val="tx1"/>
                </a:solidFill>
              </a:rPr>
              <a:t>They can continue to use Visual Studio for development, debugging and publishing applications.</a:t>
            </a:r>
          </a:p>
          <a:p>
            <a:pPr lvl="2"/>
            <a:r>
              <a:rPr lang="en-US" sz="2408" dirty="0">
                <a:solidFill>
                  <a:schemeClr val="tx1"/>
                </a:solidFill>
              </a:rPr>
              <a:t>They can leverage Service Fabric project templates to kick-start their understanding of Service Fabric services.</a:t>
            </a:r>
          </a:p>
          <a:p>
            <a:pPr lvl="2"/>
            <a:r>
              <a:rPr lang="en-US" sz="2408" dirty="0">
                <a:solidFill>
                  <a:schemeClr val="tx1"/>
                </a:solidFill>
              </a:rPr>
              <a:t>The programming model for services is familiar. </a:t>
            </a:r>
          </a:p>
          <a:p>
            <a:pPr lvl="2"/>
            <a:r>
              <a:rPr lang="en-US" sz="2408" dirty="0">
                <a:solidFill>
                  <a:schemeClr val="tx1"/>
                </a:solidFill>
              </a:rPr>
              <a:t>Working with stateful services is also familiar in the sense that state is defined via objects (POCO) and serialized as part of the service implementation.</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Can stateful services or actors help us with ticket ordering throughput?</a:t>
            </a:r>
          </a:p>
          <a:p>
            <a:pPr lvl="1"/>
            <a:r>
              <a:rPr lang="en-US" sz="2400" dirty="0">
                <a:solidFill>
                  <a:schemeClr val="tx1"/>
                </a:solidFill>
              </a:rPr>
              <a:t>Stateful services are backed by robust and reliable storage. When data (state) is saved by the service, it is not confirmed (committed) unless a quorum is reached. </a:t>
            </a:r>
          </a:p>
          <a:p>
            <a:pPr lvl="1"/>
            <a:r>
              <a:rPr lang="en-US" sz="2400" dirty="0">
                <a:solidFill>
                  <a:schemeClr val="tx1"/>
                </a:solidFill>
              </a:rPr>
              <a:t>By using the stateful actor, not only is the persistence of the actual ticket order handled by the Service Fabric at scale, but the actor can be wholly responsible for the workflow required to complete the order.</a:t>
            </a:r>
          </a:p>
          <a:p>
            <a:pPr lvl="1"/>
            <a:r>
              <a:rPr lang="en-US" sz="2400" dirty="0">
                <a:solidFill>
                  <a:schemeClr val="tx1"/>
                </a:solidFill>
              </a:rPr>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4945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How and where can stateful services and actors help us?</a:t>
            </a:r>
          </a:p>
          <a:p>
            <a:pPr marL="407996" lvl="1" indent="-171450"/>
            <a:r>
              <a:rPr lang="en-US" sz="2800" dirty="0"/>
              <a:t>Stateful services make it easy to save and retrieve state, and distribute that state for higher availability by using a partitioning strategy. Each partition has its own replica set for reliability.</a:t>
            </a:r>
          </a:p>
          <a:p>
            <a:pPr marL="407996" lvl="1" indent="-171450"/>
            <a:r>
              <a:rPr lang="en-US" sz="2800" dirty="0"/>
              <a:t>You can replicate this state to an external store like Cosmos DB to support ad-hoc querying, analytics and disaster recovery.</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36423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6"/>
            <a:ext cx="11653523" cy="3702863"/>
          </a:xfrm>
        </p:spPr>
        <p:txBody>
          <a:bodyPr>
            <a:normAutofit fontScale="92500"/>
          </a:bodyPr>
          <a:lstStyle/>
          <a:p>
            <a:pPr marL="0" indent="0">
              <a:buNone/>
            </a:pPr>
            <a:r>
              <a:rPr lang="en-US" sz="3600"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447272" cy="5193151"/>
          </a:xfrm>
        </p:spPr>
        <p:txBody>
          <a:bodyPr>
            <a:normAutofit/>
          </a:bodyPr>
          <a:lstStyle/>
          <a:p>
            <a:r>
              <a:rPr lang="en-US" sz="3600" dirty="0">
                <a:solidFill>
                  <a:schemeClr val="tx1"/>
                </a:solidFill>
              </a:rPr>
              <a:t>Contoso Events is an online ticket provider experiencing consistent growth.</a:t>
            </a:r>
          </a:p>
          <a:p>
            <a:endParaRPr lang="en-US" sz="3200" dirty="0">
              <a:solidFill>
                <a:schemeClr val="tx1"/>
              </a:solidFill>
            </a:endParaRPr>
          </a:p>
          <a:p>
            <a:r>
              <a:rPr lang="en-US" sz="3600" dirty="0">
                <a:solidFill>
                  <a:schemeClr val="tx1"/>
                </a:solidFill>
              </a:rPr>
              <a:t>They have plans to further growth demand.</a:t>
            </a:r>
          </a:p>
          <a:p>
            <a:endParaRPr lang="en-US" sz="3200" dirty="0">
              <a:solidFill>
                <a:schemeClr val="tx1"/>
              </a:solidFill>
            </a:endParaRPr>
          </a:p>
          <a:p>
            <a:r>
              <a:rPr lang="en-US" sz="3600" dirty="0">
                <a:solidFill>
                  <a:schemeClr val="tx1"/>
                </a:solidFill>
              </a:rPr>
              <a:t>They want to extend customer reach through partners.</a:t>
            </a:r>
          </a:p>
          <a:p>
            <a:endParaRPr lang="en-US" sz="3600" dirty="0">
              <a:solidFill>
                <a:schemeClr val="tx1"/>
              </a:solidFill>
            </a:endParaRPr>
          </a:p>
          <a:p>
            <a:r>
              <a:rPr lang="en-US" sz="3600" dirty="0"/>
              <a:t>They plan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9031"/>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They desire a decoupled design</a:t>
            </a:r>
          </a:p>
          <a:p>
            <a:r>
              <a:rPr lang="en-US" sz="3600" dirty="0"/>
              <a:t>Interested in microservices, Service Fabric, and serverless architectures.</a:t>
            </a:r>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and Service Fabric?</a:t>
            </a:r>
          </a:p>
          <a:p>
            <a:r>
              <a:rPr lang="en-US" sz="3600" dirty="0">
                <a:solidFill>
                  <a:schemeClr val="tx1"/>
                </a:solidFill>
              </a:rPr>
              <a:t>Can stateful services or actors help us with ticket ordering throughput?</a:t>
            </a:r>
          </a:p>
          <a:p>
            <a:r>
              <a:rPr lang="en-US" sz="3600" dirty="0">
                <a:solidFill>
                  <a:schemeClr val="tx1"/>
                </a:solidFill>
              </a:rPr>
              <a:t>How and where can stateful services and actors help us?</a:t>
            </a: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Icon&#10;Ques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Icon&#10;&#10;Azure Functions icon">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Icon&#10;&#10;Service Fabric icon">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5314</Words>
  <Application>Microsoft Office PowerPoint</Application>
  <PresentationFormat>Widescreen</PresentationFormat>
  <Paragraphs>459</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2018-09-26T19:02:55Z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