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8"/>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varScale="1">
        <p:scale>
          <a:sx n="69" d="100"/>
          <a:sy n="69" d="100"/>
        </p:scale>
        <p:origin x="1422" y="6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While we are interested in the microservices approach, we are still comparing Service Fabric with PaaS features such as App Services and SQL DB. Service Fabric seems relatively new, while App Services and SQL DB have been around for some time.</a:t>
            </a:r>
            <a:endParaRPr lang="en-US" b="0" i="0" dirty="0"/>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5/3/2018 9:22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73946275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600" dirty="0"/>
          </a:p>
          <a:p>
            <a:r>
              <a:rPr lang="en-US" sz="3600" dirty="0"/>
              <a:t>Primary audience is business and technology decision makers</a:t>
            </a:r>
          </a:p>
          <a:p>
            <a:endParaRPr lang="en-US" sz="36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of a high-level architecture of the core services that compose the new microservices architecture, as well as the state they hold. The diagram is made up of external services, microservices and state, and externalized state. External services is payment processing, external state is Orders/Events/CustomerAccounts, and Microservices and state is: Event Catalog, Customer Accounts, and Ticket Orders services, Queue, Ticket Actor Service, Ticket, Email Service, and Payment Service.&#10;&#10;In the diagram, Two arrows labeled &quot;Read from Externalized state&quot; point from Externalized state to Customer Accounts Services and Event Catalog Service. The remaining microservices and state have an arrow labeled &quot;Esternalize state for aggregation&quot; pointing back to Externalized state." title="Preferred New microservices architecture solution">
            <a:extLst>
              <a:ext uri="{FF2B5EF4-FFF2-40B4-BE49-F238E27FC236}">
                <a16:creationId xmlns:a16="http://schemas.microsoft.com/office/drawing/2014/main" id="{73F9A010-51FF-4429-8626-073DB66900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7072" y="1006096"/>
            <a:ext cx="9557855" cy="5652612"/>
          </a:xfrm>
          <a:prstGeom prst="rect">
            <a:avLst/>
          </a:prstGeom>
          <a:noFill/>
          <a:ln>
            <a:noFill/>
          </a:ln>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This Scalability of Ticket Orders diagram illustrates in more detail the Service Fabric services and components participating in a ticket ordering request. The  diagram is discussed in slightly more detail in the text following this diagram. However, at this time, we are unable to capture all of the information in the diagram. Future versions of this course should address this." title="Scalability of Ticket Orders diagram">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fontScale="92500" lnSpcReduction="20000"/>
          </a:bodyPr>
          <a:lstStyle/>
          <a:p>
            <a:pPr marL="0" indent="0">
              <a:buNone/>
            </a:pPr>
            <a:r>
              <a:rPr lang="en-US" sz="3600" dirty="0">
                <a:solidFill>
                  <a:schemeClr val="tx1"/>
                </a:solidFill>
                <a:latin typeface="+mj-lt"/>
              </a:rPr>
              <a:t>Scalability of ticket orders</a:t>
            </a:r>
          </a:p>
          <a:p>
            <a:endParaRPr lang="en-US" sz="3600" dirty="0">
              <a:solidFill>
                <a:schemeClr val="tx1"/>
              </a:solidFill>
            </a:endParaRPr>
          </a:p>
          <a:p>
            <a:r>
              <a:rPr lang="en-US" sz="3600" dirty="0">
                <a:solidFill>
                  <a:schemeClr val="tx1"/>
                </a:solidFill>
              </a:rPr>
              <a:t>API Management used to meet demand and high-availability requirements</a:t>
            </a:r>
          </a:p>
          <a:p>
            <a:endParaRPr lang="en-US" sz="3600" dirty="0">
              <a:solidFill>
                <a:schemeClr val="tx1"/>
              </a:solidFill>
            </a:endParaRPr>
          </a:p>
          <a:p>
            <a:r>
              <a:rPr lang="en-US" sz="3600" dirty="0">
                <a:solidFill>
                  <a:schemeClr val="tx1"/>
                </a:solidFill>
              </a:rPr>
              <a:t>Ticker Order API offloads requests to Ticket Order Queue using Service Fabric</a:t>
            </a:r>
          </a:p>
          <a:p>
            <a:endParaRPr lang="en-US" sz="3600" dirty="0">
              <a:solidFill>
                <a:schemeClr val="tx1"/>
              </a:solidFill>
            </a:endParaRPr>
          </a:p>
          <a:p>
            <a:r>
              <a:rPr lang="en-US" sz="3600" dirty="0">
                <a:solidFill>
                  <a:schemeClr val="tx1"/>
                </a:solidFill>
              </a:rPr>
              <a:t>Ticket Order Actor handles processing</a:t>
            </a:r>
          </a:p>
          <a:p>
            <a:endParaRPr lang="en-US" sz="3600" dirty="0">
              <a:solidFill>
                <a:schemeClr val="tx1"/>
              </a:solidFill>
            </a:endParaRP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07831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Help attendees gain a better understanding of microservices and serverless architectures. Attendees will help an online concert ticket vendor survive the first 5 minutes of crushing load by handling the client's scaling needs through microservices built on top of Service Fabric. Students will also apply smooth updates roll-back failing updates, and design a load testing implementation to optimize the architecture for handling spikes in traffic.</a:t>
            </a: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fontScale="92500" lnSpcReduction="10000"/>
          </a:bodyPr>
          <a:lstStyle/>
          <a:p>
            <a:pPr marL="0" indent="0">
              <a:buNone/>
            </a:pPr>
            <a:r>
              <a:rPr lang="en-US" sz="3600" dirty="0">
                <a:solidFill>
                  <a:schemeClr val="tx1"/>
                </a:solidFill>
                <a:latin typeface="+mj-lt"/>
              </a:rPr>
              <a:t>Improving DevOps workflows</a:t>
            </a:r>
          </a:p>
          <a:p>
            <a:endParaRPr lang="en-US" sz="3600" dirty="0">
              <a:solidFill>
                <a:schemeClr val="tx1"/>
              </a:solidFill>
            </a:endParaRPr>
          </a:p>
          <a:p>
            <a:r>
              <a:rPr lang="en-US" sz="3600" dirty="0">
                <a:solidFill>
                  <a:schemeClr val="tx1"/>
                </a:solidFill>
                <a:latin typeface="+mj-lt"/>
              </a:rPr>
              <a:t>Visual Studio Service Fabric solution</a:t>
            </a:r>
          </a:p>
          <a:p>
            <a:endParaRPr lang="en-US" sz="3600" dirty="0">
              <a:solidFill>
                <a:schemeClr val="tx1"/>
              </a:solidFill>
            </a:endParaRPr>
          </a:p>
          <a:p>
            <a:r>
              <a:rPr lang="en-US" sz="3600" dirty="0">
                <a:solidFill>
                  <a:schemeClr val="tx1"/>
                </a:solidFill>
                <a:latin typeface="+mj-lt"/>
              </a:rPr>
              <a:t>Upgrade application to preserve state</a:t>
            </a:r>
          </a:p>
          <a:p>
            <a:endParaRPr lang="en-US" sz="3600" dirty="0">
              <a:solidFill>
                <a:schemeClr val="tx1"/>
              </a:solidFill>
            </a:endParaRPr>
          </a:p>
          <a:p>
            <a:r>
              <a:rPr lang="en-US" sz="3600" dirty="0">
                <a:solidFill>
                  <a:schemeClr val="tx1"/>
                </a:solidFill>
              </a:rPr>
              <a:t>Service Fabric performance counters drive auto-scaling</a:t>
            </a:r>
          </a:p>
          <a:p>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p>
          <a:p>
            <a:endParaRPr lang="en-US" sz="3600" dirty="0">
              <a:solidFill>
                <a:schemeClr val="tx1"/>
              </a:solidFill>
            </a:endParaRPr>
          </a:p>
          <a:p>
            <a:r>
              <a:rPr lang="en-US" sz="3600" dirty="0">
                <a:solidFill>
                  <a:schemeClr val="tx1"/>
                </a:solidFill>
                <a:latin typeface="+mj-lt"/>
              </a:rPr>
              <a:t>Problems and failures reported in Service Fabric health manager</a:t>
            </a:r>
          </a:p>
          <a:p>
            <a:endParaRPr lang="en-US" sz="3600" dirty="0">
              <a:solidFill>
                <a:schemeClr val="tx1"/>
              </a:solidFill>
            </a:endParaRPr>
          </a:p>
          <a:p>
            <a:r>
              <a:rPr lang="en-US" sz="3600" dirty="0">
                <a:solidFill>
                  <a:schemeClr val="tx1"/>
                </a:solidFill>
                <a:latin typeface="+mj-lt"/>
              </a:rPr>
              <a:t>Cluster security provisioned up front</a:t>
            </a:r>
          </a:p>
          <a:p>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lnSpcReduction="10000"/>
          </a:bodyPr>
          <a:lstStyle/>
          <a:p>
            <a:pPr marL="0" indent="0">
              <a:buNone/>
            </a:pPr>
            <a:r>
              <a:rPr lang="en-US" sz="3600" dirty="0">
                <a:solidFill>
                  <a:schemeClr val="tx1"/>
                </a:solidFill>
                <a:latin typeface="+mj-lt"/>
              </a:rPr>
              <a:t>Controlling Access to APIs</a:t>
            </a:r>
          </a:p>
          <a:p>
            <a:endParaRPr lang="en-US" sz="3600" dirty="0">
              <a:solidFill>
                <a:schemeClr val="tx1"/>
              </a:solidFill>
            </a:endParaRPr>
          </a:p>
          <a:p>
            <a:r>
              <a:rPr lang="en-US" sz="3600" dirty="0">
                <a:solidFill>
                  <a:schemeClr val="tx1"/>
                </a:solidFill>
                <a:latin typeface="+mj-lt"/>
              </a:rPr>
              <a:t>API publishing tools and Swagger</a:t>
            </a:r>
          </a:p>
          <a:p>
            <a:endParaRPr lang="en-US" sz="3600" dirty="0">
              <a:solidFill>
                <a:schemeClr val="tx1"/>
              </a:solidFill>
            </a:endParaRPr>
          </a:p>
          <a:p>
            <a:r>
              <a:rPr lang="en-US" sz="3600" dirty="0">
                <a:solidFill>
                  <a:schemeClr val="tx1"/>
                </a:solidFill>
                <a:latin typeface="+mj-lt"/>
              </a:rPr>
              <a:t>Leverage API Management features</a:t>
            </a:r>
          </a:p>
          <a:p>
            <a:endParaRPr lang="en-US" sz="3600" dirty="0">
              <a:solidFill>
                <a:schemeClr val="tx1"/>
              </a:solidFill>
            </a:endParaRPr>
          </a:p>
          <a:p>
            <a:r>
              <a:rPr lang="en-US" sz="3600" dirty="0">
                <a:solidFill>
                  <a:schemeClr val="tx1"/>
                </a:solidFill>
                <a:latin typeface="+mj-lt"/>
              </a:rPr>
              <a:t>All API consumers issued a key</a:t>
            </a:r>
          </a:p>
          <a:p>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Is Service Fabric the right solution?</a:t>
            </a:r>
          </a:p>
          <a:p>
            <a:endParaRPr lang="en-US" sz="3600" dirty="0">
              <a:solidFill>
                <a:schemeClr val="tx1"/>
              </a:solidFill>
            </a:endParaRPr>
          </a:p>
          <a:p>
            <a:r>
              <a:rPr lang="en-US" sz="3600" dirty="0">
                <a:solidFill>
                  <a:schemeClr val="tx1"/>
                </a:solidFill>
              </a:rPr>
              <a:t>Which of our existing skills can be applied to microservices and Service Fabric?</a:t>
            </a:r>
          </a:p>
          <a:p>
            <a:endParaRPr lang="en-US" sz="3600" dirty="0">
              <a:solidFill>
                <a:schemeClr val="tx1"/>
              </a:solidFill>
            </a:endParaRPr>
          </a:p>
          <a:p>
            <a:r>
              <a:rPr lang="en-US" sz="3600" dirty="0">
                <a:solidFill>
                  <a:schemeClr val="tx1"/>
                </a:solidFill>
              </a:rPr>
              <a:t>Can stateful services or actors help us with ticket ordering throughput?</a:t>
            </a:r>
          </a:p>
          <a:p>
            <a:pPr marL="0" indent="0">
              <a:buNone/>
            </a:pPr>
            <a:endParaRPr lang="en-US" sz="3600" dirty="0">
              <a:solidFill>
                <a:schemeClr val="tx1"/>
              </a:solidFill>
            </a:endParaRPr>
          </a:p>
          <a:p>
            <a:r>
              <a:rPr lang="en-US" sz="3600" dirty="0">
                <a:solidFill>
                  <a:schemeClr val="tx1"/>
                </a:solidFill>
              </a:rPr>
              <a:t>How and where can stateful services and actors help us?</a:t>
            </a:r>
          </a:p>
          <a:p>
            <a:endParaRPr lang="en-US" sz="3600" dirty="0">
              <a:solidFill>
                <a:schemeClr val="tx1"/>
              </a:solidFill>
            </a:endParaRP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a:t>
            </a:r>
            <a:r>
              <a:rPr lang="en-US" sz="3600" i="1"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fontScale="92500" lnSpcReduction="10000"/>
          </a:bodyPr>
          <a:lstStyle/>
          <a:p>
            <a:r>
              <a:rPr lang="en-US" sz="3600" dirty="0">
                <a:solidFill>
                  <a:schemeClr val="tx1"/>
                </a:solidFill>
              </a:rPr>
              <a:t>Contoso Events is an online ticket provider experiencing consistent growth</a:t>
            </a:r>
          </a:p>
          <a:p>
            <a:endParaRPr lang="en-US" sz="3600" dirty="0">
              <a:solidFill>
                <a:schemeClr val="tx1"/>
              </a:solidFill>
            </a:endParaRPr>
          </a:p>
          <a:p>
            <a:r>
              <a:rPr lang="en-US" sz="3600" dirty="0">
                <a:solidFill>
                  <a:schemeClr val="tx1"/>
                </a:solidFill>
              </a:rPr>
              <a:t>Has plans to further growth demand</a:t>
            </a:r>
          </a:p>
          <a:p>
            <a:endParaRPr lang="en-US" sz="3600" dirty="0">
              <a:solidFill>
                <a:schemeClr val="tx1"/>
              </a:solidFill>
            </a:endParaRPr>
          </a:p>
          <a:p>
            <a:r>
              <a:rPr lang="en-US" sz="3600" dirty="0">
                <a:solidFill>
                  <a:schemeClr val="tx1"/>
                </a:solidFill>
              </a:rPr>
              <a:t>Wants to extend customer reach through partners</a:t>
            </a:r>
          </a:p>
          <a:p>
            <a:endParaRPr lang="en-US" sz="3600" dirty="0">
              <a:solidFill>
                <a:schemeClr val="tx1"/>
              </a:solidFill>
            </a:endParaRP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fontScale="92500" lnSpcReduction="10000"/>
          </a:bodyPr>
          <a:lstStyle/>
          <a:p>
            <a:r>
              <a:rPr lang="en-US" sz="3600" dirty="0"/>
              <a:t>Concerned about performance, scale, and costs</a:t>
            </a:r>
          </a:p>
          <a:p>
            <a:endParaRPr lang="en-US" sz="3600" dirty="0"/>
          </a:p>
          <a:p>
            <a:r>
              <a:rPr lang="en-US" sz="3600" dirty="0"/>
              <a:t>Desire a decoupled design</a:t>
            </a:r>
          </a:p>
          <a:p>
            <a:endParaRPr lang="en-US" sz="3600" dirty="0"/>
          </a:p>
          <a:p>
            <a:r>
              <a:rPr lang="en-US" sz="3600" dirty="0"/>
              <a:t>Interested in microservices, Service Fabric, and serverless architectures</a:t>
            </a:r>
          </a:p>
          <a:p>
            <a:endParaRPr lang="en-US" sz="3600" dirty="0"/>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fontScale="92500"/>
          </a:bodyPr>
          <a:lstStyle/>
          <a:p>
            <a:r>
              <a:rPr lang="en-US" sz="3600" dirty="0"/>
              <a:t>Event tickets can be orders from multiple channels</a:t>
            </a:r>
          </a:p>
          <a:p>
            <a:endParaRPr lang="en-US" sz="3600" dirty="0"/>
          </a:p>
          <a:p>
            <a:r>
              <a:rPr lang="en-US" sz="3600" dirty="0"/>
              <a:t>Customers must be registered/logged in to place orders</a:t>
            </a:r>
          </a:p>
          <a:p>
            <a:endParaRPr lang="en-US" sz="3600" dirty="0"/>
          </a:p>
          <a:p>
            <a:r>
              <a:rPr lang="en-US" sz="3600" dirty="0"/>
              <a:t>Admin site for order management and reports</a:t>
            </a:r>
          </a:p>
          <a:p>
            <a:endParaRPr lang="en-US" sz="3600" dirty="0"/>
          </a:p>
          <a:p>
            <a:r>
              <a:rPr lang="en-US" sz="3600" dirty="0"/>
              <a:t>Ability to rapidly release new features, while reducing downtime</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fontScale="92500" lnSpcReduction="20000"/>
          </a:bodyPr>
          <a:lstStyle/>
          <a:p>
            <a:r>
              <a:rPr lang="en-US" sz="3600" dirty="0"/>
              <a:t>Be able to handle unpredictable spikes in demand</a:t>
            </a:r>
          </a:p>
          <a:p>
            <a:endParaRPr lang="en-US" sz="3600" dirty="0"/>
          </a:p>
          <a:p>
            <a:r>
              <a:rPr lang="en-US" sz="3600" dirty="0"/>
              <a:t>Improved operations management</a:t>
            </a:r>
          </a:p>
          <a:p>
            <a:endParaRPr lang="en-US" sz="3600" dirty="0"/>
          </a:p>
          <a:p>
            <a:r>
              <a:rPr lang="en-US" sz="3600" dirty="0"/>
              <a:t>Migrate to Cosmos DB</a:t>
            </a:r>
          </a:p>
          <a:p>
            <a:endParaRPr lang="en-US" sz="3600" dirty="0"/>
          </a:p>
          <a:p>
            <a:r>
              <a:rPr lang="en-US" sz="3600" dirty="0"/>
              <a:t>Secure API management</a:t>
            </a:r>
          </a:p>
          <a:p>
            <a:endParaRPr lang="en-US" sz="3600" dirty="0"/>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Is Service Fabric the right solution?</a:t>
            </a:r>
          </a:p>
          <a:p>
            <a:endParaRPr lang="en-US" sz="3600" dirty="0">
              <a:solidFill>
                <a:schemeClr val="tx1"/>
              </a:solidFill>
            </a:endParaRPr>
          </a:p>
          <a:p>
            <a:r>
              <a:rPr lang="en-US" sz="3600" dirty="0">
                <a:solidFill>
                  <a:schemeClr val="tx1"/>
                </a:solidFill>
              </a:rPr>
              <a:t>Which of our existing skills can be applied to microservices and Service Fabric?</a:t>
            </a:r>
          </a:p>
          <a:p>
            <a:endParaRPr lang="en-US" sz="3600" dirty="0">
              <a:solidFill>
                <a:schemeClr val="tx1"/>
              </a:solidFill>
            </a:endParaRPr>
          </a:p>
          <a:p>
            <a:r>
              <a:rPr lang="en-US" sz="3600" dirty="0">
                <a:solidFill>
                  <a:schemeClr val="tx1"/>
                </a:solidFill>
              </a:rPr>
              <a:t>Can stateful services or actors help us with ticket ordering throughput?</a:t>
            </a:r>
          </a:p>
          <a:p>
            <a:pPr marL="0" indent="0">
              <a:buNone/>
            </a:pPr>
            <a:endParaRPr lang="en-US" sz="3600" dirty="0">
              <a:solidFill>
                <a:schemeClr val="tx1"/>
              </a:solidFill>
            </a:endParaRPr>
          </a:p>
          <a:p>
            <a:r>
              <a:rPr lang="en-US" sz="3600" dirty="0">
                <a:solidFill>
                  <a:schemeClr val="tx1"/>
                </a:solidFill>
              </a:rPr>
              <a:t>How and where can stateful services and actors help us?</a:t>
            </a:r>
          </a:p>
          <a:p>
            <a:endParaRPr lang="en-US" sz="3600" dirty="0">
              <a:solidFill>
                <a:schemeClr val="tx1"/>
              </a:solidFill>
            </a:endParaRP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4446</Words>
  <Application>Microsoft Office PowerPoint</Application>
  <PresentationFormat>Widescreen</PresentationFormat>
  <Paragraphs>356</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2018-05-03T16:40:27Z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