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9" r:id="rId11"/>
    <p:sldId id="286" r:id="rId12"/>
    <p:sldId id="270" r:id="rId13"/>
    <p:sldId id="262" r:id="rId14"/>
    <p:sldId id="263" r:id="rId15"/>
    <p:sldId id="271" r:id="rId16"/>
    <p:sldId id="272" r:id="rId17"/>
    <p:sldId id="273" r:id="rId18"/>
    <p:sldId id="274" r:id="rId19"/>
    <p:sldId id="264" r:id="rId20"/>
    <p:sldId id="275" r:id="rId21"/>
    <p:sldId id="277" r:id="rId22"/>
    <p:sldId id="278" r:id="rId23"/>
    <p:sldId id="276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6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7968-0BE4-4B45-9039-8AD320BA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版本链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5FAA129-B7DE-EE40-A759-61BD68BA7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905000"/>
            <a:ext cx="4379017" cy="12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34C0-4DEE-3E44-A5DF-FD9788F7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98" y="1905000"/>
            <a:ext cx="4919732" cy="36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3D753-6FBF-F34C-A30D-0E9B21AE04E6}"/>
              </a:ext>
            </a:extLst>
          </p:cNvPr>
          <p:cNvSpPr txBox="1"/>
          <p:nvPr/>
        </p:nvSpPr>
        <p:spPr>
          <a:xfrm>
            <a:off x="870543" y="3816627"/>
            <a:ext cx="418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每次事务更新时都会生成新的数据版本，</a:t>
            </a:r>
            <a:r>
              <a:rPr lang="zh-CN" altLang="en-US" dirty="0"/>
              <a:t>并且把 </a:t>
            </a:r>
            <a:r>
              <a:rPr lang="en" altLang="zh-CN" dirty="0"/>
              <a:t>transaction id </a:t>
            </a:r>
            <a:r>
              <a:rPr lang="zh-CN" altLang="en-US" dirty="0"/>
              <a:t>赋值给这个数据版本的事务 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记为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F3495-F6E1-4241-A37E-86F043BCE907}"/>
              </a:ext>
            </a:extLst>
          </p:cNvPr>
          <p:cNvSpPr txBox="1"/>
          <p:nvPr/>
        </p:nvSpPr>
        <p:spPr>
          <a:xfrm>
            <a:off x="5781198" y="5772225"/>
            <a:ext cx="50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并不是物理上真实存在的，而是每次需要的时候根据</a:t>
            </a:r>
            <a:r>
              <a:rPr lang="zh-CN" altLang="en-US" dirty="0">
                <a:solidFill>
                  <a:srgbClr val="00B050"/>
                </a:solidFill>
              </a:rPr>
              <a:t>当前版本和 </a:t>
            </a:r>
            <a:r>
              <a:rPr lang="en" altLang="zh-CN" dirty="0">
                <a:solidFill>
                  <a:srgbClr val="00B050"/>
                </a:solidFill>
              </a:rPr>
              <a:t>undo log </a:t>
            </a:r>
            <a:r>
              <a:rPr lang="zh-CN" altLang="en-US" dirty="0">
                <a:solidFill>
                  <a:srgbClr val="00B050"/>
                </a:solidFill>
              </a:rPr>
              <a:t>计算出来的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9D87-41EC-194E-8C2E-AEECD34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删除的时机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5E42B-78FF-0849-BCE7-DBE13C2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49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7B9-05B8-3442-8C7E-FBCD3C4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</a:t>
            </a:r>
            <a:r>
              <a:rPr lang="en" altLang="zh-CN" b="1" dirty="0"/>
              <a:t>id</a:t>
            </a:r>
            <a:r>
              <a:rPr lang="zh-CN" altLang="en" b="1" dirty="0"/>
              <a:t>的</a:t>
            </a:r>
            <a:r>
              <a:rPr lang="zh-CN" altLang="en-US" b="1" dirty="0"/>
              <a:t>生成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7DA6-C684-9B4B-8399-46AB3547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服务器会在内存中维护一个全局变量，每当需要为某个事务分配一个事务</a:t>
            </a:r>
            <a:r>
              <a:rPr lang="en" altLang="zh-CN" dirty="0"/>
              <a:t>id</a:t>
            </a:r>
            <a:r>
              <a:rPr lang="zh-CN" altLang="en-US" dirty="0"/>
              <a:t>时，就会把该变量的值当作事务</a:t>
            </a:r>
            <a:r>
              <a:rPr lang="en" altLang="zh-CN" dirty="0"/>
              <a:t>id</a:t>
            </a:r>
            <a:r>
              <a:rPr lang="zh-CN" altLang="en-US" dirty="0"/>
              <a:t>分配给该事务，并且把该变量自增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每当这个变量的值为</a:t>
            </a:r>
            <a:r>
              <a:rPr lang="en-US" altLang="zh-CN" dirty="0"/>
              <a:t>256</a:t>
            </a:r>
            <a:r>
              <a:rPr lang="zh-CN" altLang="en-US" dirty="0"/>
              <a:t>的倍数时，就会将该变量的值刷新到系统表空间的页号为</a:t>
            </a:r>
            <a:r>
              <a:rPr lang="en-US" altLang="zh-CN" dirty="0"/>
              <a:t>5</a:t>
            </a:r>
            <a:r>
              <a:rPr lang="zh-CN" altLang="en-US" dirty="0"/>
              <a:t>的页面中一个称之为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的属性处，这个属性占用</a:t>
            </a:r>
            <a:r>
              <a:rPr lang="en-US" altLang="zh-CN" dirty="0"/>
              <a:t>8</a:t>
            </a:r>
            <a:r>
              <a:rPr lang="zh-CN" altLang="en-US" dirty="0"/>
              <a:t>个字节的存储空间。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当系统下一次重新启动时，会将上边提到的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属性加载到内存中，将该值加上</a:t>
            </a:r>
            <a:r>
              <a:rPr lang="en-US" altLang="zh-CN" dirty="0"/>
              <a:t>256</a:t>
            </a:r>
            <a:r>
              <a:rPr lang="zh-CN" altLang="en-US" dirty="0"/>
              <a:t>之后赋值给我们前边提到的全局变量（因为在上次关机时该全局变量的值可能大于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属性值）。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隔离性与隔离级别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在谈隔离级别之前，我们要知道，隔离得越严实，效率就会越低。因此很多时候，我们都要在二者之间寻找一个平衡点。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SQL </a:t>
            </a:r>
            <a:r>
              <a:rPr lang="zh-CN" altLang="en-US" dirty="0"/>
              <a:t>标准的事务隔离级别包括：</a:t>
            </a:r>
            <a:endParaRPr lang="en-US" altLang="zh-CN" dirty="0"/>
          </a:p>
          <a:p>
            <a:pPr lvl="1"/>
            <a:r>
              <a:rPr lang="zh-CN" altLang="en-US" dirty="0"/>
              <a:t>读未提交（</a:t>
            </a:r>
            <a:r>
              <a:rPr lang="en" altLang="zh-CN" dirty="0"/>
              <a:t>read uncommitted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读提交（</a:t>
            </a:r>
            <a:r>
              <a:rPr lang="en" altLang="zh-CN" dirty="0"/>
              <a:t>read 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可重复读（</a:t>
            </a:r>
            <a:r>
              <a:rPr lang="en" altLang="zh-CN" dirty="0"/>
              <a:t>repeatable read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串行化（</a:t>
            </a:r>
            <a:r>
              <a:rPr lang="en" altLang="zh-CN" dirty="0"/>
              <a:t>serializable </a:t>
            </a:r>
            <a:r>
              <a:rPr lang="zh-CN" altLang="en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脏写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如果一个事务修改了另一个未提交事务修改过的数据，那就意味着发生了脏写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脏读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如果一个事务读到了另一个未提交事务修改过的数据，那就意味着发生了脏读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不可重复读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幻读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0487-B307-CD4C-92AB-1F2A1D2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732C-8193-2A4F-9260-A146EDC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读未提交</a:t>
            </a:r>
            <a:endParaRPr lang="en-US" altLang="zh-CN" dirty="0"/>
          </a:p>
          <a:p>
            <a:pPr lvl="1"/>
            <a:r>
              <a:rPr lang="zh-CN" altLang="en-US" dirty="0"/>
              <a:t>一个事务还没提交时，它做的变更就能被别的事务看到</a:t>
            </a:r>
            <a:endParaRPr lang="en-US" altLang="zh-CN" dirty="0"/>
          </a:p>
          <a:p>
            <a:r>
              <a:rPr lang="zh-CN" altLang="en-US" dirty="0"/>
              <a:t>读提交</a:t>
            </a:r>
            <a:endParaRPr lang="en-US" altLang="zh-CN" dirty="0"/>
          </a:p>
          <a:p>
            <a:pPr lvl="1"/>
            <a:r>
              <a:rPr lang="zh-CN" altLang="en-US" dirty="0"/>
              <a:t>一个事务提交之后，它做的变更才会被其他事务看到</a:t>
            </a:r>
            <a:endParaRPr lang="en-US" altLang="zh-CN" dirty="0"/>
          </a:p>
          <a:p>
            <a:r>
              <a:rPr lang="zh-CN" altLang="en-US" dirty="0"/>
              <a:t>可重复读</a:t>
            </a:r>
            <a:endParaRPr lang="en-US" altLang="zh-CN" dirty="0"/>
          </a:p>
          <a:p>
            <a:pPr lvl="1"/>
            <a:r>
              <a:rPr lang="zh-CN" altLang="en-US" dirty="0"/>
              <a:t>一个事务执行过程中看到的数据，总是跟这个事务在启动时看到的数据是一致的。当然在可重复读隔离级别下，未提交变更对其他事务也是不可见的</a:t>
            </a:r>
            <a:endParaRPr lang="en-US" altLang="zh-CN" dirty="0"/>
          </a:p>
          <a:p>
            <a:r>
              <a:rPr lang="zh-CN" altLang="en-US" dirty="0"/>
              <a:t>串行化</a:t>
            </a:r>
            <a:endParaRPr lang="en-US" altLang="zh-CN" dirty="0"/>
          </a:p>
          <a:p>
            <a:pPr lvl="1"/>
            <a:r>
              <a:rPr kumimoji="1" lang="zh-CN" altLang="en-US" dirty="0"/>
              <a:t>事务串行化执行</a:t>
            </a:r>
          </a:p>
        </p:txBody>
      </p:sp>
    </p:spTree>
    <p:extLst>
      <p:ext uri="{BB962C8B-B14F-4D97-AF65-F5344CB8AC3E}">
        <p14:creationId xmlns:p14="http://schemas.microsoft.com/office/powerpoint/2010/main" val="150895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19C2-7EB5-D248-9537-5FE96A8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事务隔离级别和可能发生的并发问题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383B5-3753-8C4B-9F85-2FD68742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9746"/>
            <a:ext cx="8117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7803-5909-AD4A-911B-551EA92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7CAF0-A27E-2747-831F-9135BA402871}"/>
              </a:ext>
            </a:extLst>
          </p:cNvPr>
          <p:cNvSpPr txBox="1"/>
          <p:nvPr/>
        </p:nvSpPr>
        <p:spPr>
          <a:xfrm>
            <a:off x="6003235" y="1905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insert into T(c) values(1)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70141-1CDA-EB42-8540-0FABD96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4" y="1510747"/>
            <a:ext cx="3860842" cy="48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10C-B063-EE4D-B8F8-B06647A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28A8-96F7-8546-82FD-6456758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若隔离级别是“读未提交”， 则 </a:t>
            </a:r>
            <a:r>
              <a:rPr lang="en" altLang="zh-CN" dirty="0"/>
              <a:t>V1 </a:t>
            </a:r>
            <a:r>
              <a:rPr lang="zh-CN" altLang="en-US" dirty="0"/>
              <a:t>的值就是 </a:t>
            </a:r>
            <a:r>
              <a:rPr lang="en-US" altLang="zh-CN" dirty="0"/>
              <a:t>2</a:t>
            </a:r>
            <a:r>
              <a:rPr lang="zh-CN" altLang="en-US" dirty="0"/>
              <a:t>。这时候事务 </a:t>
            </a:r>
            <a:r>
              <a:rPr lang="en" altLang="zh-CN" dirty="0"/>
              <a:t>B </a:t>
            </a:r>
            <a:r>
              <a:rPr lang="zh-CN" altLang="en-US" dirty="0"/>
              <a:t>虽然还没有提交，但是结果已经被 </a:t>
            </a:r>
            <a:r>
              <a:rPr lang="en" altLang="zh-CN" dirty="0"/>
              <a:t>A </a:t>
            </a:r>
            <a:r>
              <a:rPr lang="zh-CN" altLang="en-US" dirty="0"/>
              <a:t>看到了。因此，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也都是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若隔离级别是“读提交”，则 </a:t>
            </a:r>
            <a:r>
              <a:rPr lang="en" altLang="zh-CN" dirty="0"/>
              <a:t>V1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V2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。事务 </a:t>
            </a:r>
            <a:r>
              <a:rPr lang="en" altLang="zh-CN" dirty="0"/>
              <a:t>B </a:t>
            </a:r>
            <a:r>
              <a:rPr lang="zh-CN" altLang="en-US" dirty="0"/>
              <a:t>的更新在提交后才能被 </a:t>
            </a:r>
            <a:r>
              <a:rPr lang="en" altLang="zh-CN" dirty="0"/>
              <a:t>A </a:t>
            </a:r>
            <a:r>
              <a:rPr lang="zh-CN" altLang="en-US" dirty="0"/>
              <a:t>看到。所以， </a:t>
            </a:r>
            <a:r>
              <a:rPr lang="en" altLang="zh-CN" dirty="0"/>
              <a:t>V3 </a:t>
            </a:r>
            <a:r>
              <a:rPr lang="zh-CN" altLang="en-US" dirty="0"/>
              <a:t>的值也是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若隔离级别是“可重复读”，则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是 </a:t>
            </a:r>
            <a:r>
              <a:rPr lang="en-US" altLang="zh-CN" dirty="0"/>
              <a:t>2</a:t>
            </a:r>
            <a:r>
              <a:rPr lang="zh-CN" altLang="en-US" dirty="0"/>
              <a:t>。之所以 </a:t>
            </a:r>
            <a:r>
              <a:rPr lang="en" altLang="zh-CN" dirty="0"/>
              <a:t>V2 </a:t>
            </a:r>
            <a:r>
              <a:rPr lang="zh-CN" altLang="en-US" dirty="0"/>
              <a:t>还是 </a:t>
            </a:r>
            <a:r>
              <a:rPr lang="en-US" altLang="zh-CN" dirty="0"/>
              <a:t>1</a:t>
            </a:r>
            <a:r>
              <a:rPr lang="zh-CN" altLang="en-US" dirty="0"/>
              <a:t>，遵循的就是这个要求：事务在执行期间看到的数据前后必须是一致的。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若隔离级别是“串行化”，则在事务 </a:t>
            </a:r>
            <a:r>
              <a:rPr lang="en" altLang="zh-CN" dirty="0"/>
              <a:t>B </a:t>
            </a:r>
            <a:r>
              <a:rPr lang="zh-CN" altLang="en-US" dirty="0"/>
              <a:t>执行“将 </a:t>
            </a:r>
            <a:r>
              <a:rPr lang="en-US" altLang="zh-CN" dirty="0"/>
              <a:t>1 </a:t>
            </a:r>
            <a:r>
              <a:rPr lang="zh-CN" altLang="en-US" dirty="0"/>
              <a:t>改成 </a:t>
            </a:r>
            <a:r>
              <a:rPr lang="en-US" altLang="zh-CN" dirty="0"/>
              <a:t>2”</a:t>
            </a:r>
            <a:r>
              <a:rPr lang="zh-CN" altLang="en-US" dirty="0"/>
              <a:t>的时候，会被锁住。直到事务 </a:t>
            </a:r>
            <a:r>
              <a:rPr lang="en" altLang="zh-CN" dirty="0"/>
              <a:t>A </a:t>
            </a:r>
            <a:r>
              <a:rPr lang="zh-CN" altLang="en-US" dirty="0"/>
              <a:t>提交后，事务 </a:t>
            </a:r>
            <a:r>
              <a:rPr lang="en" altLang="zh-CN" dirty="0"/>
              <a:t>B </a:t>
            </a:r>
            <a:r>
              <a:rPr lang="zh-CN" altLang="en-US" dirty="0"/>
              <a:t>才可以继续执行。所以从 </a:t>
            </a:r>
            <a:r>
              <a:rPr lang="en" altLang="zh-CN" dirty="0"/>
              <a:t>A </a:t>
            </a:r>
            <a:r>
              <a:rPr lang="zh-CN" altLang="en-US" dirty="0"/>
              <a:t>的角度看，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值是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2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MVCC</a:t>
            </a:r>
            <a:r>
              <a:rPr kumimoji="1" lang="zh-CN" altLang="en-US" dirty="0"/>
              <a:t>就是</a:t>
            </a:r>
            <a:r>
              <a:rPr lang="zh-CN" altLang="en-US" dirty="0"/>
              <a:t>多版本并发控制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版本链在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里记录了，所以获取记录的多个版本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并发控制使用一致性读视图和锁来控制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0238EF-E03F-D64C-A477-046D0417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227" y="3450272"/>
            <a:ext cx="4163190" cy="26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F2F8-BA57-9546-90DB-99CD9E15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隔离</a:t>
            </a:r>
            <a:r>
              <a:rPr lang="zh-CN" altLang="en-US" b="1" dirty="0"/>
              <a:t>级别与一致性视图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8E71-4E19-E941-BEB1-717CC13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READ UNCOMMITTED</a:t>
            </a:r>
            <a:r>
              <a:rPr lang="zh-CN" altLang="en-US" dirty="0"/>
              <a:t>（读未提交）</a:t>
            </a:r>
            <a:endParaRPr kumimoji="1" lang="en-US" altLang="zh-CN" dirty="0"/>
          </a:p>
          <a:p>
            <a:pPr lvl="1"/>
            <a:r>
              <a:rPr lang="zh-CN" altLang="en-US" dirty="0"/>
              <a:t>由于可以读到未提交事务修改过的记录，</a:t>
            </a:r>
            <a:r>
              <a:rPr kumimoji="1" lang="zh-CN" altLang="en-US" dirty="0"/>
              <a:t>直接读最新版本的记录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lang="en" altLang="zh-CN" dirty="0"/>
              <a:t>SERIALIZABLE</a:t>
            </a:r>
          </a:p>
          <a:p>
            <a:pPr lvl="1"/>
            <a:r>
              <a:rPr lang="zh-CN" altLang="en-US" dirty="0"/>
              <a:t>使用加锁的方式来访问记录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" altLang="zh-CN" dirty="0"/>
              <a:t>READ COMMITTED</a:t>
            </a:r>
          </a:p>
          <a:p>
            <a:pPr lvl="1"/>
            <a:r>
              <a:rPr lang="zh-CN" altLang="en-US" b="1" dirty="0"/>
              <a:t>每次读取数据前都生成一个</a:t>
            </a:r>
            <a:r>
              <a:rPr lang="en" altLang="zh-CN" b="1" dirty="0" err="1"/>
              <a:t>ReadView</a:t>
            </a:r>
            <a:endParaRPr lang="en" altLang="zh-CN" b="1" dirty="0"/>
          </a:p>
          <a:p>
            <a:pPr lvl="1"/>
            <a:endParaRPr lang="en-US" altLang="zh-CN" dirty="0"/>
          </a:p>
          <a:p>
            <a:r>
              <a:rPr lang="en" altLang="zh-CN" dirty="0"/>
              <a:t>REPEATABLE READ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在第一次读取数据时生成一个</a:t>
            </a:r>
            <a:r>
              <a:rPr lang="en" altLang="zh-CN" b="1" dirty="0" err="1">
                <a:solidFill>
                  <a:srgbClr val="FF0000"/>
                </a:solidFill>
              </a:rPr>
              <a:t>ReadView</a:t>
            </a:r>
            <a:endParaRPr lang="e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0D3F-872B-2841-A98C-04F8736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84B5-79AC-3946-ADD5-DFD081D5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活跃</a:t>
            </a:r>
            <a:r>
              <a:rPr lang="zh-CN" altLang="en" dirty="0"/>
              <a:t>事务</a:t>
            </a:r>
            <a:r>
              <a:rPr lang="zh-CN" altLang="en-US" dirty="0"/>
              <a:t>数组</a:t>
            </a:r>
            <a:endParaRPr lang="en" altLang="zh-CN" dirty="0"/>
          </a:p>
          <a:p>
            <a:r>
              <a:rPr lang="en" altLang="zh-CN" dirty="0" err="1"/>
              <a:t>InnoDB</a:t>
            </a:r>
            <a:r>
              <a:rPr lang="en" altLang="zh-CN" dirty="0"/>
              <a:t> </a:t>
            </a:r>
            <a:r>
              <a:rPr lang="zh-CN" altLang="en-US" dirty="0"/>
              <a:t>为每个事务构造了一个数组，用来保存这个事务启动瞬间，当前正在“活跃”的所有事务 </a:t>
            </a:r>
            <a:r>
              <a:rPr lang="en" altLang="zh-CN" dirty="0"/>
              <a:t>ID</a:t>
            </a:r>
            <a:r>
              <a:rPr lang="zh-CN" altLang="en" dirty="0"/>
              <a:t>。“</a:t>
            </a:r>
            <a:r>
              <a:rPr lang="zh-CN" altLang="en-US" dirty="0"/>
              <a:t>活跃”指的就是，</a:t>
            </a:r>
            <a:r>
              <a:rPr lang="zh-CN" altLang="en-US" dirty="0">
                <a:solidFill>
                  <a:srgbClr val="00B050"/>
                </a:solidFill>
              </a:rPr>
              <a:t>启动了但还没提交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低水位</a:t>
            </a:r>
            <a:endParaRPr lang="en-US" altLang="zh-CN" dirty="0"/>
          </a:p>
          <a:p>
            <a:pPr lvl="1"/>
            <a:r>
              <a:rPr lang="zh-CN" altLang="en-US" dirty="0"/>
              <a:t>数组里面事务 </a:t>
            </a:r>
            <a:r>
              <a:rPr lang="en" altLang="zh-CN" dirty="0"/>
              <a:t>ID 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高水位</a:t>
            </a:r>
            <a:endParaRPr lang="en-US" altLang="zh-CN" dirty="0"/>
          </a:p>
          <a:p>
            <a:pPr lvl="1"/>
            <a:r>
              <a:rPr lang="zh-CN" altLang="en-US" dirty="0"/>
              <a:t>当前系统里面已经创建过的事务 </a:t>
            </a:r>
            <a:r>
              <a:rPr lang="en" altLang="zh-CN" dirty="0"/>
              <a:t>ID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最大值加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1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AA76-5DD0-0244-862A-50C2BCE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12D312-C774-0C45-99FD-611636C96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8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791EAC-356A-594C-ABA0-E8725746F2B0}"/>
              </a:ext>
            </a:extLst>
          </p:cNvPr>
          <p:cNvSpPr txBox="1"/>
          <p:nvPr/>
        </p:nvSpPr>
        <p:spPr>
          <a:xfrm>
            <a:off x="6196436" y="2915017"/>
            <a:ext cx="54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绿色部分</a:t>
            </a:r>
            <a:r>
              <a:rPr kumimoji="1" lang="zh-CN" altLang="en-US" dirty="0"/>
              <a:t>：已提交或者自己生成的事务，数据可见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66430-B972-8145-9BC4-A79D74E5CAE4}"/>
              </a:ext>
            </a:extLst>
          </p:cNvPr>
          <p:cNvSpPr txBox="1"/>
          <p:nvPr/>
        </p:nvSpPr>
        <p:spPr>
          <a:xfrm>
            <a:off x="6196436" y="34510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红色部分</a:t>
            </a:r>
            <a:r>
              <a:rPr kumimoji="1" lang="zh-CN" altLang="en-US" dirty="0"/>
              <a:t>：未启动的事务，数据不可见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F8400-B7B1-DF4E-AB09-3DC7F1CFAFB3}"/>
              </a:ext>
            </a:extLst>
          </p:cNvPr>
          <p:cNvSpPr txBox="1"/>
          <p:nvPr/>
        </p:nvSpPr>
        <p:spPr>
          <a:xfrm>
            <a:off x="6196436" y="4011241"/>
            <a:ext cx="5078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黄色部分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sz="1200" dirty="0"/>
              <a:t>a: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在数组中，表示事务还没有提交，不可见</a:t>
            </a:r>
            <a:endParaRPr kumimoji="1" lang="en-US" altLang="zh-CN" sz="1200" dirty="0"/>
          </a:p>
          <a:p>
            <a:r>
              <a:rPr kumimoji="1" lang="en-US" altLang="zh-CN" sz="1200" dirty="0"/>
              <a:t>	b: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不在数组中，表示事务已经提交了，数据可见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47FE8A-AEFE-BA40-BFC2-0627DAD8634C}"/>
              </a:ext>
            </a:extLst>
          </p:cNvPr>
          <p:cNvSpPr txBox="1"/>
          <p:nvPr/>
        </p:nvSpPr>
        <p:spPr>
          <a:xfrm>
            <a:off x="6167895" y="2095841"/>
            <a:ext cx="5336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数据版本的可见性规则：</a:t>
            </a:r>
            <a:endParaRPr lang="en-US" altLang="zh-CN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400" dirty="0">
                <a:solidFill>
                  <a:srgbClr val="0070C0"/>
                </a:solidFill>
              </a:rPr>
              <a:t>基于数据的 </a:t>
            </a:r>
            <a:r>
              <a:rPr lang="en" altLang="zh-CN" sz="1400" dirty="0">
                <a:solidFill>
                  <a:srgbClr val="0070C0"/>
                </a:solidFill>
              </a:rPr>
              <a:t>row </a:t>
            </a:r>
            <a:r>
              <a:rPr lang="en" altLang="zh-CN" sz="1400" dirty="0" err="1">
                <a:solidFill>
                  <a:srgbClr val="0070C0"/>
                </a:solidFill>
              </a:rPr>
              <a:t>trx_id</a:t>
            </a:r>
            <a:r>
              <a:rPr lang="en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和这个一致性视图的对比结果得到的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9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9EF1-DBFB-6242-8672-E3660230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8C8A8-66AA-1846-955F-7BEFC402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基于数据的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en" altLang="zh-CN" dirty="0"/>
              <a:t> </a:t>
            </a:r>
            <a:r>
              <a:rPr lang="zh-CN" altLang="en-US" dirty="0"/>
              <a:t>和这个一致性视图的对比结果得到的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E9DCFA-1F0B-D441-97A9-D8E9D106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814229"/>
            <a:ext cx="4561923" cy="3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1ADBCE-3C2C-7845-B35B-FC4CCB91656E}"/>
              </a:ext>
            </a:extLst>
          </p:cNvPr>
          <p:cNvSpPr txBox="1"/>
          <p:nvPr/>
        </p:nvSpPr>
        <p:spPr>
          <a:xfrm>
            <a:off x="5304970" y="2921168"/>
            <a:ext cx="6721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、事务 </a:t>
            </a:r>
            <a:r>
              <a:rPr lang="en" altLang="zh-CN" sz="1400" dirty="0"/>
              <a:t>A </a:t>
            </a:r>
            <a:r>
              <a:rPr lang="zh-CN" altLang="en-US" sz="1400" dirty="0"/>
              <a:t>开始前，系统里面只有一个活跃事务 </a:t>
            </a:r>
            <a:r>
              <a:rPr lang="en" altLang="zh-CN" sz="1400" dirty="0"/>
              <a:t>ID </a:t>
            </a:r>
            <a:r>
              <a:rPr lang="zh-CN" altLang="en-US" sz="1400" dirty="0"/>
              <a:t>是 </a:t>
            </a:r>
            <a:r>
              <a:rPr lang="en-US" altLang="zh-CN" sz="1400" dirty="0"/>
              <a:t>99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事务 </a:t>
            </a:r>
            <a:r>
              <a:rPr lang="en" altLang="zh-CN" sz="1400" dirty="0"/>
              <a:t>A</a:t>
            </a:r>
            <a:r>
              <a:rPr lang="zh-CN" altLang="en" sz="1400" dirty="0"/>
              <a:t>、</a:t>
            </a:r>
            <a:r>
              <a:rPr lang="en" altLang="zh-CN" sz="1400" dirty="0"/>
              <a:t>B</a:t>
            </a:r>
            <a:r>
              <a:rPr lang="zh-CN" altLang="en" sz="1400" dirty="0"/>
              <a:t>、</a:t>
            </a:r>
            <a:r>
              <a:rPr lang="en" altLang="zh-CN" sz="1400" dirty="0"/>
              <a:t>C </a:t>
            </a:r>
            <a:r>
              <a:rPr lang="zh-CN" altLang="en-US" sz="1400" dirty="0"/>
              <a:t>的版本号分别是 </a:t>
            </a:r>
            <a:r>
              <a:rPr lang="en-US" altLang="zh-CN" sz="1400" dirty="0"/>
              <a:t>100</a:t>
            </a:r>
            <a:r>
              <a:rPr lang="zh-CN" altLang="en-US" sz="1400" dirty="0"/>
              <a:t>、</a:t>
            </a:r>
            <a:r>
              <a:rPr lang="en-US" altLang="zh-CN" sz="1400" dirty="0"/>
              <a:t>101</a:t>
            </a:r>
            <a:r>
              <a:rPr lang="zh-CN" altLang="en-US" sz="1400" dirty="0"/>
              <a:t>、</a:t>
            </a:r>
            <a:r>
              <a:rPr lang="en-US" altLang="zh-CN" sz="1400" dirty="0"/>
              <a:t>102</a:t>
            </a:r>
            <a:r>
              <a:rPr lang="zh-CN" altLang="en-US" sz="1400" dirty="0"/>
              <a:t>，且当前系统里只有这四个事务；</a:t>
            </a:r>
            <a:endParaRPr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三个事务开始前，</a:t>
            </a:r>
            <a:r>
              <a:rPr lang="en-US" altLang="zh-CN" sz="1400" dirty="0"/>
              <a:t>(1,1</a:t>
            </a:r>
            <a:r>
              <a:rPr lang="zh-CN" altLang="en-US" sz="1400" dirty="0"/>
              <a:t>）这一行数据的 </a:t>
            </a:r>
            <a:r>
              <a:rPr lang="en" altLang="zh-CN" sz="1400" dirty="0"/>
              <a:t>row </a:t>
            </a:r>
            <a:r>
              <a:rPr lang="en" altLang="zh-CN" sz="1400" dirty="0" err="1"/>
              <a:t>trx_id</a:t>
            </a:r>
            <a:r>
              <a:rPr lang="en" altLang="zh-CN" sz="1400" dirty="0"/>
              <a:t> </a:t>
            </a:r>
            <a:r>
              <a:rPr lang="zh-CN" altLang="en-US" sz="1400" dirty="0"/>
              <a:t>是 </a:t>
            </a:r>
            <a:r>
              <a:rPr lang="en-US" altLang="zh-CN" sz="1400" dirty="0"/>
              <a:t>90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1AA98F-1744-7740-8137-222C704A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9" y="4044584"/>
            <a:ext cx="2920779" cy="21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3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EBBE-058D-9644-80CF-D5124E1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F31D-B23E-CA45-B690-42DED2B1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版本未提交，不可见；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版本已提交，但是是在视图创建后提交的，不可见；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版本已提交，而且是在视图创建前提交的，可见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5224-3015-1149-AB3E-3ED6665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更新逻辑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BD9B9-CBD7-9C44-8438-91EC4EA4F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16" y="1905000"/>
            <a:ext cx="40663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A45437-5B82-B746-B583-FD93DBD8AFE1}"/>
              </a:ext>
            </a:extLst>
          </p:cNvPr>
          <p:cNvSpPr txBox="1"/>
          <p:nvPr/>
        </p:nvSpPr>
        <p:spPr>
          <a:xfrm>
            <a:off x="6294511" y="2409246"/>
            <a:ext cx="568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更新数据都是先读后写的，而这个读，只能读当前的值，称为“当前读”（</a:t>
            </a:r>
            <a:r>
              <a:rPr lang="en" altLang="zh-CN" dirty="0">
                <a:solidFill>
                  <a:srgbClr val="00B050"/>
                </a:solidFill>
              </a:rPr>
              <a:t>current read</a:t>
            </a:r>
            <a:r>
              <a:rPr lang="zh-CN" altLang="en" dirty="0">
                <a:solidFill>
                  <a:srgbClr val="00B050"/>
                </a:solidFill>
              </a:rPr>
              <a:t>）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C8782-F3EC-D844-860E-7191DD7102D0}"/>
              </a:ext>
            </a:extLst>
          </p:cNvPr>
          <p:cNvSpPr txBox="1"/>
          <p:nvPr/>
        </p:nvSpPr>
        <p:spPr>
          <a:xfrm>
            <a:off x="6294511" y="3429000"/>
            <a:ext cx="59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B </a:t>
            </a:r>
            <a:r>
              <a:rPr lang="zh-CN" altLang="en-US" dirty="0"/>
              <a:t>此时的 </a:t>
            </a:r>
            <a:r>
              <a:rPr lang="en" altLang="zh-CN" dirty="0"/>
              <a:t>set k=k+1 </a:t>
            </a:r>
            <a:r>
              <a:rPr lang="zh-CN" altLang="en-US" dirty="0"/>
              <a:t>是在（</a:t>
            </a:r>
            <a:r>
              <a:rPr lang="en-US" altLang="zh-CN" dirty="0"/>
              <a:t>1,2</a:t>
            </a:r>
            <a:r>
              <a:rPr lang="zh-CN" altLang="en-US" dirty="0"/>
              <a:t>）的基础上进行的操作，所以事务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的结果为</a:t>
            </a:r>
            <a:r>
              <a:rPr lang="en-US" altLang="zh-CN" dirty="0"/>
              <a:t>(1, 3)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9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0DBD-6155-E048-A114-D10C6BE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启用当前读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96BE9-29CA-AD40-84A0-DDED545B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select k from t where id=1 lock in share mode;</a:t>
            </a:r>
          </a:p>
          <a:p>
            <a:r>
              <a:rPr lang="en" altLang="zh-CN" dirty="0"/>
              <a:t>select k from t where id=1 for update;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4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097-0042-F640-ABFD-21AD437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8D4FE-3F3F-924C-B46C-C1F9ACFD7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5" y="1977584"/>
            <a:ext cx="5612821" cy="34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05CEFD-033E-9B4F-A156-306C3E31B886}"/>
              </a:ext>
            </a:extLst>
          </p:cNvPr>
          <p:cNvSpPr txBox="1"/>
          <p:nvPr/>
        </p:nvSpPr>
        <p:spPr>
          <a:xfrm>
            <a:off x="6869927" y="2313830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在</a:t>
            </a:r>
            <a:r>
              <a:rPr kumimoji="1" lang="en-US" altLang="zh-CN" sz="1400" dirty="0"/>
              <a:t>C’</a:t>
            </a:r>
            <a:r>
              <a:rPr kumimoji="1" lang="zh-CN" altLang="en-US" sz="1400" dirty="0"/>
              <a:t>提交前，事务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发起了更新语句，事务如何处理？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989650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1C8A-3A25-3742-8B8B-DDBCDDF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3FA776-347F-1743-AE74-A81926A88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9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589325-1A46-FD4E-8BFA-276E882D4D98}"/>
              </a:ext>
            </a:extLst>
          </p:cNvPr>
          <p:cNvSpPr txBox="1"/>
          <p:nvPr/>
        </p:nvSpPr>
        <p:spPr>
          <a:xfrm>
            <a:off x="6933539" y="1905000"/>
            <a:ext cx="3888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C’</a:t>
            </a:r>
            <a:r>
              <a:rPr lang="zh-CN" altLang="en-US" dirty="0"/>
              <a:t>没提交，也就是说 </a:t>
            </a:r>
            <a:r>
              <a:rPr lang="en-US" altLang="zh-CN" dirty="0"/>
              <a:t>(1,2) </a:t>
            </a:r>
            <a:r>
              <a:rPr lang="zh-CN" altLang="en-US" dirty="0"/>
              <a:t>这个版本上的</a:t>
            </a:r>
            <a:r>
              <a:rPr lang="zh-CN" altLang="en-US" dirty="0">
                <a:solidFill>
                  <a:srgbClr val="FF0000"/>
                </a:solidFill>
              </a:rPr>
              <a:t>写锁还没释放</a:t>
            </a:r>
            <a:r>
              <a:rPr lang="zh-CN" altLang="en-US" dirty="0"/>
              <a:t>。而事务 </a:t>
            </a:r>
            <a:r>
              <a:rPr lang="en" altLang="zh-CN" dirty="0"/>
              <a:t>B </a:t>
            </a:r>
            <a:r>
              <a:rPr lang="zh-CN" altLang="en-US" dirty="0"/>
              <a:t>是当前读，必须要读最新版本，而且必须加锁，因此就被锁住了，必须等到事务 </a:t>
            </a:r>
            <a:r>
              <a:rPr lang="en" altLang="zh-CN" dirty="0"/>
              <a:t>C’</a:t>
            </a:r>
            <a:r>
              <a:rPr lang="zh-CN" altLang="en-US" dirty="0"/>
              <a:t>释放这个锁，才能继续它的当前读。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7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29C4-F80A-0A47-8F31-C31B7EA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900C4-2230-9547-90E3-A9FD2A3E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4" y="2111192"/>
            <a:ext cx="4156406" cy="31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CE7F59-B522-D849-A648-324476253547}"/>
              </a:ext>
            </a:extLst>
          </p:cNvPr>
          <p:cNvSpPr txBox="1"/>
          <p:nvPr/>
        </p:nvSpPr>
        <p:spPr>
          <a:xfrm>
            <a:off x="5271714" y="2983098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事实上，事务 </a:t>
            </a:r>
            <a:r>
              <a:rPr lang="en" altLang="zh-CN" sz="1400" dirty="0"/>
              <a:t>B </a:t>
            </a:r>
            <a:r>
              <a:rPr lang="zh-CN" altLang="en-US" sz="1400" dirty="0"/>
              <a:t>的 </a:t>
            </a:r>
            <a:r>
              <a:rPr lang="en" altLang="zh-CN" sz="1400" dirty="0"/>
              <a:t>update </a:t>
            </a:r>
            <a:r>
              <a:rPr lang="zh-CN" altLang="en-US" sz="1400" dirty="0"/>
              <a:t>语句会被阻塞，直到事务 </a:t>
            </a:r>
            <a:r>
              <a:rPr lang="en" altLang="zh-CN" sz="1400" dirty="0"/>
              <a:t>A </a:t>
            </a:r>
            <a:r>
              <a:rPr lang="zh-CN" altLang="en-US" sz="1400" dirty="0"/>
              <a:t>执行 </a:t>
            </a:r>
            <a:r>
              <a:rPr lang="en" altLang="zh-CN" sz="1400" dirty="0"/>
              <a:t>commit </a:t>
            </a:r>
            <a:r>
              <a:rPr lang="zh-CN" altLang="en-US" sz="1400" dirty="0"/>
              <a:t>之后，事务 </a:t>
            </a:r>
            <a:r>
              <a:rPr lang="en" altLang="zh-CN" sz="1400" dirty="0"/>
              <a:t>B </a:t>
            </a:r>
            <a:r>
              <a:rPr lang="zh-CN" altLang="en-US" sz="1400" dirty="0"/>
              <a:t>才能继续执行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589E7-2F84-1E4D-BF48-079573B3D933}"/>
              </a:ext>
            </a:extLst>
          </p:cNvPr>
          <p:cNvSpPr txBox="1"/>
          <p:nvPr/>
        </p:nvSpPr>
        <p:spPr>
          <a:xfrm>
            <a:off x="5271714" y="2182439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 </a:t>
            </a:r>
            <a:r>
              <a:rPr lang="en" altLang="zh-CN" sz="1400" dirty="0" err="1"/>
              <a:t>InnoDB</a:t>
            </a:r>
            <a:r>
              <a:rPr lang="en" altLang="zh-CN" sz="1400" dirty="0"/>
              <a:t> </a:t>
            </a:r>
            <a:r>
              <a:rPr lang="zh-CN" altLang="en-US" sz="1400" dirty="0"/>
              <a:t>事务中，行锁是在</a:t>
            </a:r>
            <a:r>
              <a:rPr lang="zh-CN" altLang="en-US" sz="1400" dirty="0">
                <a:solidFill>
                  <a:srgbClr val="FF0000"/>
                </a:solidFill>
              </a:rPr>
              <a:t>需要的时候才加上的</a:t>
            </a:r>
            <a:r>
              <a:rPr lang="zh-CN" altLang="en-US" sz="1400" dirty="0"/>
              <a:t>，但并不是不需要了就立刻释放，而是要等到</a:t>
            </a:r>
            <a:r>
              <a:rPr lang="zh-CN" altLang="en-US" sz="1400" dirty="0">
                <a:solidFill>
                  <a:srgbClr val="00B050"/>
                </a:solidFill>
              </a:rPr>
              <a:t>事务结束时才释放</a:t>
            </a:r>
            <a:r>
              <a:rPr lang="zh-CN" altLang="en-US" sz="1400" dirty="0"/>
              <a:t>。这个就是两阶段锁协议。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C9704-BA64-4540-9494-22EBAEB77032}"/>
              </a:ext>
            </a:extLst>
          </p:cNvPr>
          <p:cNvSpPr txBox="1"/>
          <p:nvPr/>
        </p:nvSpPr>
        <p:spPr>
          <a:xfrm>
            <a:off x="5315445" y="3783757"/>
            <a:ext cx="671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如果你的事务中需要锁多个行，要把最可能造成锁冲突、最可能影响并发度的锁尽量往后放。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7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4909-5407-5944-A9CE-C0F78E96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5850C-AAAC-E546-9B0F-22AB97A0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29015"/>
            <a:ext cx="83910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3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A03A-FEBB-0441-803B-E5DA49D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事务可重复读的能力实现总结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E206B-240D-D54A-A156-19019A8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可重复读的</a:t>
            </a:r>
            <a:r>
              <a:rPr lang="zh-CN" altLang="en-US" dirty="0">
                <a:solidFill>
                  <a:srgbClr val="FF0000"/>
                </a:solidFill>
              </a:rPr>
              <a:t>核心就是一致性读</a:t>
            </a:r>
            <a:r>
              <a:rPr lang="zh-CN" altLang="en-US" dirty="0"/>
              <a:t>（</a:t>
            </a:r>
            <a:r>
              <a:rPr lang="en" altLang="zh-CN" dirty="0"/>
              <a:t>consistent read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事务更新数据的时候，</a:t>
            </a:r>
            <a:r>
              <a:rPr lang="zh-CN" altLang="en-US" dirty="0">
                <a:solidFill>
                  <a:srgbClr val="FF0000"/>
                </a:solidFill>
              </a:rPr>
              <a:t>只能用当前读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如果当前的记录的行锁被其他事务占用的话，就</a:t>
            </a:r>
            <a:r>
              <a:rPr lang="zh-CN" altLang="en-US" dirty="0">
                <a:solidFill>
                  <a:srgbClr val="FF0000"/>
                </a:solidFill>
              </a:rPr>
              <a:t>需要进入锁等待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到这里，我们把一致性读、当前读和行锁就串起来了。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9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3C41-C25E-1745-B20B-7D2A688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读提交和可重复读的区别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7365-0230-0B48-984D-7821D0F8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在可重复读隔离级别下，只需要在事务开始的时候创建一致性视图，之后事务里的其他查询都共用这个一致性视图；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在读提交隔离级别下，每一个语句执行前都会重新算出一个新的视图。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6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DF53-0E18-2647-9257-3BBB26E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61206-9193-3241-9B62-A38DB51E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710" y="1905000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8A0130-57A0-3243-9D87-7BEA6E92FFAF}"/>
              </a:ext>
            </a:extLst>
          </p:cNvPr>
          <p:cNvSpPr txBox="1"/>
          <p:nvPr/>
        </p:nvSpPr>
        <p:spPr>
          <a:xfrm>
            <a:off x="6096000" y="1905000"/>
            <a:ext cx="599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如果一个事务先根据某些条件查询出一些记录，之后另一个事务又向表中</a:t>
            </a:r>
            <a:r>
              <a:rPr lang="zh-CN" altLang="en-US" sz="1400" dirty="0">
                <a:solidFill>
                  <a:srgbClr val="FF0000"/>
                </a:solidFill>
              </a:rPr>
              <a:t>插入了符合这些条件的记录</a:t>
            </a:r>
            <a:r>
              <a:rPr lang="zh-CN" altLang="en-US" sz="1400" dirty="0"/>
              <a:t>，原先的事务再次按照该条件查询时，能把另一个事务插入的记录也读出来，那就意味着发生了幻读</a:t>
            </a:r>
            <a:endParaRPr kumimoji="1" lang="zh-CN" altLang="en-US" sz="1400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3AC03-7D2D-5B48-8159-F3F23DFC6634}"/>
              </a:ext>
            </a:extLst>
          </p:cNvPr>
          <p:cNvSpPr txBox="1"/>
          <p:nvPr/>
        </p:nvSpPr>
        <p:spPr>
          <a:xfrm>
            <a:off x="6096000" y="3056870"/>
            <a:ext cx="599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产生幻读的原因：行锁只能锁住行，但是新插入记录这个动作，</a:t>
            </a:r>
            <a:r>
              <a:rPr lang="zh-CN" altLang="en-US" sz="1400" dirty="0">
                <a:solidFill>
                  <a:srgbClr val="FF0000"/>
                </a:solidFill>
              </a:rPr>
              <a:t>要更新的是记录之间的“间隙”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031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F180-5F4A-7548-A9B7-301819C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 </a:t>
            </a:r>
            <a:r>
              <a:rPr lang="en-US" altLang="zh-CN" dirty="0"/>
              <a:t>(</a:t>
            </a:r>
            <a:r>
              <a:rPr lang="en" altLang="zh-CN" dirty="0"/>
              <a:t>Gap Lock)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20E81-699A-1D4E-9D23-B2443EC9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为了解决幻读，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引入了间隙锁。</a:t>
            </a:r>
            <a:endParaRPr kumimoji="1" lang="en-US" altLang="zh-CN" dirty="0"/>
          </a:p>
          <a:p>
            <a:r>
              <a:rPr lang="zh-CN" altLang="en-US" dirty="0"/>
              <a:t>顾名思义，间隙锁，锁的就是两个值之间的空隙。</a:t>
            </a:r>
            <a:endParaRPr lang="en-US" altLang="zh-CN" dirty="0"/>
          </a:p>
          <a:p>
            <a:r>
              <a:rPr lang="zh-CN" altLang="en-US" dirty="0"/>
              <a:t>在一行行扫描的过程中，不仅将给行</a:t>
            </a:r>
            <a:r>
              <a:rPr lang="zh-CN" altLang="en-US" dirty="0">
                <a:solidFill>
                  <a:srgbClr val="FF0000"/>
                </a:solidFill>
              </a:rPr>
              <a:t>加上了行锁</a:t>
            </a:r>
            <a:r>
              <a:rPr lang="zh-CN" altLang="en-US" dirty="0"/>
              <a:t>，还给行两边的空隙，也</a:t>
            </a:r>
            <a:r>
              <a:rPr lang="zh-CN" altLang="en-US" dirty="0">
                <a:solidFill>
                  <a:srgbClr val="FF0000"/>
                </a:solidFill>
              </a:rPr>
              <a:t>加上了间隙锁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跟间隙锁存在冲突关系的，是“往这个间隙中插入一个记录”这个操作。</a:t>
            </a:r>
            <a:r>
              <a:rPr lang="zh-CN" altLang="en-US" dirty="0">
                <a:solidFill>
                  <a:srgbClr val="FF0000"/>
                </a:solidFill>
              </a:rPr>
              <a:t>间隙锁之间都不存在冲突关系。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8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234C-F3F2-4447-9167-3218330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next-key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630BA-5093-194D-BAC5-FD50B6C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间隙锁和行锁合称 </a:t>
            </a:r>
            <a:r>
              <a:rPr lang="en" altLang="zh-CN" dirty="0"/>
              <a:t>next-key lock</a:t>
            </a:r>
            <a:r>
              <a:rPr lang="zh-CN" altLang="en" dirty="0"/>
              <a:t>，</a:t>
            </a:r>
            <a:r>
              <a:rPr lang="zh-CN" altLang="en-US" dirty="0"/>
              <a:t>每个 </a:t>
            </a:r>
            <a:r>
              <a:rPr lang="en" altLang="zh-CN" dirty="0"/>
              <a:t>next-key lock </a:t>
            </a:r>
            <a:r>
              <a:rPr lang="zh-CN" altLang="en-US" dirty="0"/>
              <a:t>是前开后闭区间。</a:t>
            </a:r>
            <a:endParaRPr lang="en-US" altLang="zh-CN" dirty="0"/>
          </a:p>
          <a:p>
            <a:r>
              <a:rPr kumimoji="1" lang="zh-CN" altLang="en-US" dirty="0"/>
              <a:t>类似于：</a:t>
            </a:r>
            <a:r>
              <a:rPr lang="en" altLang="zh-CN" dirty="0"/>
              <a:t>(-∞,0]</a:t>
            </a:r>
            <a:r>
              <a:rPr lang="zh-CN" altLang="en" dirty="0"/>
              <a:t>、</a:t>
            </a:r>
            <a:r>
              <a:rPr lang="en" altLang="zh-CN" dirty="0"/>
              <a:t>(0,5]</a:t>
            </a:r>
            <a:r>
              <a:rPr lang="zh-CN" altLang="en" dirty="0"/>
              <a:t>、</a:t>
            </a:r>
            <a:r>
              <a:rPr lang="en" altLang="zh-CN" dirty="0"/>
              <a:t>(5,10]</a:t>
            </a:r>
            <a:r>
              <a:rPr lang="zh-CN" altLang="en" dirty="0"/>
              <a:t>、</a:t>
            </a:r>
            <a:r>
              <a:rPr lang="en" altLang="zh-CN" dirty="0"/>
              <a:t>(10,15]</a:t>
            </a:r>
            <a:r>
              <a:rPr lang="zh-CN" altLang="en" dirty="0"/>
              <a:t>、</a:t>
            </a:r>
            <a:r>
              <a:rPr lang="en" altLang="zh-CN" dirty="0"/>
              <a:t>(15,20]</a:t>
            </a:r>
            <a:r>
              <a:rPr lang="zh-CN" altLang="en" dirty="0"/>
              <a:t>、</a:t>
            </a:r>
            <a:r>
              <a:rPr lang="en" altLang="zh-CN" dirty="0"/>
              <a:t>(20, 25]</a:t>
            </a:r>
            <a:r>
              <a:rPr lang="zh-CN" altLang="en" dirty="0"/>
              <a:t>、</a:t>
            </a:r>
            <a:r>
              <a:rPr lang="en" altLang="zh-CN" dirty="0"/>
              <a:t>(25, +supremum]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68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6B08-290E-524B-B13A-67C59AE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F9A12C-BC5B-2C43-8F07-9266BFF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905000"/>
            <a:ext cx="6484565" cy="235699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92E186B-F77D-D648-AE48-8D379156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5" y="4261998"/>
            <a:ext cx="6548175" cy="2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C3EE4-1325-6047-92DE-2F1EC36A2B39}"/>
              </a:ext>
            </a:extLst>
          </p:cNvPr>
          <p:cNvSpPr txBox="1"/>
          <p:nvPr/>
        </p:nvSpPr>
        <p:spPr>
          <a:xfrm>
            <a:off x="7398568" y="3855142"/>
            <a:ext cx="47131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用两个 </a:t>
            </a:r>
            <a:r>
              <a:rPr lang="en" altLang="zh-CN" sz="1600" dirty="0"/>
              <a:t>session </a:t>
            </a:r>
            <a:r>
              <a:rPr lang="zh-CN" altLang="en-US" sz="1600" dirty="0"/>
              <a:t>来模拟并发，并假设 </a:t>
            </a:r>
            <a:r>
              <a:rPr lang="en" altLang="zh-CN" sz="1600" dirty="0"/>
              <a:t>N=9</a:t>
            </a:r>
            <a:endParaRPr lang="en-US" altLang="zh-CN" sz="1600" dirty="0"/>
          </a:p>
          <a:p>
            <a:r>
              <a:rPr kumimoji="1" lang="zh-CN" altLang="en-US" sz="1600" dirty="0"/>
              <a:t>因为</a:t>
            </a:r>
            <a:r>
              <a:rPr kumimoji="1" lang="en-US" altLang="zh-CN" sz="1600" dirty="0"/>
              <a:t>N=9</a:t>
            </a:r>
            <a:r>
              <a:rPr kumimoji="1" lang="zh-CN" altLang="en-US" sz="1600" dirty="0"/>
              <a:t>的记录不存在，</a:t>
            </a:r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）的间隙锁（</a:t>
            </a:r>
            <a:r>
              <a:rPr kumimoji="1" lang="zh-CN" altLang="en-US" sz="1600" dirty="0">
                <a:solidFill>
                  <a:srgbClr val="FF0000"/>
                </a:solidFill>
              </a:rPr>
              <a:t>间隙锁不冲突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/>
              <a:t>、死锁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D576E5-771B-0E49-BB45-C8309913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44" y="1905000"/>
            <a:ext cx="3562184" cy="17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1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2298-85EC-8E4E-930F-1D6211F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9D7C4-3903-A64F-8FBD-31A3CF7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间隙锁的引入，可能会导致同样的语句锁住更大的范围，这其实是影响了并发度的。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6F63-D84A-C44E-A94F-96BC99A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5CCA5-3101-E442-AEC3-98E171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7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080A-8DDA-5D4B-A4B2-5936DDA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1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9951-5FDB-3045-BBB8-493C7E7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0EEF63-69AE-874E-ADEA-6BF1E08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51" y="2141552"/>
            <a:ext cx="59656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为了实现事务的原子性，</a:t>
            </a:r>
            <a:r>
              <a:rPr lang="en" altLang="zh-CN" dirty="0" err="1"/>
              <a:t>InnoDB</a:t>
            </a:r>
            <a:r>
              <a:rPr lang="zh-CN" altLang="en-US" dirty="0"/>
              <a:t>存储引擎在实际进行增、删、改一条记录时，都需要先把对应的</a:t>
            </a:r>
            <a:r>
              <a:rPr lang="en" altLang="zh-CN" dirty="0"/>
              <a:t>undo</a:t>
            </a:r>
            <a:r>
              <a:rPr lang="zh-CN" altLang="en-US" dirty="0"/>
              <a:t>日志记下来。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1852</TotalTime>
  <Words>2293</Words>
  <Application>Microsoft Macintosh PowerPoint</Application>
  <PresentationFormat>宽屏</PresentationFormat>
  <Paragraphs>175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丝状</vt:lpstr>
      <vt:lpstr>Mysql 事务的实现</vt:lpstr>
      <vt:lpstr>事务的起源</vt:lpstr>
      <vt:lpstr>事务的特性</vt:lpstr>
      <vt:lpstr>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版本链</vt:lpstr>
      <vt:lpstr>Undo log 删除的时机</vt:lpstr>
      <vt:lpstr>事务id的生成 </vt:lpstr>
      <vt:lpstr>事务的隔离性与隔离级别</vt:lpstr>
      <vt:lpstr>并发事务引起的问题</vt:lpstr>
      <vt:lpstr>事务的隔离级别</vt:lpstr>
      <vt:lpstr>事务隔离级别和可能发生的并发问题</vt:lpstr>
      <vt:lpstr>理解隔离级别的例子</vt:lpstr>
      <vt:lpstr>理解隔离级别的例子</vt:lpstr>
      <vt:lpstr>MVCC</vt:lpstr>
      <vt:lpstr>隔离级别与一致性视图 </vt:lpstr>
      <vt:lpstr>一致性视图的实现</vt:lpstr>
      <vt:lpstr>一致性视图的实现</vt:lpstr>
      <vt:lpstr>数据版本的可见性规则</vt:lpstr>
      <vt:lpstr>数据版本的可见性规则</vt:lpstr>
      <vt:lpstr>更新逻辑</vt:lpstr>
      <vt:lpstr>启用当前读</vt:lpstr>
      <vt:lpstr>两阶段协议锁</vt:lpstr>
      <vt:lpstr>两阶段协议锁</vt:lpstr>
      <vt:lpstr>两阶段协议锁</vt:lpstr>
      <vt:lpstr>两阶段协议锁</vt:lpstr>
      <vt:lpstr>事务可重复读的能力实现总结</vt:lpstr>
      <vt:lpstr>读提交和可重复读的区别</vt:lpstr>
      <vt:lpstr>幻读</vt:lpstr>
      <vt:lpstr>间隙锁 (Gap Lock)</vt:lpstr>
      <vt:lpstr>next-key lock</vt:lpstr>
      <vt:lpstr>间隙锁和 next-key lock产生的问题</vt:lpstr>
      <vt:lpstr>间隙锁和 next-key lock产生的问题</vt:lpstr>
      <vt:lpstr>思考</vt:lpstr>
      <vt:lpstr>thanks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Microsoft Office User</cp:lastModifiedBy>
  <cp:revision>47</cp:revision>
  <dcterms:created xsi:type="dcterms:W3CDTF">2021-04-21T12:35:17Z</dcterms:created>
  <dcterms:modified xsi:type="dcterms:W3CDTF">2021-04-26T09:56:31Z</dcterms:modified>
</cp:coreProperties>
</file>