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0" r:id="rId7"/>
    <p:sldId id="259" r:id="rId8"/>
    <p:sldId id="265" r:id="rId9"/>
    <p:sldId id="261" r:id="rId10"/>
    <p:sldId id="269" r:id="rId11"/>
    <p:sldId id="270" r:id="rId12"/>
    <p:sldId id="262" r:id="rId13"/>
    <p:sldId id="263" r:id="rId14"/>
    <p:sldId id="271" r:id="rId15"/>
    <p:sldId id="272" r:id="rId16"/>
    <p:sldId id="273" r:id="rId17"/>
    <p:sldId id="274" r:id="rId18"/>
    <p:sldId id="264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 varScale="1">
        <p:scale>
          <a:sx n="160" d="100"/>
          <a:sy n="16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2A3F5-A22F-BF48-880C-46B774D0A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250342"/>
            <a:ext cx="8915399" cy="2262781"/>
          </a:xfrm>
        </p:spPr>
        <p:txBody>
          <a:bodyPr/>
          <a:lstStyle/>
          <a:p>
            <a:pPr algn="ctr"/>
            <a:r>
              <a:rPr kumimoji="1" lang="en-US" altLang="zh-CN" dirty="0" err="1"/>
              <a:t>Mysql</a:t>
            </a:r>
            <a:r>
              <a:rPr kumimoji="1" lang="en-US" altLang="zh-CN" dirty="0"/>
              <a:t> </a:t>
            </a:r>
            <a:r>
              <a:rPr kumimoji="1" lang="zh-CN" altLang="en-US" dirty="0"/>
              <a:t>事务的实现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B01F62-5D96-D74C-B70B-843904A636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                                                                                        2020.04 by 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814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A7968-0BE4-4B45-9039-8AD320BA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版本链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75FAA129-B7DE-EE40-A759-61BD68BA72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20" y="1905000"/>
            <a:ext cx="4379017" cy="126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05D34C0-4DEE-3E44-A5DF-FD9788F76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198" y="1905000"/>
            <a:ext cx="4919732" cy="368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0B3D753-6FBF-F34C-A30D-0E9B21AE04E6}"/>
              </a:ext>
            </a:extLst>
          </p:cNvPr>
          <p:cNvSpPr txBox="1"/>
          <p:nvPr/>
        </p:nvSpPr>
        <p:spPr>
          <a:xfrm>
            <a:off x="870543" y="3816627"/>
            <a:ext cx="4186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每次事务更新时都会生成新的数据版本，</a:t>
            </a:r>
            <a:r>
              <a:rPr lang="zh-CN" altLang="en-US" dirty="0"/>
              <a:t>并且把 </a:t>
            </a:r>
            <a:r>
              <a:rPr lang="en" altLang="zh-CN" dirty="0"/>
              <a:t>transaction id </a:t>
            </a:r>
            <a:r>
              <a:rPr lang="zh-CN" altLang="en-US" dirty="0"/>
              <a:t>赋值给这个数据版本的事务 </a:t>
            </a:r>
            <a:r>
              <a:rPr lang="en" altLang="zh-CN" dirty="0"/>
              <a:t>ID</a:t>
            </a:r>
            <a:r>
              <a:rPr lang="zh-CN" altLang="en" dirty="0"/>
              <a:t>，</a:t>
            </a:r>
            <a:r>
              <a:rPr lang="zh-CN" altLang="en-US" dirty="0"/>
              <a:t>记为 </a:t>
            </a:r>
            <a:r>
              <a:rPr lang="en" altLang="zh-CN" dirty="0"/>
              <a:t>row </a:t>
            </a:r>
            <a:r>
              <a:rPr lang="en" altLang="zh-CN" dirty="0" err="1"/>
              <a:t>trx_id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7F3495-F6E1-4241-A37E-86F043BCE907}"/>
              </a:ext>
            </a:extLst>
          </p:cNvPr>
          <p:cNvSpPr txBox="1"/>
          <p:nvPr/>
        </p:nvSpPr>
        <p:spPr>
          <a:xfrm>
            <a:off x="5781198" y="5772225"/>
            <a:ext cx="5040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V1</a:t>
            </a:r>
            <a:r>
              <a:rPr lang="zh-CN" altLang="en" dirty="0"/>
              <a:t>、</a:t>
            </a:r>
            <a:r>
              <a:rPr lang="en" altLang="zh-CN" dirty="0"/>
              <a:t>V2</a:t>
            </a:r>
            <a:r>
              <a:rPr lang="zh-CN" altLang="en" dirty="0"/>
              <a:t>、</a:t>
            </a:r>
            <a:r>
              <a:rPr lang="en" altLang="zh-CN" dirty="0"/>
              <a:t>V3 </a:t>
            </a:r>
            <a:r>
              <a:rPr lang="zh-CN" altLang="en-US" dirty="0"/>
              <a:t>并不是物理上真实存在的，而是每次需要的时候根据</a:t>
            </a:r>
            <a:r>
              <a:rPr lang="zh-CN" altLang="en-US" dirty="0">
                <a:solidFill>
                  <a:srgbClr val="00B050"/>
                </a:solidFill>
              </a:rPr>
              <a:t>当前版本和 </a:t>
            </a:r>
            <a:r>
              <a:rPr lang="en" altLang="zh-CN" dirty="0">
                <a:solidFill>
                  <a:srgbClr val="00B050"/>
                </a:solidFill>
              </a:rPr>
              <a:t>undo log </a:t>
            </a:r>
            <a:r>
              <a:rPr lang="zh-CN" altLang="en-US" dirty="0">
                <a:solidFill>
                  <a:srgbClr val="00B050"/>
                </a:solidFill>
              </a:rPr>
              <a:t>计算出来的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12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E47B9-05B8-3442-8C7E-FBCD3C43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事务</a:t>
            </a:r>
            <a:r>
              <a:rPr lang="en" altLang="zh-CN" b="1" dirty="0"/>
              <a:t>id</a:t>
            </a:r>
            <a:r>
              <a:rPr lang="zh-CN" altLang="en" b="1" dirty="0"/>
              <a:t>的</a:t>
            </a:r>
            <a:r>
              <a:rPr lang="zh-CN" altLang="en-US" b="1" dirty="0"/>
              <a:t>生成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D67DA6-C684-9B4B-8399-46AB35472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服务器会在内存中维护一个全局变量，每当需要为某个事务分配一个事务</a:t>
            </a:r>
            <a:r>
              <a:rPr lang="en" altLang="zh-CN" dirty="0"/>
              <a:t>id</a:t>
            </a:r>
            <a:r>
              <a:rPr lang="zh-CN" altLang="en-US" dirty="0"/>
              <a:t>时，就会把该变量的值当作事务</a:t>
            </a:r>
            <a:r>
              <a:rPr lang="en" altLang="zh-CN" dirty="0"/>
              <a:t>id</a:t>
            </a:r>
            <a:r>
              <a:rPr lang="zh-CN" altLang="en-US" dirty="0"/>
              <a:t>分配给该事务，并且把该变量自增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每当这个变量的值为</a:t>
            </a:r>
            <a:r>
              <a:rPr lang="en-US" altLang="zh-CN" dirty="0"/>
              <a:t>256</a:t>
            </a:r>
            <a:r>
              <a:rPr lang="zh-CN" altLang="en-US" dirty="0"/>
              <a:t>的倍数时，就会将该变量的值刷新到系统表空间的页号为</a:t>
            </a:r>
            <a:r>
              <a:rPr lang="en-US" altLang="zh-CN" dirty="0"/>
              <a:t>5</a:t>
            </a:r>
            <a:r>
              <a:rPr lang="zh-CN" altLang="en-US" dirty="0"/>
              <a:t>的页面中一个称之为</a:t>
            </a:r>
            <a:r>
              <a:rPr lang="en" altLang="zh-CN" dirty="0"/>
              <a:t>Max </a:t>
            </a:r>
            <a:r>
              <a:rPr lang="en" altLang="zh-CN" dirty="0" err="1"/>
              <a:t>Trx</a:t>
            </a:r>
            <a:r>
              <a:rPr lang="en" altLang="zh-CN" dirty="0"/>
              <a:t> ID</a:t>
            </a:r>
            <a:r>
              <a:rPr lang="zh-CN" altLang="en-US" dirty="0"/>
              <a:t>的属性处，这个属性占用</a:t>
            </a:r>
            <a:r>
              <a:rPr lang="en-US" altLang="zh-CN" dirty="0"/>
              <a:t>8</a:t>
            </a:r>
            <a:r>
              <a:rPr lang="zh-CN" altLang="en-US" dirty="0"/>
              <a:t>个字节的存储空间。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当系统下一次重新启动时，会将上边提到的</a:t>
            </a:r>
            <a:r>
              <a:rPr lang="en" altLang="zh-CN" dirty="0"/>
              <a:t>Max </a:t>
            </a:r>
            <a:r>
              <a:rPr lang="en" altLang="zh-CN" dirty="0" err="1"/>
              <a:t>Trx</a:t>
            </a:r>
            <a:r>
              <a:rPr lang="en" altLang="zh-CN" dirty="0"/>
              <a:t> ID</a:t>
            </a:r>
            <a:r>
              <a:rPr lang="zh-CN" altLang="en-US" dirty="0"/>
              <a:t>属性加载到内存中，将该值加上</a:t>
            </a:r>
            <a:r>
              <a:rPr lang="en-US" altLang="zh-CN" dirty="0"/>
              <a:t>256</a:t>
            </a:r>
            <a:r>
              <a:rPr lang="zh-CN" altLang="en-US" dirty="0"/>
              <a:t>之后赋值给我们前边提到的全局变量（因为在上次关机时该全局变量的值可能大于</a:t>
            </a:r>
            <a:r>
              <a:rPr lang="en" altLang="zh-CN" dirty="0"/>
              <a:t>Max </a:t>
            </a:r>
            <a:r>
              <a:rPr lang="en" altLang="zh-CN" dirty="0" err="1"/>
              <a:t>Trx</a:t>
            </a:r>
            <a:r>
              <a:rPr lang="en" altLang="zh-CN" dirty="0"/>
              <a:t> ID</a:t>
            </a:r>
            <a:r>
              <a:rPr lang="zh-CN" altLang="en-US" dirty="0"/>
              <a:t>属性值）。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1754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E3373-0AD2-2944-AC18-832F18BE1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事务的</a:t>
            </a:r>
            <a:r>
              <a:rPr lang="zh-CN" altLang="en-US" dirty="0"/>
              <a:t>隔离性与隔离级别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E6C8B-7C66-7A4C-A842-58E2A84CC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在谈隔离级别之前，我们要知道，隔离得越严实，效率就会越低。因此很多时候，我们都要在二者之间寻找一个平衡点。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en" altLang="zh-CN" dirty="0"/>
              <a:t>SQL </a:t>
            </a:r>
            <a:r>
              <a:rPr lang="zh-CN" altLang="en-US" dirty="0"/>
              <a:t>标准的事务隔离级别包括：</a:t>
            </a:r>
            <a:endParaRPr lang="en-US" altLang="zh-CN" dirty="0"/>
          </a:p>
          <a:p>
            <a:pPr lvl="1"/>
            <a:r>
              <a:rPr lang="zh-CN" altLang="en-US" dirty="0"/>
              <a:t>读未提交（</a:t>
            </a:r>
            <a:r>
              <a:rPr lang="en" altLang="zh-CN" dirty="0"/>
              <a:t>read uncommitted</a:t>
            </a:r>
            <a:r>
              <a:rPr lang="zh-CN" altLang="en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读提交（</a:t>
            </a:r>
            <a:r>
              <a:rPr lang="en" altLang="zh-CN" dirty="0"/>
              <a:t>read committed</a:t>
            </a:r>
            <a:r>
              <a:rPr lang="zh-CN" altLang="en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可重复读（</a:t>
            </a:r>
            <a:r>
              <a:rPr lang="en" altLang="zh-CN" dirty="0"/>
              <a:t>repeatable read</a:t>
            </a:r>
            <a:r>
              <a:rPr lang="zh-CN" altLang="en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串行化（</a:t>
            </a:r>
            <a:r>
              <a:rPr lang="en" altLang="zh-CN" dirty="0"/>
              <a:t>serializable </a:t>
            </a:r>
            <a:r>
              <a:rPr lang="zh-CN" altLang="en" dirty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763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8A3C5-C1FD-274A-90E4-83A783B0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并发事务引起的问题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697925-C4F7-3E42-AF89-6386E60F2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/>
              <a:t>脏写</a:t>
            </a:r>
            <a:endParaRPr kumimoji="1" lang="en-US" altLang="zh-CN" dirty="0"/>
          </a:p>
          <a:p>
            <a:pPr lvl="1"/>
            <a:r>
              <a:rPr lang="zh-CN" altLang="en-US" dirty="0"/>
              <a:t>如果一个事务修改了另一个未提交事务修改过的数据，那就意味着发生了脏写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脏读</a:t>
            </a:r>
            <a:endParaRPr kumimoji="1" lang="en-US" altLang="zh-CN" dirty="0"/>
          </a:p>
          <a:p>
            <a:pPr lvl="1"/>
            <a:r>
              <a:rPr lang="zh-CN" altLang="en-US" dirty="0"/>
              <a:t>如果一个事务读到了另一个未提交事务修改过的数据，那就意味着发生了脏读</a:t>
            </a:r>
            <a:endParaRPr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不可重复读</a:t>
            </a:r>
            <a:endParaRPr kumimoji="1" lang="en-US" altLang="zh-CN" dirty="0"/>
          </a:p>
          <a:p>
            <a:pPr lvl="1"/>
            <a:r>
              <a:rPr lang="zh-CN" altLang="en-US" dirty="0"/>
              <a:t>如果一个事务只能读到另一个已经提交的事务修改过的数据，并且其他事务每对该数据进行一次修改并提交后，该事务都能查询得到最新值，那就意味着发生了不可重复读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幻读</a:t>
            </a:r>
            <a:endParaRPr kumimoji="1" lang="en-US" altLang="zh-CN" dirty="0"/>
          </a:p>
          <a:p>
            <a:pPr lvl="1"/>
            <a:r>
              <a:rPr lang="zh-CN" altLang="en-US" dirty="0"/>
              <a:t>如果一个事务先根据某些条件查询出一些记录，之后另一个事务又向表中插入了符合这些条件的记录，原先的事务再次按照该条件查询时，能把另一个事务插入的记录也读出来，那就意味着发生了幻读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584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C0487-B307-CD4C-92AB-1F2A1D2A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事务的</a:t>
            </a:r>
            <a:r>
              <a:rPr lang="zh-CN" altLang="en-US" dirty="0"/>
              <a:t>隔离级别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74732C-8193-2A4F-9260-A146EDC24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读未提交</a:t>
            </a:r>
            <a:endParaRPr lang="en-US" altLang="zh-CN" dirty="0"/>
          </a:p>
          <a:p>
            <a:pPr lvl="1"/>
            <a:r>
              <a:rPr lang="zh-CN" altLang="en-US" dirty="0"/>
              <a:t>一个事务还没提交时，它做的变更就能被别的事务看到</a:t>
            </a:r>
            <a:endParaRPr lang="en-US" altLang="zh-CN" dirty="0"/>
          </a:p>
          <a:p>
            <a:r>
              <a:rPr lang="zh-CN" altLang="en-US" dirty="0"/>
              <a:t>读提交</a:t>
            </a:r>
            <a:endParaRPr lang="en-US" altLang="zh-CN" dirty="0"/>
          </a:p>
          <a:p>
            <a:pPr lvl="1"/>
            <a:r>
              <a:rPr lang="zh-CN" altLang="en-US" dirty="0"/>
              <a:t>一个事务提交之后，它做的变更才会被其他事务看到</a:t>
            </a:r>
            <a:endParaRPr lang="en-US" altLang="zh-CN" dirty="0"/>
          </a:p>
          <a:p>
            <a:r>
              <a:rPr lang="zh-CN" altLang="en-US" dirty="0"/>
              <a:t>可重复读</a:t>
            </a:r>
            <a:endParaRPr lang="en-US" altLang="zh-CN" dirty="0"/>
          </a:p>
          <a:p>
            <a:pPr lvl="1"/>
            <a:r>
              <a:rPr lang="zh-CN" altLang="en-US" dirty="0"/>
              <a:t>一个事务执行过程中看到的数据，总是跟这个事务在启动时看到的数据是一致的。当然在可重复读隔离级别下，未提交变更对其他事务也是不可见的</a:t>
            </a:r>
            <a:endParaRPr lang="en-US" altLang="zh-CN" dirty="0"/>
          </a:p>
          <a:p>
            <a:r>
              <a:rPr lang="zh-CN" altLang="en-US" dirty="0"/>
              <a:t>串行化</a:t>
            </a:r>
            <a:endParaRPr lang="en-US" altLang="zh-CN" dirty="0"/>
          </a:p>
          <a:p>
            <a:pPr lvl="1"/>
            <a:r>
              <a:rPr kumimoji="1" lang="zh-CN" altLang="en-US" dirty="0"/>
              <a:t>事务串行化执行</a:t>
            </a:r>
          </a:p>
        </p:txBody>
      </p:sp>
    </p:spTree>
    <p:extLst>
      <p:ext uri="{BB962C8B-B14F-4D97-AF65-F5344CB8AC3E}">
        <p14:creationId xmlns:p14="http://schemas.microsoft.com/office/powerpoint/2010/main" val="1508952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D19C2-7EB5-D248-9537-5FE96A851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事务隔离级别和可能发生的并发问题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9B383B5-3753-8C4B-9F85-2FD687423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09746"/>
            <a:ext cx="811707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54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57803-5909-AD4A-911B-551EA924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理解隔离级别的例子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67CAF0-A27E-2747-831F-9135BA402871}"/>
              </a:ext>
            </a:extLst>
          </p:cNvPr>
          <p:cNvSpPr txBox="1"/>
          <p:nvPr/>
        </p:nvSpPr>
        <p:spPr>
          <a:xfrm>
            <a:off x="6003235" y="1905000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insert into T(c) values(1)</a:t>
            </a:r>
            <a:r>
              <a:rPr lang="en-US" altLang="zh-CN" dirty="0"/>
              <a:t>;</a:t>
            </a:r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F670141-1CDA-EB42-8540-0FABD9622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174" y="1510747"/>
            <a:ext cx="3860842" cy="484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62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7C10C-B063-EE4D-B8F8-B06647A2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理解隔离级别的例子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0928A8-96F7-8546-82FD-645675877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若隔离级别是“读未提交”， 则 </a:t>
            </a:r>
            <a:r>
              <a:rPr lang="en" altLang="zh-CN" dirty="0"/>
              <a:t>V1 </a:t>
            </a:r>
            <a:r>
              <a:rPr lang="zh-CN" altLang="en-US" dirty="0"/>
              <a:t>的值就是 </a:t>
            </a:r>
            <a:r>
              <a:rPr lang="en-US" altLang="zh-CN" dirty="0"/>
              <a:t>2</a:t>
            </a:r>
            <a:r>
              <a:rPr lang="zh-CN" altLang="en-US" dirty="0"/>
              <a:t>。这时候事务 </a:t>
            </a:r>
            <a:r>
              <a:rPr lang="en" altLang="zh-CN" dirty="0"/>
              <a:t>B </a:t>
            </a:r>
            <a:r>
              <a:rPr lang="zh-CN" altLang="en-US" dirty="0"/>
              <a:t>虽然还没有提交，但是结果已经被 </a:t>
            </a:r>
            <a:r>
              <a:rPr lang="en" altLang="zh-CN" dirty="0"/>
              <a:t>A </a:t>
            </a:r>
            <a:r>
              <a:rPr lang="zh-CN" altLang="en-US" dirty="0"/>
              <a:t>看到了。因此，</a:t>
            </a:r>
            <a:r>
              <a:rPr lang="en" altLang="zh-CN" dirty="0"/>
              <a:t>V2</a:t>
            </a:r>
            <a:r>
              <a:rPr lang="zh-CN" altLang="en" dirty="0"/>
              <a:t>、</a:t>
            </a:r>
            <a:r>
              <a:rPr lang="en" altLang="zh-CN" dirty="0"/>
              <a:t>V3 </a:t>
            </a:r>
            <a:r>
              <a:rPr lang="zh-CN" altLang="en-US" dirty="0"/>
              <a:t>也都是 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若隔离级别是“读提交”，则 </a:t>
            </a:r>
            <a:r>
              <a:rPr lang="en" altLang="zh-CN" dirty="0"/>
              <a:t>V1 </a:t>
            </a:r>
            <a:r>
              <a:rPr lang="zh-CN" altLang="en-US" dirty="0"/>
              <a:t>是 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" altLang="zh-CN" dirty="0"/>
              <a:t>V2 </a:t>
            </a:r>
            <a:r>
              <a:rPr lang="zh-CN" altLang="en-US" dirty="0"/>
              <a:t>的值是 </a:t>
            </a:r>
            <a:r>
              <a:rPr lang="en-US" altLang="zh-CN" dirty="0"/>
              <a:t>2</a:t>
            </a:r>
            <a:r>
              <a:rPr lang="zh-CN" altLang="en-US" dirty="0"/>
              <a:t>。事务 </a:t>
            </a:r>
            <a:r>
              <a:rPr lang="en" altLang="zh-CN" dirty="0"/>
              <a:t>B </a:t>
            </a:r>
            <a:r>
              <a:rPr lang="zh-CN" altLang="en-US" dirty="0"/>
              <a:t>的更新在提交后才能被 </a:t>
            </a:r>
            <a:r>
              <a:rPr lang="en" altLang="zh-CN" dirty="0"/>
              <a:t>A </a:t>
            </a:r>
            <a:r>
              <a:rPr lang="zh-CN" altLang="en-US" dirty="0"/>
              <a:t>看到。所以， </a:t>
            </a:r>
            <a:r>
              <a:rPr lang="en" altLang="zh-CN" dirty="0"/>
              <a:t>V3 </a:t>
            </a:r>
            <a:r>
              <a:rPr lang="zh-CN" altLang="en-US" dirty="0"/>
              <a:t>的值也是 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若隔离级别是“可重复读”，则 </a:t>
            </a:r>
            <a:r>
              <a:rPr lang="en" altLang="zh-CN" dirty="0"/>
              <a:t>V1</a:t>
            </a:r>
            <a:r>
              <a:rPr lang="zh-CN" altLang="en" dirty="0"/>
              <a:t>、</a:t>
            </a:r>
            <a:r>
              <a:rPr lang="en" altLang="zh-CN" dirty="0"/>
              <a:t>V2 </a:t>
            </a:r>
            <a:r>
              <a:rPr lang="zh-CN" altLang="en-US" dirty="0"/>
              <a:t>是 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" altLang="zh-CN" dirty="0"/>
              <a:t>V3 </a:t>
            </a:r>
            <a:r>
              <a:rPr lang="zh-CN" altLang="en-US" dirty="0"/>
              <a:t>是 </a:t>
            </a:r>
            <a:r>
              <a:rPr lang="en-US" altLang="zh-CN" dirty="0"/>
              <a:t>2</a:t>
            </a:r>
            <a:r>
              <a:rPr lang="zh-CN" altLang="en-US" dirty="0"/>
              <a:t>。之所以 </a:t>
            </a:r>
            <a:r>
              <a:rPr lang="en" altLang="zh-CN" dirty="0"/>
              <a:t>V2 </a:t>
            </a:r>
            <a:r>
              <a:rPr lang="zh-CN" altLang="en-US" dirty="0"/>
              <a:t>还是 </a:t>
            </a:r>
            <a:r>
              <a:rPr lang="en-US" altLang="zh-CN" dirty="0"/>
              <a:t>1</a:t>
            </a:r>
            <a:r>
              <a:rPr lang="zh-CN" altLang="en-US" dirty="0"/>
              <a:t>，遵循的就是这个要求：事务在执行期间看到的数据前后必须是一致的。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若隔离级别是“串行化”，则在事务 </a:t>
            </a:r>
            <a:r>
              <a:rPr lang="en" altLang="zh-CN" dirty="0"/>
              <a:t>B </a:t>
            </a:r>
            <a:r>
              <a:rPr lang="zh-CN" altLang="en-US" dirty="0"/>
              <a:t>执行“将 </a:t>
            </a:r>
            <a:r>
              <a:rPr lang="en-US" altLang="zh-CN" dirty="0"/>
              <a:t>1 </a:t>
            </a:r>
            <a:r>
              <a:rPr lang="zh-CN" altLang="en-US" dirty="0"/>
              <a:t>改成 </a:t>
            </a:r>
            <a:r>
              <a:rPr lang="en-US" altLang="zh-CN" dirty="0"/>
              <a:t>2”</a:t>
            </a:r>
            <a:r>
              <a:rPr lang="zh-CN" altLang="en-US" dirty="0"/>
              <a:t>的时候，会被锁住。直到事务 </a:t>
            </a:r>
            <a:r>
              <a:rPr lang="en" altLang="zh-CN" dirty="0"/>
              <a:t>A </a:t>
            </a:r>
            <a:r>
              <a:rPr lang="zh-CN" altLang="en-US" dirty="0"/>
              <a:t>提交后，事务 </a:t>
            </a:r>
            <a:r>
              <a:rPr lang="en" altLang="zh-CN" dirty="0"/>
              <a:t>B </a:t>
            </a:r>
            <a:r>
              <a:rPr lang="zh-CN" altLang="en-US" dirty="0"/>
              <a:t>才可以继续执行。所以从 </a:t>
            </a:r>
            <a:r>
              <a:rPr lang="en" altLang="zh-CN" dirty="0"/>
              <a:t>A </a:t>
            </a:r>
            <a:r>
              <a:rPr lang="zh-CN" altLang="en-US" dirty="0"/>
              <a:t>的角度看， </a:t>
            </a:r>
            <a:r>
              <a:rPr lang="en" altLang="zh-CN" dirty="0"/>
              <a:t>V1</a:t>
            </a:r>
            <a:r>
              <a:rPr lang="zh-CN" altLang="en" dirty="0"/>
              <a:t>、</a:t>
            </a:r>
            <a:r>
              <a:rPr lang="en" altLang="zh-CN" dirty="0"/>
              <a:t>V2 </a:t>
            </a:r>
            <a:r>
              <a:rPr lang="zh-CN" altLang="en-US" dirty="0"/>
              <a:t>值是 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" altLang="zh-CN" dirty="0"/>
              <a:t>V3 </a:t>
            </a:r>
            <a:r>
              <a:rPr lang="zh-CN" altLang="en-US" dirty="0"/>
              <a:t>的值是 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026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91A5C-8D1F-5047-91A4-1C307082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MVCC</a:t>
            </a:r>
            <a:r>
              <a:rPr kumimoji="1" lang="zh-CN" altLang="en-US" dirty="0"/>
              <a:t>的原理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08DBE6-97A4-CE40-BCB9-03C58327F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761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D9951-5FDB-3045-BBB8-493C7E77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D0EEF63-69AE-874E-ADEA-6BF1E08A7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3051" y="2141552"/>
            <a:ext cx="596565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0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4BCBF-430B-0348-B74B-07797801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事务的起源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9172E0-0060-E641-B656-086A9ABB7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从一个转账的故事说起</a:t>
            </a:r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6881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B52E1-EF88-1D40-9FCA-A29807F9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事务的特性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979FC-238B-4546-B46F-EA179272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0"/>
          </a:xfrm>
        </p:spPr>
        <p:txBody>
          <a:bodyPr>
            <a:normAutofit/>
          </a:bodyPr>
          <a:lstStyle/>
          <a:p>
            <a:r>
              <a:rPr kumimoji="1" lang="zh-CN" altLang="en-US" b="1" dirty="0"/>
              <a:t>原子性</a:t>
            </a:r>
            <a:endParaRPr kumimoji="1" lang="en-US" altLang="zh-CN" b="1" dirty="0"/>
          </a:p>
          <a:p>
            <a:pPr lvl="1"/>
            <a:r>
              <a:rPr kumimoji="1" lang="zh-CN" altLang="en-US" dirty="0"/>
              <a:t>事务是一个不可分割的整体，要么全做，要么全不做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b="1" dirty="0"/>
              <a:t>隔离性</a:t>
            </a:r>
            <a:endParaRPr kumimoji="1" lang="en-US" altLang="zh-CN" b="1" dirty="0"/>
          </a:p>
          <a:p>
            <a:pPr lvl="1"/>
            <a:r>
              <a:rPr kumimoji="1" lang="zh-CN" altLang="en-US" dirty="0"/>
              <a:t>事务是隔离的，一个事务的执行不能影响其他事务的执行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持久性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已经提交的事务不能再被修改，这个事务的结果是永久保留的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一致性</a:t>
            </a:r>
            <a:endParaRPr kumimoji="1" lang="en-US" altLang="zh-CN" dirty="0"/>
          </a:p>
          <a:p>
            <a:pPr lvl="1"/>
            <a:r>
              <a:rPr lang="zh-CN" altLang="en-US" dirty="0"/>
              <a:t>数据库中的数据全部符合现实世界中的约束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66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6E997-CA67-3246-8112-6C59CCC2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事务的概念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187550-7A7F-054B-B66C-FFC351255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定义： 把需要保证原子性、隔离性、一致性和持久性的一个或多个数据库操作称之为一个事务（</a:t>
            </a:r>
            <a:r>
              <a:rPr lang="en" altLang="zh-CN" dirty="0"/>
              <a:t>transaction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kumimoji="1" lang="zh-CN" altLang="en-US" dirty="0"/>
              <a:t>事务的状态：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活动的：</a:t>
            </a:r>
            <a:r>
              <a:rPr lang="zh-CN" altLang="en-US" dirty="0"/>
              <a:t>事务对应的数据库操作正在执行过程中时。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部分提交的：执行完成，但数据还在内存，没有刷盘。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失败的：</a:t>
            </a:r>
            <a:r>
              <a:rPr lang="zh-CN" altLang="en-US" dirty="0"/>
              <a:t>当事务处在活动的或者部分提交的状态时，遇到错误而无法执行。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中止的：失败状态的事务完成了回滚操作时。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提交的：执行完成并且数据同步到磁盘中。</a:t>
            </a:r>
          </a:p>
        </p:txBody>
      </p:sp>
    </p:spTree>
    <p:extLst>
      <p:ext uri="{BB962C8B-B14F-4D97-AF65-F5344CB8AC3E}">
        <p14:creationId xmlns:p14="http://schemas.microsoft.com/office/powerpoint/2010/main" val="250150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64E04-8B6F-6E4F-8136-F1C9D0ED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事务状态转换图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C6D31BB-24EB-D946-85A1-C8186997B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25649"/>
            <a:ext cx="8227350" cy="41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6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BEE44-B12C-424B-8120-CBA97D47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事务特性的总结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0B21173-650D-934A-BAD1-320C9771F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509" y="2009461"/>
            <a:ext cx="9992982" cy="412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1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A863A-F711-3D43-A5AC-11613A85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事务的应用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708F090-4714-5049-A8C1-6EEDB695A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94" y="2044674"/>
            <a:ext cx="10744011" cy="300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1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9DA64-BBF5-6B4F-B770-9464A4BD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事务的应用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C439E6F-EF69-D24A-AF06-05CF34B9B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0476" y="2668238"/>
            <a:ext cx="4024119" cy="24577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DFD422F-C367-5040-9589-4558AD314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712" y="2668238"/>
            <a:ext cx="4298936" cy="245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85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57456-5B61-534A-8C1D-9320AF41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事务原子性的保证：</a:t>
            </a:r>
            <a:r>
              <a:rPr kumimoji="1" lang="en-US" altLang="zh-CN" dirty="0"/>
              <a:t>undo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602CA-5179-3248-8532-7CCA6E2A1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为了实现事务的原子性，</a:t>
            </a:r>
            <a:r>
              <a:rPr lang="en" altLang="zh-CN" dirty="0" err="1"/>
              <a:t>InnoDB</a:t>
            </a:r>
            <a:r>
              <a:rPr lang="zh-CN" altLang="en-US" dirty="0"/>
              <a:t>存储引擎在实际进行增、删、改一条记录时，都需要先把对应的</a:t>
            </a:r>
            <a:r>
              <a:rPr lang="en" altLang="zh-CN" dirty="0"/>
              <a:t>undo</a:t>
            </a:r>
            <a:r>
              <a:rPr lang="zh-CN" altLang="en-US" dirty="0"/>
              <a:t>日志记下来。</a:t>
            </a:r>
            <a:endParaRPr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03893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1426</TotalTime>
  <Words>1065</Words>
  <Application>Microsoft Macintosh PowerPoint</Application>
  <PresentationFormat>宽屏</PresentationFormat>
  <Paragraphs>81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丝状</vt:lpstr>
      <vt:lpstr>Mysql 事务的实现</vt:lpstr>
      <vt:lpstr>事务的起源</vt:lpstr>
      <vt:lpstr>事务的特性</vt:lpstr>
      <vt:lpstr>事务的概念 </vt:lpstr>
      <vt:lpstr>事务状态转换图</vt:lpstr>
      <vt:lpstr>事务特性的总结</vt:lpstr>
      <vt:lpstr>事务的应用</vt:lpstr>
      <vt:lpstr>事务的应用</vt:lpstr>
      <vt:lpstr>事务原子性的保证：undo log</vt:lpstr>
      <vt:lpstr>版本链</vt:lpstr>
      <vt:lpstr>事务id的生成 </vt:lpstr>
      <vt:lpstr>事务的隔离性与隔离级别</vt:lpstr>
      <vt:lpstr>并发事务引起的问题</vt:lpstr>
      <vt:lpstr>事务的隔离级别</vt:lpstr>
      <vt:lpstr>事务隔离级别和可能发生的并发问题</vt:lpstr>
      <vt:lpstr>理解隔离级别的例子</vt:lpstr>
      <vt:lpstr>理解隔离级别的例子</vt:lpstr>
      <vt:lpstr>MVCC的原理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的事务实现</dc:title>
  <dc:creator>Microsoft Office User</dc:creator>
  <cp:lastModifiedBy>Microsoft Office User</cp:lastModifiedBy>
  <cp:revision>21</cp:revision>
  <dcterms:created xsi:type="dcterms:W3CDTF">2021-04-21T12:35:17Z</dcterms:created>
  <dcterms:modified xsi:type="dcterms:W3CDTF">2021-04-25T10:04:17Z</dcterms:modified>
</cp:coreProperties>
</file>