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7" r:id="rId5"/>
    <p:sldId id="268" r:id="rId6"/>
    <p:sldId id="260" r:id="rId7"/>
    <p:sldId id="259" r:id="rId8"/>
    <p:sldId id="265" r:id="rId9"/>
    <p:sldId id="261" r:id="rId10"/>
    <p:sldId id="269" r:id="rId11"/>
    <p:sldId id="286" r:id="rId12"/>
    <p:sldId id="270" r:id="rId13"/>
    <p:sldId id="262" r:id="rId14"/>
    <p:sldId id="263" r:id="rId15"/>
    <p:sldId id="271" r:id="rId16"/>
    <p:sldId id="272" r:id="rId17"/>
    <p:sldId id="273" r:id="rId18"/>
    <p:sldId id="274" r:id="rId19"/>
    <p:sldId id="264" r:id="rId20"/>
    <p:sldId id="275" r:id="rId21"/>
    <p:sldId id="277" r:id="rId22"/>
    <p:sldId id="278" r:id="rId23"/>
    <p:sldId id="276" r:id="rId24"/>
    <p:sldId id="279" r:id="rId25"/>
    <p:sldId id="280" r:id="rId26"/>
    <p:sldId id="282" r:id="rId27"/>
    <p:sldId id="281" r:id="rId28"/>
    <p:sldId id="283" r:id="rId29"/>
    <p:sldId id="284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85" r:id="rId39"/>
    <p:sldId id="295" r:id="rId40"/>
    <p:sldId id="266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01"/>
    <p:restoredTop sz="94643"/>
  </p:normalViewPr>
  <p:slideViewPr>
    <p:cSldViewPr snapToGrid="0" snapToObjects="1">
      <p:cViewPr varScale="1">
        <p:scale>
          <a:sx n="160" d="100"/>
          <a:sy n="160" d="100"/>
        </p:scale>
        <p:origin x="8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A2A3F5-A22F-BF48-880C-46B774D0A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2" y="1250342"/>
            <a:ext cx="8915399" cy="2262781"/>
          </a:xfrm>
        </p:spPr>
        <p:txBody>
          <a:bodyPr/>
          <a:lstStyle/>
          <a:p>
            <a:pPr algn="ctr"/>
            <a:r>
              <a:rPr kumimoji="1" lang="en-US" altLang="zh-CN" dirty="0" err="1"/>
              <a:t>Mysql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InnoDB</a:t>
            </a:r>
            <a:r>
              <a:rPr kumimoji="1" lang="zh-CN" altLang="en-US" dirty="0"/>
              <a:t>事务的实现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FB01F62-5D96-D74C-B70B-843904A636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                                                                                        2020.04 by 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7814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0A7968-0BE4-4B45-9039-8AD320BAB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版本链</a:t>
            </a:r>
          </a:p>
        </p:txBody>
      </p:sp>
      <p:pic>
        <p:nvPicPr>
          <p:cNvPr id="5" name="Picture 8">
            <a:extLst>
              <a:ext uri="{FF2B5EF4-FFF2-40B4-BE49-F238E27FC236}">
                <a16:creationId xmlns:a16="http://schemas.microsoft.com/office/drawing/2014/main" id="{75FAA129-B7DE-EE40-A759-61BD68BA72B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820" y="1905000"/>
            <a:ext cx="4379017" cy="1267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D05D34C0-4DEE-3E44-A5DF-FD9788F76A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1198" y="1905000"/>
            <a:ext cx="4919732" cy="3687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0B3D753-6FBF-F34C-A30D-0E9B21AE04E6}"/>
              </a:ext>
            </a:extLst>
          </p:cNvPr>
          <p:cNvSpPr txBox="1"/>
          <p:nvPr/>
        </p:nvSpPr>
        <p:spPr>
          <a:xfrm>
            <a:off x="870543" y="3816627"/>
            <a:ext cx="41864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每次事务更新时都会生成新的数据版本，</a:t>
            </a:r>
            <a:r>
              <a:rPr lang="zh-CN" altLang="en-US" dirty="0"/>
              <a:t>并且把 </a:t>
            </a:r>
            <a:r>
              <a:rPr lang="en" altLang="zh-CN" dirty="0"/>
              <a:t>transaction id </a:t>
            </a:r>
            <a:r>
              <a:rPr lang="zh-CN" altLang="en-US" dirty="0"/>
              <a:t>赋值给这个数据版本的事务 </a:t>
            </a:r>
            <a:r>
              <a:rPr lang="en" altLang="zh-CN" dirty="0"/>
              <a:t>ID</a:t>
            </a:r>
            <a:r>
              <a:rPr lang="zh-CN" altLang="en" dirty="0"/>
              <a:t>，</a:t>
            </a:r>
            <a:r>
              <a:rPr lang="zh-CN" altLang="en-US" dirty="0"/>
              <a:t>记为 </a:t>
            </a:r>
            <a:r>
              <a:rPr lang="en" altLang="zh-CN" dirty="0"/>
              <a:t>row </a:t>
            </a:r>
            <a:r>
              <a:rPr lang="en" altLang="zh-CN" dirty="0" err="1"/>
              <a:t>trx_id</a:t>
            </a:r>
            <a:r>
              <a:rPr lang="zh-CN" altLang="en-US" dirty="0"/>
              <a:t>。</a:t>
            </a:r>
            <a:endParaRPr kumimoji="1"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47F3495-F6E1-4241-A37E-86F043BCE907}"/>
              </a:ext>
            </a:extLst>
          </p:cNvPr>
          <p:cNvSpPr txBox="1"/>
          <p:nvPr/>
        </p:nvSpPr>
        <p:spPr>
          <a:xfrm>
            <a:off x="5781198" y="5772225"/>
            <a:ext cx="50405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dirty="0"/>
              <a:t>V1</a:t>
            </a:r>
            <a:r>
              <a:rPr lang="zh-CN" altLang="en" dirty="0"/>
              <a:t>、</a:t>
            </a:r>
            <a:r>
              <a:rPr lang="en" altLang="zh-CN" dirty="0"/>
              <a:t>V2</a:t>
            </a:r>
            <a:r>
              <a:rPr lang="zh-CN" altLang="en" dirty="0"/>
              <a:t>、</a:t>
            </a:r>
            <a:r>
              <a:rPr lang="en" altLang="zh-CN" dirty="0"/>
              <a:t>V3 </a:t>
            </a:r>
            <a:r>
              <a:rPr lang="zh-CN" altLang="en-US" dirty="0"/>
              <a:t>并不是物理上真实存在的，而是每次需要的时候根据</a:t>
            </a:r>
            <a:r>
              <a:rPr lang="zh-CN" altLang="en-US" dirty="0">
                <a:solidFill>
                  <a:srgbClr val="00B050"/>
                </a:solidFill>
              </a:rPr>
              <a:t>当前版本和 </a:t>
            </a:r>
            <a:r>
              <a:rPr lang="en" altLang="zh-CN" dirty="0">
                <a:solidFill>
                  <a:srgbClr val="00B050"/>
                </a:solidFill>
              </a:rPr>
              <a:t>undo log </a:t>
            </a:r>
            <a:r>
              <a:rPr lang="zh-CN" altLang="en-US" dirty="0">
                <a:solidFill>
                  <a:srgbClr val="00B050"/>
                </a:solidFill>
              </a:rPr>
              <a:t>计算出来的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01274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ED9D87-41EC-194E-8C2E-AEECD3486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Undo</a:t>
            </a:r>
            <a:r>
              <a:rPr kumimoji="1" lang="zh-CN" altLang="en-US" dirty="0"/>
              <a:t> </a:t>
            </a:r>
            <a:r>
              <a:rPr kumimoji="1" lang="en-US" altLang="zh-CN" dirty="0"/>
              <a:t>log</a:t>
            </a:r>
            <a:r>
              <a:rPr kumimoji="1" lang="zh-CN" altLang="en-US" dirty="0"/>
              <a:t> 删除的时机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15E42B-78FF-0849-BCE7-DBE13C21C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在不需要的时候才删除。系统会判断，当没有事务再需要用到这些回滚日志时，回滚日志会被删除。</a:t>
            </a:r>
            <a:endParaRPr lang="en-US" altLang="zh-CN" dirty="0"/>
          </a:p>
          <a:p>
            <a:endParaRPr kumimoji="1" lang="en-US" altLang="zh-CN" dirty="0"/>
          </a:p>
          <a:p>
            <a:r>
              <a:rPr lang="zh-CN" altLang="en-US" dirty="0"/>
              <a:t>不需要的条件：当系统里没有比这个回滚日志更早的 </a:t>
            </a:r>
            <a:r>
              <a:rPr lang="en" altLang="zh-CN" dirty="0"/>
              <a:t>read-view </a:t>
            </a:r>
            <a:r>
              <a:rPr lang="zh-CN" altLang="en-US" dirty="0"/>
              <a:t>的时候。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74983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AE47B9-05B8-3442-8C7E-FBCD3C43D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事务</a:t>
            </a:r>
            <a:r>
              <a:rPr lang="en" altLang="zh-CN" b="1" dirty="0"/>
              <a:t>id</a:t>
            </a:r>
            <a:r>
              <a:rPr lang="zh-CN" altLang="en" b="1" dirty="0"/>
              <a:t>的</a:t>
            </a:r>
            <a:r>
              <a:rPr lang="zh-CN" altLang="en-US" b="1" dirty="0"/>
              <a:t>生成</a:t>
            </a:r>
            <a:br>
              <a:rPr lang="zh-CN" altLang="en-US" b="1" dirty="0"/>
            </a:b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D67DA6-C684-9B4B-8399-46AB35472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服务器会在内存中维护一个全局变量，每当需要为某个事务分配一个事务</a:t>
            </a:r>
            <a:r>
              <a:rPr lang="en" altLang="zh-CN" dirty="0"/>
              <a:t>id</a:t>
            </a:r>
            <a:r>
              <a:rPr lang="zh-CN" altLang="en-US" dirty="0"/>
              <a:t>时，就会把该变量的值当作事务</a:t>
            </a:r>
            <a:r>
              <a:rPr lang="en" altLang="zh-CN" dirty="0"/>
              <a:t>id</a:t>
            </a:r>
            <a:r>
              <a:rPr lang="zh-CN" altLang="en-US" dirty="0"/>
              <a:t>分配给该事务，并且把该变量自增</a:t>
            </a:r>
            <a:r>
              <a:rPr lang="en-US" altLang="zh-CN" dirty="0"/>
              <a:t>1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kumimoji="1" lang="en-US" altLang="zh-CN" dirty="0"/>
          </a:p>
          <a:p>
            <a:r>
              <a:rPr lang="zh-CN" altLang="en-US" dirty="0"/>
              <a:t>每当这个变量的值为</a:t>
            </a:r>
            <a:r>
              <a:rPr lang="en-US" altLang="zh-CN" dirty="0"/>
              <a:t>256</a:t>
            </a:r>
            <a:r>
              <a:rPr lang="zh-CN" altLang="en-US" dirty="0"/>
              <a:t>的倍数时，就会将该变量的值刷新到系统表空间的页号为</a:t>
            </a:r>
            <a:r>
              <a:rPr lang="en-US" altLang="zh-CN" dirty="0"/>
              <a:t>5</a:t>
            </a:r>
            <a:r>
              <a:rPr lang="zh-CN" altLang="en-US" dirty="0"/>
              <a:t>的页面中一个称之为</a:t>
            </a:r>
            <a:r>
              <a:rPr lang="en" altLang="zh-CN" dirty="0"/>
              <a:t>Max </a:t>
            </a:r>
            <a:r>
              <a:rPr lang="en" altLang="zh-CN" dirty="0" err="1"/>
              <a:t>Trx</a:t>
            </a:r>
            <a:r>
              <a:rPr lang="en" altLang="zh-CN" dirty="0"/>
              <a:t> ID</a:t>
            </a:r>
            <a:r>
              <a:rPr lang="zh-CN" altLang="en-US" dirty="0"/>
              <a:t>的属性处，这个属性占用</a:t>
            </a:r>
            <a:r>
              <a:rPr lang="en-US" altLang="zh-CN" dirty="0"/>
              <a:t>8</a:t>
            </a:r>
            <a:r>
              <a:rPr lang="zh-CN" altLang="en-US" dirty="0"/>
              <a:t>个字节的存储空间。</a:t>
            </a:r>
            <a:endParaRPr lang="en-US" altLang="zh-CN" dirty="0"/>
          </a:p>
          <a:p>
            <a:endParaRPr kumimoji="1" lang="en-US" altLang="zh-CN" dirty="0"/>
          </a:p>
          <a:p>
            <a:r>
              <a:rPr lang="zh-CN" altLang="en-US" dirty="0"/>
              <a:t>当系统下一次重新启动时，会将上边提到的</a:t>
            </a:r>
            <a:r>
              <a:rPr lang="en" altLang="zh-CN" dirty="0"/>
              <a:t>Max </a:t>
            </a:r>
            <a:r>
              <a:rPr lang="en" altLang="zh-CN" dirty="0" err="1"/>
              <a:t>Trx</a:t>
            </a:r>
            <a:r>
              <a:rPr lang="en" altLang="zh-CN" dirty="0"/>
              <a:t> ID</a:t>
            </a:r>
            <a:r>
              <a:rPr lang="zh-CN" altLang="en-US" dirty="0"/>
              <a:t>属性加载到内存中，将该值加上</a:t>
            </a:r>
            <a:r>
              <a:rPr lang="en-US" altLang="zh-CN" dirty="0"/>
              <a:t>256</a:t>
            </a:r>
            <a:r>
              <a:rPr lang="zh-CN" altLang="en-US" dirty="0"/>
              <a:t>之后赋值给我们前边提到的全局变量（因为在上次关机时该全局变量的值可能大于</a:t>
            </a:r>
            <a:r>
              <a:rPr lang="en" altLang="zh-CN" dirty="0"/>
              <a:t>Max </a:t>
            </a:r>
            <a:r>
              <a:rPr lang="en" altLang="zh-CN" dirty="0" err="1"/>
              <a:t>Trx</a:t>
            </a:r>
            <a:r>
              <a:rPr lang="en" altLang="zh-CN" dirty="0"/>
              <a:t> ID</a:t>
            </a:r>
            <a:r>
              <a:rPr lang="zh-CN" altLang="en-US" dirty="0"/>
              <a:t>属性值）。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17542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0E3373-0AD2-2944-AC18-832F18BE1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事务的</a:t>
            </a:r>
            <a:r>
              <a:rPr lang="zh-CN" altLang="en-US" dirty="0"/>
              <a:t>隔离性与隔离级别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AE6C8B-7C66-7A4C-A842-58E2A84CC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在谈隔离级别之前，我们要知道，隔离得越严实，效率就会越低。因此很多时候，我们都要在二者之间寻找一个平衡点。</a:t>
            </a:r>
            <a:endParaRPr lang="en-US" altLang="zh-CN" dirty="0"/>
          </a:p>
          <a:p>
            <a:endParaRPr kumimoji="1" lang="en-US" altLang="zh-CN" dirty="0"/>
          </a:p>
          <a:p>
            <a:r>
              <a:rPr lang="en" altLang="zh-CN" dirty="0"/>
              <a:t>SQL </a:t>
            </a:r>
            <a:r>
              <a:rPr lang="zh-CN" altLang="en-US" dirty="0"/>
              <a:t>标准的事务隔离级别包括：</a:t>
            </a:r>
            <a:endParaRPr lang="en-US" altLang="zh-CN" dirty="0"/>
          </a:p>
          <a:p>
            <a:pPr lvl="1"/>
            <a:r>
              <a:rPr lang="zh-CN" altLang="en-US" dirty="0"/>
              <a:t>读未提交（</a:t>
            </a:r>
            <a:r>
              <a:rPr lang="en" altLang="zh-CN" dirty="0"/>
              <a:t>read uncommitted</a:t>
            </a:r>
            <a:r>
              <a:rPr lang="zh-CN" altLang="en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读提交（</a:t>
            </a:r>
            <a:r>
              <a:rPr lang="en" altLang="zh-CN" dirty="0"/>
              <a:t>read committed</a:t>
            </a:r>
            <a:r>
              <a:rPr lang="zh-CN" altLang="en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可重复读（</a:t>
            </a:r>
            <a:r>
              <a:rPr lang="en" altLang="zh-CN" dirty="0"/>
              <a:t>repeatable read</a:t>
            </a:r>
            <a:r>
              <a:rPr lang="zh-CN" altLang="en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串行化（</a:t>
            </a:r>
            <a:r>
              <a:rPr lang="en" altLang="zh-CN" dirty="0"/>
              <a:t>serializable </a:t>
            </a:r>
            <a:r>
              <a:rPr lang="zh-CN" altLang="en" dirty="0"/>
              <a:t>）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37639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E8A3C5-C1FD-274A-90E4-83A783B01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并发事务引起的问题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697925-C4F7-3E42-AF89-6386E60F28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zh-CN" altLang="en-US" dirty="0"/>
              <a:t>脏写</a:t>
            </a:r>
            <a:endParaRPr kumimoji="1" lang="en-US" altLang="zh-CN" dirty="0"/>
          </a:p>
          <a:p>
            <a:pPr lvl="1"/>
            <a:r>
              <a:rPr lang="zh-CN" altLang="en-US" dirty="0"/>
              <a:t>如果一个事务修改了另一个未提交事务修改过的数据，那就意味着发生了脏写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脏读</a:t>
            </a:r>
            <a:endParaRPr kumimoji="1" lang="en-US" altLang="zh-CN" dirty="0"/>
          </a:p>
          <a:p>
            <a:pPr lvl="1"/>
            <a:r>
              <a:rPr lang="zh-CN" altLang="en-US" dirty="0"/>
              <a:t>如果一个事务读到了另一个未提交事务修改过的数据，那就意味着发生了脏读</a:t>
            </a:r>
            <a:endParaRPr lang="en-US" altLang="zh-CN" dirty="0"/>
          </a:p>
          <a:p>
            <a:pPr lvl="1"/>
            <a:endParaRPr kumimoji="1" lang="en-US" altLang="zh-CN" dirty="0"/>
          </a:p>
          <a:p>
            <a:r>
              <a:rPr kumimoji="1" lang="zh-CN" altLang="en-US" dirty="0"/>
              <a:t>不可重复读</a:t>
            </a:r>
            <a:endParaRPr kumimoji="1" lang="en-US" altLang="zh-CN" dirty="0"/>
          </a:p>
          <a:p>
            <a:pPr lvl="1"/>
            <a:r>
              <a:rPr lang="zh-CN" altLang="en-US" dirty="0"/>
              <a:t>如果一个事务只能读到另一个已经提交的事务修改过的数据，并且其他事务每对该数据进行一次修改并提交后，该事务都能查询得到最新值，那就意味着发生了不可重复读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幻读</a:t>
            </a:r>
            <a:endParaRPr kumimoji="1" lang="en-US" altLang="zh-CN" dirty="0"/>
          </a:p>
          <a:p>
            <a:pPr lvl="1"/>
            <a:r>
              <a:rPr lang="zh-CN" altLang="en-US" dirty="0"/>
              <a:t>如果一个事务先根据某些条件查询出一些记录，之后另一个事务又向表中插入了符合这些条件的记录，原先的事务再次按照该条件查询时，能把另一个事务插入的记录也读出来，那就意味着发生了幻读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95846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2C0487-B307-CD4C-92AB-1F2A1D2AC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事务的</a:t>
            </a:r>
            <a:r>
              <a:rPr lang="zh-CN" altLang="en-US" dirty="0"/>
              <a:t>隔离级别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74732C-8193-2A4F-9260-A146EDC249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读未提交</a:t>
            </a:r>
            <a:endParaRPr lang="en-US" altLang="zh-CN" dirty="0"/>
          </a:p>
          <a:p>
            <a:pPr lvl="1"/>
            <a:r>
              <a:rPr lang="zh-CN" altLang="en-US" dirty="0"/>
              <a:t>一个事务还没提交时，它做的变更就能被别的事务看到</a:t>
            </a:r>
            <a:endParaRPr lang="en-US" altLang="zh-CN" dirty="0"/>
          </a:p>
          <a:p>
            <a:r>
              <a:rPr lang="zh-CN" altLang="en-US" dirty="0"/>
              <a:t>读提交</a:t>
            </a:r>
            <a:endParaRPr lang="en-US" altLang="zh-CN" dirty="0"/>
          </a:p>
          <a:p>
            <a:pPr lvl="1"/>
            <a:r>
              <a:rPr lang="zh-CN" altLang="en-US" dirty="0"/>
              <a:t>一个事务提交之后，它做的变更才会被其他事务看到</a:t>
            </a:r>
            <a:endParaRPr lang="en-US" altLang="zh-CN" dirty="0"/>
          </a:p>
          <a:p>
            <a:r>
              <a:rPr lang="zh-CN" altLang="en-US" dirty="0"/>
              <a:t>可重复读</a:t>
            </a:r>
            <a:endParaRPr lang="en-US" altLang="zh-CN" dirty="0"/>
          </a:p>
          <a:p>
            <a:pPr lvl="1"/>
            <a:r>
              <a:rPr lang="zh-CN" altLang="en-US" dirty="0"/>
              <a:t>一个事务执行过程中看到的数据，总是跟这个事务在启动时看到的数据是一致的。当然在可重复读隔离级别下，未提交变更对其他事务也是不可见的</a:t>
            </a:r>
            <a:endParaRPr lang="en-US" altLang="zh-CN" dirty="0"/>
          </a:p>
          <a:p>
            <a:r>
              <a:rPr lang="zh-CN" altLang="en-US" dirty="0"/>
              <a:t>串行化</a:t>
            </a:r>
            <a:endParaRPr lang="en-US" altLang="zh-CN" dirty="0"/>
          </a:p>
          <a:p>
            <a:pPr lvl="1"/>
            <a:r>
              <a:rPr kumimoji="1" lang="zh-CN" altLang="en-US" dirty="0"/>
              <a:t>事务串行化执行</a:t>
            </a:r>
          </a:p>
        </p:txBody>
      </p:sp>
    </p:spTree>
    <p:extLst>
      <p:ext uri="{BB962C8B-B14F-4D97-AF65-F5344CB8AC3E}">
        <p14:creationId xmlns:p14="http://schemas.microsoft.com/office/powerpoint/2010/main" val="15089521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6D19C2-7EB5-D248-9537-5FE96A851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事务隔离级别和可能发生的并发问题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F9B383B5-3753-8C4B-9F85-2FD6874234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2109746"/>
            <a:ext cx="8117071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1545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D57803-5909-AD4A-911B-551EA9245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理解隔离级别的例子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D67CAF0-A27E-2747-831F-9135BA402871}"/>
              </a:ext>
            </a:extLst>
          </p:cNvPr>
          <p:cNvSpPr txBox="1"/>
          <p:nvPr/>
        </p:nvSpPr>
        <p:spPr>
          <a:xfrm>
            <a:off x="6003235" y="1905000"/>
            <a:ext cx="2861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dirty="0"/>
              <a:t>insert into T(c) values(1)</a:t>
            </a:r>
            <a:r>
              <a:rPr lang="en-US" altLang="zh-CN" dirty="0"/>
              <a:t>;</a:t>
            </a:r>
            <a:endParaRPr kumimoji="1"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F670141-1CDA-EB42-8540-0FABD96228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5174" y="1510747"/>
            <a:ext cx="3860842" cy="4842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9621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87C10C-B063-EE4D-B8F8-B06647A2C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理解隔离级别的例子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0928A8-96F7-8546-82FD-645675877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/>
              <a:t>若隔离级别是“读未提交”， 则 </a:t>
            </a:r>
            <a:r>
              <a:rPr lang="en" altLang="zh-CN" dirty="0"/>
              <a:t>V1 </a:t>
            </a:r>
            <a:r>
              <a:rPr lang="zh-CN" altLang="en-US" dirty="0"/>
              <a:t>的值就是 </a:t>
            </a:r>
            <a:r>
              <a:rPr lang="en-US" altLang="zh-CN" dirty="0"/>
              <a:t>2</a:t>
            </a:r>
            <a:r>
              <a:rPr lang="zh-CN" altLang="en-US" dirty="0"/>
              <a:t>。这时候事务 </a:t>
            </a:r>
            <a:r>
              <a:rPr lang="en" altLang="zh-CN" dirty="0"/>
              <a:t>B </a:t>
            </a:r>
            <a:r>
              <a:rPr lang="zh-CN" altLang="en-US" dirty="0"/>
              <a:t>虽然还没有提交，但是结果已经被 </a:t>
            </a:r>
            <a:r>
              <a:rPr lang="en" altLang="zh-CN" dirty="0"/>
              <a:t>A </a:t>
            </a:r>
            <a:r>
              <a:rPr lang="zh-CN" altLang="en-US" dirty="0"/>
              <a:t>看到了。因此，</a:t>
            </a:r>
            <a:r>
              <a:rPr lang="en" altLang="zh-CN" dirty="0"/>
              <a:t>V2</a:t>
            </a:r>
            <a:r>
              <a:rPr lang="zh-CN" altLang="en" dirty="0"/>
              <a:t>、</a:t>
            </a:r>
            <a:r>
              <a:rPr lang="en" altLang="zh-CN" dirty="0"/>
              <a:t>V3 </a:t>
            </a:r>
            <a:r>
              <a:rPr lang="zh-CN" altLang="en-US" dirty="0"/>
              <a:t>也都是 </a:t>
            </a:r>
            <a:r>
              <a:rPr lang="en-US" altLang="zh-CN" dirty="0"/>
              <a:t>2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kumimoji="1" lang="en-US" altLang="zh-CN" dirty="0"/>
          </a:p>
          <a:p>
            <a:r>
              <a:rPr lang="zh-CN" altLang="en-US" dirty="0"/>
              <a:t>若隔离级别是“读提交”，则 </a:t>
            </a:r>
            <a:r>
              <a:rPr lang="en" altLang="zh-CN" dirty="0"/>
              <a:t>V1 </a:t>
            </a:r>
            <a:r>
              <a:rPr lang="zh-CN" altLang="en-US" dirty="0"/>
              <a:t>是 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" altLang="zh-CN" dirty="0"/>
              <a:t>V2 </a:t>
            </a:r>
            <a:r>
              <a:rPr lang="zh-CN" altLang="en-US" dirty="0"/>
              <a:t>的值是 </a:t>
            </a:r>
            <a:r>
              <a:rPr lang="en-US" altLang="zh-CN" dirty="0"/>
              <a:t>2</a:t>
            </a:r>
            <a:r>
              <a:rPr lang="zh-CN" altLang="en-US" dirty="0"/>
              <a:t>。事务 </a:t>
            </a:r>
            <a:r>
              <a:rPr lang="en" altLang="zh-CN" dirty="0"/>
              <a:t>B </a:t>
            </a:r>
            <a:r>
              <a:rPr lang="zh-CN" altLang="en-US" dirty="0"/>
              <a:t>的更新在提交后才能被 </a:t>
            </a:r>
            <a:r>
              <a:rPr lang="en" altLang="zh-CN" dirty="0"/>
              <a:t>A </a:t>
            </a:r>
            <a:r>
              <a:rPr lang="zh-CN" altLang="en-US" dirty="0"/>
              <a:t>看到。所以， </a:t>
            </a:r>
            <a:r>
              <a:rPr lang="en" altLang="zh-CN" dirty="0"/>
              <a:t>V3 </a:t>
            </a:r>
            <a:r>
              <a:rPr lang="zh-CN" altLang="en-US" dirty="0"/>
              <a:t>的值也是 </a:t>
            </a:r>
            <a:r>
              <a:rPr lang="en-US" altLang="zh-CN" dirty="0"/>
              <a:t>2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kumimoji="1" lang="en-US" altLang="zh-CN" dirty="0"/>
          </a:p>
          <a:p>
            <a:r>
              <a:rPr lang="zh-CN" altLang="en-US" dirty="0"/>
              <a:t>若隔离级别是“可重复读”，则 </a:t>
            </a:r>
            <a:r>
              <a:rPr lang="en" altLang="zh-CN" dirty="0"/>
              <a:t>V1</a:t>
            </a:r>
            <a:r>
              <a:rPr lang="zh-CN" altLang="en" dirty="0"/>
              <a:t>、</a:t>
            </a:r>
            <a:r>
              <a:rPr lang="en" altLang="zh-CN" dirty="0"/>
              <a:t>V2 </a:t>
            </a:r>
            <a:r>
              <a:rPr lang="zh-CN" altLang="en-US" dirty="0"/>
              <a:t>是 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" altLang="zh-CN" dirty="0"/>
              <a:t>V3 </a:t>
            </a:r>
            <a:r>
              <a:rPr lang="zh-CN" altLang="en-US" dirty="0"/>
              <a:t>是 </a:t>
            </a:r>
            <a:r>
              <a:rPr lang="en-US" altLang="zh-CN" dirty="0"/>
              <a:t>2</a:t>
            </a:r>
            <a:r>
              <a:rPr lang="zh-CN" altLang="en-US" dirty="0"/>
              <a:t>。之所以 </a:t>
            </a:r>
            <a:r>
              <a:rPr lang="en" altLang="zh-CN" dirty="0"/>
              <a:t>V2 </a:t>
            </a:r>
            <a:r>
              <a:rPr lang="zh-CN" altLang="en-US" dirty="0"/>
              <a:t>还是 </a:t>
            </a:r>
            <a:r>
              <a:rPr lang="en-US" altLang="zh-CN" dirty="0"/>
              <a:t>1</a:t>
            </a:r>
            <a:r>
              <a:rPr lang="zh-CN" altLang="en-US" dirty="0"/>
              <a:t>，遵循的就是这个要求：事务在执行期间看到的数据前后必须是一致的。</a:t>
            </a:r>
            <a:endParaRPr lang="en-US" altLang="zh-CN" dirty="0"/>
          </a:p>
          <a:p>
            <a:endParaRPr kumimoji="1" lang="en-US" altLang="zh-CN" dirty="0"/>
          </a:p>
          <a:p>
            <a:r>
              <a:rPr lang="zh-CN" altLang="en-US" dirty="0"/>
              <a:t>若隔离级别是“串行化”，则在事务 </a:t>
            </a:r>
            <a:r>
              <a:rPr lang="en" altLang="zh-CN" dirty="0"/>
              <a:t>B </a:t>
            </a:r>
            <a:r>
              <a:rPr lang="zh-CN" altLang="en-US" dirty="0"/>
              <a:t>执行“将 </a:t>
            </a:r>
            <a:r>
              <a:rPr lang="en-US" altLang="zh-CN" dirty="0"/>
              <a:t>1 </a:t>
            </a:r>
            <a:r>
              <a:rPr lang="zh-CN" altLang="en-US" dirty="0"/>
              <a:t>改成 </a:t>
            </a:r>
            <a:r>
              <a:rPr lang="en-US" altLang="zh-CN" dirty="0"/>
              <a:t>2”</a:t>
            </a:r>
            <a:r>
              <a:rPr lang="zh-CN" altLang="en-US" dirty="0"/>
              <a:t>的时候，会被锁住。直到事务 </a:t>
            </a:r>
            <a:r>
              <a:rPr lang="en" altLang="zh-CN" dirty="0"/>
              <a:t>A </a:t>
            </a:r>
            <a:r>
              <a:rPr lang="zh-CN" altLang="en-US" dirty="0"/>
              <a:t>提交后，事务 </a:t>
            </a:r>
            <a:r>
              <a:rPr lang="en" altLang="zh-CN" dirty="0"/>
              <a:t>B </a:t>
            </a:r>
            <a:r>
              <a:rPr lang="zh-CN" altLang="en-US" dirty="0"/>
              <a:t>才可以继续执行。所以从 </a:t>
            </a:r>
            <a:r>
              <a:rPr lang="en" altLang="zh-CN" dirty="0"/>
              <a:t>A </a:t>
            </a:r>
            <a:r>
              <a:rPr lang="zh-CN" altLang="en-US" dirty="0"/>
              <a:t>的角度看， </a:t>
            </a:r>
            <a:r>
              <a:rPr lang="en" altLang="zh-CN" dirty="0"/>
              <a:t>V1</a:t>
            </a:r>
            <a:r>
              <a:rPr lang="zh-CN" altLang="en" dirty="0"/>
              <a:t>、</a:t>
            </a:r>
            <a:r>
              <a:rPr lang="en" altLang="zh-CN" dirty="0"/>
              <a:t>V2 </a:t>
            </a:r>
            <a:r>
              <a:rPr lang="zh-CN" altLang="en-US" dirty="0"/>
              <a:t>值是 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" altLang="zh-CN" dirty="0"/>
              <a:t>V3 </a:t>
            </a:r>
            <a:r>
              <a:rPr lang="zh-CN" altLang="en-US" dirty="0"/>
              <a:t>的值是 </a:t>
            </a:r>
            <a:r>
              <a:rPr lang="en-US" altLang="zh-CN" dirty="0"/>
              <a:t>2</a:t>
            </a:r>
            <a:r>
              <a:rPr lang="zh-CN" altLang="en-US" dirty="0"/>
              <a:t>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10262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391A5C-8D1F-5047-91A4-1C3070827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MVCC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08DBE6-97A4-CE40-BCB9-03C58327F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MVCC</a:t>
            </a:r>
            <a:r>
              <a:rPr kumimoji="1" lang="zh-CN" altLang="en-US" dirty="0"/>
              <a:t>就是</a:t>
            </a:r>
            <a:r>
              <a:rPr lang="zh-CN" altLang="en-US" dirty="0"/>
              <a:t>多版本并发控制</a:t>
            </a:r>
            <a:endParaRPr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版本链在</a:t>
            </a:r>
            <a:r>
              <a:rPr kumimoji="1" lang="en-US" altLang="zh-CN" dirty="0"/>
              <a:t>undo</a:t>
            </a:r>
            <a:r>
              <a:rPr kumimoji="1" lang="zh-CN" altLang="en-US" dirty="0"/>
              <a:t> </a:t>
            </a:r>
            <a:r>
              <a:rPr kumimoji="1" lang="en-US" altLang="zh-CN" dirty="0"/>
              <a:t>log</a:t>
            </a:r>
            <a:r>
              <a:rPr kumimoji="1" lang="zh-CN" altLang="en-US" dirty="0"/>
              <a:t>里记录了，所以获取记录的多个版本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并发控制使用一致性读视图和锁来控制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80238EF-E03F-D64C-A477-046D041787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5227" y="3450272"/>
            <a:ext cx="4163190" cy="2686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8761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B4BCBF-430B-0348-B74B-077978019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事务的起源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9172E0-0060-E641-B656-086A9ABB7B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从一个转账的故事说起</a:t>
            </a:r>
            <a:r>
              <a:rPr kumimoji="1" lang="en-US" altLang="zh-CN" dirty="0"/>
              <a:t>……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68813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6FF2F8-BA57-9546-90DB-99CD9E15B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" b="1" dirty="0"/>
              <a:t>隔离</a:t>
            </a:r>
            <a:r>
              <a:rPr lang="zh-CN" altLang="en-US" b="1" dirty="0"/>
              <a:t>级别与一致性视图</a:t>
            </a:r>
            <a:br>
              <a:rPr lang="en" altLang="zh-CN" b="1" dirty="0"/>
            </a:b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568E71-4E19-E941-BEB1-717CC13B4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" altLang="zh-CN" dirty="0"/>
              <a:t>READ UNCOMMITTED</a:t>
            </a:r>
            <a:r>
              <a:rPr lang="zh-CN" altLang="en-US" dirty="0"/>
              <a:t>（读未提交）</a:t>
            </a:r>
            <a:endParaRPr kumimoji="1" lang="en-US" altLang="zh-CN" dirty="0"/>
          </a:p>
          <a:p>
            <a:pPr lvl="1"/>
            <a:r>
              <a:rPr lang="zh-CN" altLang="en-US" dirty="0"/>
              <a:t>由于可以读到未提交事务修改过的记录，</a:t>
            </a:r>
            <a:r>
              <a:rPr kumimoji="1" lang="zh-CN" altLang="en-US" dirty="0"/>
              <a:t>直接读最新版本的记录</a:t>
            </a:r>
            <a:endParaRPr kumimoji="1" lang="en-US" altLang="zh-CN" dirty="0"/>
          </a:p>
          <a:p>
            <a:pPr lvl="1"/>
            <a:endParaRPr kumimoji="1" lang="zh-CN" altLang="en-US" dirty="0"/>
          </a:p>
          <a:p>
            <a:r>
              <a:rPr lang="en" altLang="zh-CN" dirty="0"/>
              <a:t>SERIALIZABLE</a:t>
            </a:r>
          </a:p>
          <a:p>
            <a:pPr lvl="1"/>
            <a:r>
              <a:rPr lang="zh-CN" altLang="en-US" dirty="0"/>
              <a:t>使用加锁的方式来访问记录</a:t>
            </a:r>
            <a:endParaRPr lang="en-US" altLang="zh-CN" dirty="0"/>
          </a:p>
          <a:p>
            <a:pPr lvl="1"/>
            <a:endParaRPr kumimoji="1" lang="en-US" altLang="zh-CN" dirty="0"/>
          </a:p>
          <a:p>
            <a:r>
              <a:rPr lang="en" altLang="zh-CN" dirty="0"/>
              <a:t>READ COMMITTED</a:t>
            </a:r>
          </a:p>
          <a:p>
            <a:pPr lvl="1"/>
            <a:r>
              <a:rPr lang="zh-CN" altLang="en-US" b="1" dirty="0"/>
              <a:t>每次读取数据前都生成一个</a:t>
            </a:r>
            <a:r>
              <a:rPr lang="en" altLang="zh-CN" b="1" dirty="0" err="1"/>
              <a:t>ReadView</a:t>
            </a:r>
            <a:endParaRPr lang="en" altLang="zh-CN" b="1" dirty="0"/>
          </a:p>
          <a:p>
            <a:pPr lvl="1"/>
            <a:endParaRPr lang="en-US" altLang="zh-CN" dirty="0"/>
          </a:p>
          <a:p>
            <a:r>
              <a:rPr lang="en" altLang="zh-CN" dirty="0"/>
              <a:t>REPEATABLE READ</a:t>
            </a:r>
          </a:p>
          <a:p>
            <a:pPr lvl="1"/>
            <a:r>
              <a:rPr lang="zh-CN" altLang="en-US" b="1" dirty="0">
                <a:solidFill>
                  <a:srgbClr val="FF0000"/>
                </a:solidFill>
              </a:rPr>
              <a:t>在第一次读取数据时生成一个</a:t>
            </a:r>
            <a:r>
              <a:rPr lang="en" altLang="zh-CN" b="1" dirty="0" err="1">
                <a:solidFill>
                  <a:srgbClr val="FF0000"/>
                </a:solidFill>
              </a:rPr>
              <a:t>ReadView</a:t>
            </a:r>
            <a:endParaRPr lang="en" altLang="zh-C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21117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CD0D3F-872B-2841-A98C-04F8736A5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一致性视图的实现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B284B5-79AC-3946-ADD5-DFD081D54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活跃</a:t>
            </a:r>
            <a:r>
              <a:rPr lang="zh-CN" altLang="en" dirty="0"/>
              <a:t>事务</a:t>
            </a:r>
            <a:r>
              <a:rPr lang="zh-CN" altLang="en-US" dirty="0"/>
              <a:t>数组</a:t>
            </a:r>
            <a:endParaRPr lang="en" altLang="zh-CN" dirty="0"/>
          </a:p>
          <a:p>
            <a:r>
              <a:rPr lang="en" altLang="zh-CN" dirty="0" err="1"/>
              <a:t>InnoDB</a:t>
            </a:r>
            <a:r>
              <a:rPr lang="en" altLang="zh-CN" dirty="0"/>
              <a:t> </a:t>
            </a:r>
            <a:r>
              <a:rPr lang="zh-CN" altLang="en-US" dirty="0"/>
              <a:t>为每个事务构造了一个数组，用来保存这个事务启动瞬间，当前正在“活跃”的所有事务 </a:t>
            </a:r>
            <a:r>
              <a:rPr lang="en" altLang="zh-CN" dirty="0"/>
              <a:t>ID</a:t>
            </a:r>
            <a:r>
              <a:rPr lang="zh-CN" altLang="en" dirty="0"/>
              <a:t>。“</a:t>
            </a:r>
            <a:r>
              <a:rPr lang="zh-CN" altLang="en-US" dirty="0"/>
              <a:t>活跃”指的就是，</a:t>
            </a:r>
            <a:r>
              <a:rPr lang="zh-CN" altLang="en-US" dirty="0">
                <a:solidFill>
                  <a:srgbClr val="00B050"/>
                </a:solidFill>
              </a:rPr>
              <a:t>启动了但还没提交</a:t>
            </a:r>
            <a:r>
              <a:rPr lang="zh-CN" altLang="en-US" dirty="0"/>
              <a:t>。</a:t>
            </a:r>
            <a:endParaRPr kumimoji="1" lang="zh-CN" altLang="en-US" dirty="0"/>
          </a:p>
          <a:p>
            <a:endParaRPr kumimoji="1" lang="en-US" altLang="zh-CN" dirty="0"/>
          </a:p>
          <a:p>
            <a:r>
              <a:rPr lang="zh-CN" altLang="en-US" dirty="0"/>
              <a:t>低水位</a:t>
            </a:r>
            <a:endParaRPr lang="en-US" altLang="zh-CN" dirty="0"/>
          </a:p>
          <a:p>
            <a:pPr lvl="1"/>
            <a:r>
              <a:rPr lang="zh-CN" altLang="en-US" dirty="0"/>
              <a:t>数组里面事务 </a:t>
            </a:r>
            <a:r>
              <a:rPr lang="en" altLang="zh-CN" dirty="0"/>
              <a:t>ID </a:t>
            </a:r>
            <a:r>
              <a:rPr lang="zh-CN" altLang="en-US" dirty="0"/>
              <a:t>的最小值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高水位</a:t>
            </a:r>
            <a:endParaRPr lang="en-US" altLang="zh-CN" dirty="0"/>
          </a:p>
          <a:p>
            <a:pPr lvl="1"/>
            <a:r>
              <a:rPr lang="zh-CN" altLang="en-US" dirty="0"/>
              <a:t>当前系统里面已经创建过的事务 </a:t>
            </a:r>
            <a:r>
              <a:rPr lang="en" altLang="zh-CN" dirty="0"/>
              <a:t>ID 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00B0F0"/>
                </a:solidFill>
              </a:rPr>
              <a:t>最大值加 </a:t>
            </a:r>
            <a:r>
              <a:rPr lang="en-US" altLang="zh-CN" dirty="0">
                <a:solidFill>
                  <a:srgbClr val="00B0F0"/>
                </a:solidFill>
              </a:rPr>
              <a:t>1</a:t>
            </a:r>
          </a:p>
          <a:p>
            <a:pPr marL="457200" lvl="1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36139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AAAA76-5DD0-0244-862A-50C2BCEAC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一致性视图的实现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412D312-C774-0C45-99FD-611636C9674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298" y="1905000"/>
            <a:ext cx="5040609" cy="377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71791EAC-356A-594C-ABA0-E8725746F2B0}"/>
              </a:ext>
            </a:extLst>
          </p:cNvPr>
          <p:cNvSpPr txBox="1"/>
          <p:nvPr/>
        </p:nvSpPr>
        <p:spPr>
          <a:xfrm>
            <a:off x="6196436" y="2915017"/>
            <a:ext cx="5420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rgbClr val="00B050"/>
                </a:solidFill>
              </a:rPr>
              <a:t>绿色部分</a:t>
            </a:r>
            <a:r>
              <a:rPr kumimoji="1" lang="zh-CN" altLang="en-US" dirty="0"/>
              <a:t>：已提交或者自己生成的事务，数据可见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E766430-B972-8145-9BC4-A79D74E5CAE4}"/>
              </a:ext>
            </a:extLst>
          </p:cNvPr>
          <p:cNvSpPr txBox="1"/>
          <p:nvPr/>
        </p:nvSpPr>
        <p:spPr>
          <a:xfrm>
            <a:off x="6196436" y="3451068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FF0000"/>
                </a:solidFill>
              </a:rPr>
              <a:t>红色部分</a:t>
            </a:r>
            <a:r>
              <a:rPr kumimoji="1" lang="zh-CN" altLang="en-US" dirty="0"/>
              <a:t>：未启动的事务，数据不可见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F6F8400-B7B1-DF4E-AB09-3DC7F1CFAFB3}"/>
              </a:ext>
            </a:extLst>
          </p:cNvPr>
          <p:cNvSpPr txBox="1"/>
          <p:nvPr/>
        </p:nvSpPr>
        <p:spPr>
          <a:xfrm>
            <a:off x="6196436" y="4011241"/>
            <a:ext cx="50786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FFC000"/>
                </a:solidFill>
              </a:rPr>
              <a:t>黄色部分</a:t>
            </a:r>
            <a:r>
              <a:rPr kumimoji="1" lang="zh-CN" altLang="en-US" dirty="0"/>
              <a:t>：</a:t>
            </a:r>
            <a:endParaRPr kumimoji="1" lang="en-US" altLang="zh-CN" dirty="0"/>
          </a:p>
          <a:p>
            <a:r>
              <a:rPr kumimoji="1" lang="en-US" altLang="zh-CN" dirty="0"/>
              <a:t>	</a:t>
            </a:r>
            <a:r>
              <a:rPr kumimoji="1" lang="en-US" altLang="zh-CN" sz="1200" dirty="0"/>
              <a:t>a:</a:t>
            </a:r>
            <a:r>
              <a:rPr kumimoji="1" lang="zh-CN" altLang="en-US" sz="1200" dirty="0"/>
              <a:t> 若记录的</a:t>
            </a:r>
            <a:r>
              <a:rPr kumimoji="1" lang="en-US" altLang="zh-CN" sz="1200" dirty="0" err="1"/>
              <a:t>trx_id</a:t>
            </a:r>
            <a:r>
              <a:rPr kumimoji="1" lang="zh-CN" altLang="en-US" sz="1200" dirty="0"/>
              <a:t>在数组中，表示事务还没有提交，不可见</a:t>
            </a:r>
            <a:endParaRPr kumimoji="1" lang="en-US" altLang="zh-CN" sz="1200" dirty="0"/>
          </a:p>
          <a:p>
            <a:r>
              <a:rPr kumimoji="1" lang="en-US" altLang="zh-CN" sz="1200" dirty="0"/>
              <a:t>	b:</a:t>
            </a:r>
            <a:r>
              <a:rPr kumimoji="1" lang="zh-CN" altLang="en-US" sz="1200" dirty="0"/>
              <a:t> 若记录的</a:t>
            </a:r>
            <a:r>
              <a:rPr kumimoji="1" lang="en-US" altLang="zh-CN" sz="1200" dirty="0" err="1"/>
              <a:t>trx_id</a:t>
            </a:r>
            <a:r>
              <a:rPr kumimoji="1" lang="zh-CN" altLang="en-US" sz="1200" dirty="0"/>
              <a:t>不在数组中，表示事务已经提交了，数据可见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147FE8A-AEFE-BA40-BFC2-0627DAD8634C}"/>
              </a:ext>
            </a:extLst>
          </p:cNvPr>
          <p:cNvSpPr txBox="1"/>
          <p:nvPr/>
        </p:nvSpPr>
        <p:spPr>
          <a:xfrm>
            <a:off x="6167895" y="2095841"/>
            <a:ext cx="533671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数据版本的可见性规则：</a:t>
            </a:r>
            <a:endParaRPr lang="en-US" altLang="zh-CN" dirty="0"/>
          </a:p>
          <a:p>
            <a:r>
              <a:rPr lang="en-US" altLang="zh-CN" sz="1600" dirty="0">
                <a:solidFill>
                  <a:srgbClr val="0070C0"/>
                </a:solidFill>
              </a:rPr>
              <a:t>	</a:t>
            </a:r>
            <a:r>
              <a:rPr lang="zh-CN" altLang="en-US" sz="1400" dirty="0">
                <a:solidFill>
                  <a:srgbClr val="0070C0"/>
                </a:solidFill>
              </a:rPr>
              <a:t>基于数据的 </a:t>
            </a:r>
            <a:r>
              <a:rPr lang="en" altLang="zh-CN" sz="1400" dirty="0">
                <a:solidFill>
                  <a:srgbClr val="0070C0"/>
                </a:solidFill>
              </a:rPr>
              <a:t>row </a:t>
            </a:r>
            <a:r>
              <a:rPr lang="en" altLang="zh-CN" sz="1400" dirty="0" err="1">
                <a:solidFill>
                  <a:srgbClr val="0070C0"/>
                </a:solidFill>
              </a:rPr>
              <a:t>trx_id</a:t>
            </a:r>
            <a:r>
              <a:rPr lang="en" altLang="zh-CN" sz="1400" dirty="0">
                <a:solidFill>
                  <a:srgbClr val="0070C0"/>
                </a:solidFill>
              </a:rPr>
              <a:t> </a:t>
            </a:r>
            <a:r>
              <a:rPr lang="zh-CN" altLang="en-US" sz="1400" dirty="0">
                <a:solidFill>
                  <a:srgbClr val="0070C0"/>
                </a:solidFill>
              </a:rPr>
              <a:t>和这个一致性视图的对比结果得到的</a:t>
            </a:r>
            <a:endParaRPr lang="en-US" altLang="zh-CN" sz="1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67996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D49EF1-DBFB-6242-8672-E3660230D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数据版本的可见性规则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B8C8A8-66AA-1846-955F-7BEFC402F4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基于数据的 </a:t>
            </a:r>
            <a:r>
              <a:rPr lang="en" altLang="zh-CN" dirty="0"/>
              <a:t>row </a:t>
            </a:r>
            <a:r>
              <a:rPr lang="en" altLang="zh-CN" dirty="0" err="1"/>
              <a:t>trx_id</a:t>
            </a:r>
            <a:r>
              <a:rPr lang="en" altLang="zh-CN" dirty="0"/>
              <a:t> </a:t>
            </a:r>
            <a:r>
              <a:rPr lang="zh-CN" altLang="en-US" dirty="0"/>
              <a:t>和这个一致性视图的对比结果得到的</a:t>
            </a:r>
            <a:endParaRPr lang="en-US" altLang="zh-CN" dirty="0"/>
          </a:p>
          <a:p>
            <a:endParaRPr kumimoji="1" lang="en-US" altLang="zh-CN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AE9DCFA-1F0B-D441-97A9-D8E9D1067A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388" y="2814229"/>
            <a:ext cx="4561923" cy="3419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FA1ADBCE-3C2C-7845-B35B-FC4CCB91656E}"/>
              </a:ext>
            </a:extLst>
          </p:cNvPr>
          <p:cNvSpPr txBox="1"/>
          <p:nvPr/>
        </p:nvSpPr>
        <p:spPr>
          <a:xfrm>
            <a:off x="5304970" y="2921168"/>
            <a:ext cx="67215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假设：</a:t>
            </a:r>
            <a:endParaRPr kumimoji="1" lang="en-US" altLang="zh-CN" dirty="0"/>
          </a:p>
          <a:p>
            <a:r>
              <a:rPr lang="en-US" altLang="zh-CN" sz="1400" dirty="0"/>
              <a:t>1</a:t>
            </a:r>
            <a:r>
              <a:rPr lang="zh-CN" altLang="en-US" sz="1400" dirty="0"/>
              <a:t>、事务 </a:t>
            </a:r>
            <a:r>
              <a:rPr lang="en" altLang="zh-CN" sz="1400" dirty="0"/>
              <a:t>A </a:t>
            </a:r>
            <a:r>
              <a:rPr lang="zh-CN" altLang="en-US" sz="1400" dirty="0"/>
              <a:t>开始前，系统里面只有一个活跃事务 </a:t>
            </a:r>
            <a:r>
              <a:rPr lang="en" altLang="zh-CN" sz="1400" dirty="0"/>
              <a:t>ID </a:t>
            </a:r>
            <a:r>
              <a:rPr lang="zh-CN" altLang="en-US" sz="1400" dirty="0"/>
              <a:t>是 </a:t>
            </a:r>
            <a:r>
              <a:rPr lang="en-US" altLang="zh-CN" sz="1400" dirty="0"/>
              <a:t>99</a:t>
            </a:r>
            <a:r>
              <a:rPr lang="zh-CN" altLang="en-US" sz="1400" dirty="0"/>
              <a:t>；</a:t>
            </a:r>
            <a:endParaRPr lang="en-US" altLang="zh-CN" sz="1400" dirty="0"/>
          </a:p>
          <a:p>
            <a:r>
              <a:rPr kumimoji="1" lang="en-US" altLang="zh-CN" sz="1400" dirty="0"/>
              <a:t>2</a:t>
            </a:r>
            <a:r>
              <a:rPr kumimoji="1" lang="zh-CN" altLang="en-US" sz="1400" dirty="0"/>
              <a:t>、</a:t>
            </a:r>
            <a:r>
              <a:rPr lang="zh-CN" altLang="en-US" sz="1400" dirty="0"/>
              <a:t>事务 </a:t>
            </a:r>
            <a:r>
              <a:rPr lang="en" altLang="zh-CN" sz="1400" dirty="0"/>
              <a:t>A</a:t>
            </a:r>
            <a:r>
              <a:rPr lang="zh-CN" altLang="en" sz="1400" dirty="0"/>
              <a:t>、</a:t>
            </a:r>
            <a:r>
              <a:rPr lang="en" altLang="zh-CN" sz="1400" dirty="0"/>
              <a:t>B</a:t>
            </a:r>
            <a:r>
              <a:rPr lang="zh-CN" altLang="en" sz="1400" dirty="0"/>
              <a:t>、</a:t>
            </a:r>
            <a:r>
              <a:rPr lang="en" altLang="zh-CN" sz="1400" dirty="0"/>
              <a:t>C </a:t>
            </a:r>
            <a:r>
              <a:rPr lang="zh-CN" altLang="en-US" sz="1400" dirty="0"/>
              <a:t>的版本号分别是 </a:t>
            </a:r>
            <a:r>
              <a:rPr lang="en-US" altLang="zh-CN" sz="1400" dirty="0"/>
              <a:t>100</a:t>
            </a:r>
            <a:r>
              <a:rPr lang="zh-CN" altLang="en-US" sz="1400" dirty="0"/>
              <a:t>、</a:t>
            </a:r>
            <a:r>
              <a:rPr lang="en-US" altLang="zh-CN" sz="1400" dirty="0"/>
              <a:t>101</a:t>
            </a:r>
            <a:r>
              <a:rPr lang="zh-CN" altLang="en-US" sz="1400" dirty="0"/>
              <a:t>、</a:t>
            </a:r>
            <a:r>
              <a:rPr lang="en-US" altLang="zh-CN" sz="1400" dirty="0"/>
              <a:t>102</a:t>
            </a:r>
            <a:r>
              <a:rPr lang="zh-CN" altLang="en-US" sz="1400" dirty="0"/>
              <a:t>，且当前系统里只有这四个事务；</a:t>
            </a:r>
            <a:endParaRPr lang="en-US" altLang="zh-CN" sz="1400" dirty="0"/>
          </a:p>
          <a:p>
            <a:r>
              <a:rPr kumimoji="1" lang="en-US" altLang="zh-CN" sz="1400" dirty="0"/>
              <a:t>3</a:t>
            </a:r>
            <a:r>
              <a:rPr kumimoji="1" lang="zh-CN" altLang="en-US" sz="1400" dirty="0"/>
              <a:t>、</a:t>
            </a:r>
            <a:r>
              <a:rPr lang="zh-CN" altLang="en-US" sz="1400" dirty="0"/>
              <a:t>三个事务开始前，</a:t>
            </a:r>
            <a:r>
              <a:rPr lang="en-US" altLang="zh-CN" sz="1400" dirty="0"/>
              <a:t>(1,1</a:t>
            </a:r>
            <a:r>
              <a:rPr lang="zh-CN" altLang="en-US" sz="1400" dirty="0"/>
              <a:t>）这一行数据的 </a:t>
            </a:r>
            <a:r>
              <a:rPr lang="en" altLang="zh-CN" sz="1400" dirty="0"/>
              <a:t>row </a:t>
            </a:r>
            <a:r>
              <a:rPr lang="en" altLang="zh-CN" sz="1400" dirty="0" err="1"/>
              <a:t>trx_id</a:t>
            </a:r>
            <a:r>
              <a:rPr lang="en" altLang="zh-CN" sz="1400" dirty="0"/>
              <a:t> </a:t>
            </a:r>
            <a:r>
              <a:rPr lang="zh-CN" altLang="en-US" sz="1400" dirty="0"/>
              <a:t>是 </a:t>
            </a:r>
            <a:r>
              <a:rPr lang="en-US" altLang="zh-CN" sz="1400" dirty="0"/>
              <a:t>90</a:t>
            </a:r>
            <a:r>
              <a:rPr lang="zh-CN" altLang="en-US" sz="1400" dirty="0"/>
              <a:t>。</a:t>
            </a:r>
            <a:endParaRPr kumimoji="1" lang="zh-CN" altLang="en-US" sz="1400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A61AA98F-1744-7740-8137-222C704A53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0139" y="4044584"/>
            <a:ext cx="2920779" cy="2189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67312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BEEBBE-058D-9644-80CF-D5124E141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数据版本的可见性规则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44F31D-B23E-CA45-B690-42DED2B19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版本未提交，不可见；</a:t>
            </a:r>
            <a:endParaRPr lang="en-US" altLang="zh-CN" dirty="0"/>
          </a:p>
          <a:p>
            <a:endParaRPr kumimoji="1" lang="en-US" altLang="zh-CN" dirty="0"/>
          </a:p>
          <a:p>
            <a:r>
              <a:rPr lang="zh-CN" altLang="en-US" dirty="0"/>
              <a:t>版本已提交，但是是在视图创建后提交的，不可见；</a:t>
            </a:r>
            <a:endParaRPr lang="en-US" altLang="zh-CN" dirty="0"/>
          </a:p>
          <a:p>
            <a:endParaRPr kumimoji="1" lang="en-US" altLang="zh-CN" dirty="0"/>
          </a:p>
          <a:p>
            <a:r>
              <a:rPr lang="zh-CN" altLang="en-US" dirty="0"/>
              <a:t>版本已提交，而且是在视图创建前提交的，可见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59287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D45224-3015-1149-AB3E-3ED666538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更新逻辑</a:t>
            </a:r>
            <a:endParaRPr kumimoji="1" lang="zh-CN" alt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E26BD9B9-CBD7-9C44-8438-91EC4EA4FE5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116" y="1905000"/>
            <a:ext cx="4066375" cy="304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A9A45437-5B82-B746-B583-FD93DBD8AFE1}"/>
              </a:ext>
            </a:extLst>
          </p:cNvPr>
          <p:cNvSpPr txBox="1"/>
          <p:nvPr/>
        </p:nvSpPr>
        <p:spPr>
          <a:xfrm>
            <a:off x="6294511" y="2409246"/>
            <a:ext cx="5688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</a:rPr>
              <a:t>更新数据都是先读后写的，而这个读，只能读当前的值，称为“当前读”（</a:t>
            </a:r>
            <a:r>
              <a:rPr lang="en" altLang="zh-CN" dirty="0">
                <a:solidFill>
                  <a:srgbClr val="00B050"/>
                </a:solidFill>
              </a:rPr>
              <a:t>current read</a:t>
            </a:r>
            <a:r>
              <a:rPr lang="zh-CN" altLang="en" dirty="0">
                <a:solidFill>
                  <a:srgbClr val="00B050"/>
                </a:solidFill>
              </a:rPr>
              <a:t>）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15C8782-F3EC-D844-860E-7191DD7102D0}"/>
              </a:ext>
            </a:extLst>
          </p:cNvPr>
          <p:cNvSpPr txBox="1"/>
          <p:nvPr/>
        </p:nvSpPr>
        <p:spPr>
          <a:xfrm>
            <a:off x="6294511" y="3429000"/>
            <a:ext cx="59982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事务 </a:t>
            </a:r>
            <a:r>
              <a:rPr lang="en" altLang="zh-CN" dirty="0"/>
              <a:t>B </a:t>
            </a:r>
            <a:r>
              <a:rPr lang="zh-CN" altLang="en-US" dirty="0"/>
              <a:t>此时的 </a:t>
            </a:r>
            <a:r>
              <a:rPr lang="en" altLang="zh-CN" dirty="0"/>
              <a:t>set k=k+1 </a:t>
            </a:r>
            <a:r>
              <a:rPr lang="zh-CN" altLang="en-US" dirty="0"/>
              <a:t>是在（</a:t>
            </a:r>
            <a:r>
              <a:rPr lang="en-US" altLang="zh-CN" dirty="0"/>
              <a:t>1,2</a:t>
            </a:r>
            <a:r>
              <a:rPr lang="zh-CN" altLang="en-US" dirty="0"/>
              <a:t>）的基础上进行的操作，所以事务</a:t>
            </a:r>
            <a:r>
              <a:rPr lang="en-US" altLang="zh-CN" dirty="0"/>
              <a:t>B</a:t>
            </a:r>
            <a:r>
              <a:rPr lang="zh-CN" altLang="en-US" dirty="0"/>
              <a:t> </a:t>
            </a:r>
            <a:r>
              <a:rPr lang="en-US" altLang="zh-CN" dirty="0"/>
              <a:t>get</a:t>
            </a:r>
            <a:r>
              <a:rPr lang="zh-CN" altLang="en-US" dirty="0"/>
              <a:t> </a:t>
            </a:r>
            <a:r>
              <a:rPr lang="en-US" altLang="zh-CN" dirty="0"/>
              <a:t>k</a:t>
            </a:r>
            <a:r>
              <a:rPr lang="zh-CN" altLang="en-US" dirty="0"/>
              <a:t> 的结果为</a:t>
            </a:r>
            <a:r>
              <a:rPr lang="en-US" altLang="zh-CN" dirty="0"/>
              <a:t>(1, 3)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50976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AE0DBD-6155-E048-A114-D10C6BE8B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启用当前读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296BE9-29CA-AD40-84A0-DDED545B8C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CN" dirty="0"/>
              <a:t>select k from t where id=1 lock in share mode;</a:t>
            </a:r>
          </a:p>
          <a:p>
            <a:r>
              <a:rPr lang="en" altLang="zh-CN" dirty="0"/>
              <a:t>select k from t where id=1 for update;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36452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88A097-0042-F640-ABFD-21AD437E1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两阶段协议锁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3378D4FE-3F3F-924C-B46C-C1F9ACFD713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395" y="1977584"/>
            <a:ext cx="5612821" cy="3494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9C05CEFD-033E-9B4F-A156-306C3E31B886}"/>
              </a:ext>
            </a:extLst>
          </p:cNvPr>
          <p:cNvSpPr txBox="1"/>
          <p:nvPr/>
        </p:nvSpPr>
        <p:spPr>
          <a:xfrm>
            <a:off x="6869927" y="2313830"/>
            <a:ext cx="4445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/>
              <a:t>在</a:t>
            </a:r>
            <a:r>
              <a:rPr kumimoji="1" lang="en-US" altLang="zh-CN" sz="1400" dirty="0"/>
              <a:t>C’</a:t>
            </a:r>
            <a:r>
              <a:rPr kumimoji="1" lang="zh-CN" altLang="en-US" sz="1400" dirty="0"/>
              <a:t>提交前，事务</a:t>
            </a:r>
            <a:r>
              <a:rPr kumimoji="1" lang="en-US" altLang="zh-CN" sz="1400" dirty="0"/>
              <a:t>B</a:t>
            </a:r>
            <a:r>
              <a:rPr kumimoji="1" lang="zh-CN" altLang="en-US" sz="1400" dirty="0"/>
              <a:t>发起了更新语句，事务如何处理？</a:t>
            </a:r>
          </a:p>
        </p:txBody>
      </p:sp>
    </p:spTree>
    <p:extLst>
      <p:ext uri="{BB962C8B-B14F-4D97-AF65-F5344CB8AC3E}">
        <p14:creationId xmlns:p14="http://schemas.microsoft.com/office/powerpoint/2010/main" val="19896500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311C8A-3A25-3742-8B8B-DDBCDDF95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两阶段协议锁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673FA776-347F-1743-AE74-A81926A8822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8479" y="1905000"/>
            <a:ext cx="5040609" cy="377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6F589325-1A46-FD4E-8BFA-276E882D4D98}"/>
              </a:ext>
            </a:extLst>
          </p:cNvPr>
          <p:cNvSpPr txBox="1"/>
          <p:nvPr/>
        </p:nvSpPr>
        <p:spPr>
          <a:xfrm>
            <a:off x="6933539" y="1905000"/>
            <a:ext cx="388818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事务 </a:t>
            </a:r>
            <a:r>
              <a:rPr lang="en" altLang="zh-CN" dirty="0"/>
              <a:t>C’</a:t>
            </a:r>
            <a:r>
              <a:rPr lang="zh-CN" altLang="en-US" dirty="0"/>
              <a:t>没提交，也就是说 </a:t>
            </a:r>
            <a:r>
              <a:rPr lang="en-US" altLang="zh-CN" dirty="0"/>
              <a:t>(1,2) </a:t>
            </a:r>
            <a:r>
              <a:rPr lang="zh-CN" altLang="en-US" dirty="0"/>
              <a:t>这个版本上的</a:t>
            </a:r>
            <a:r>
              <a:rPr lang="zh-CN" altLang="en-US" dirty="0">
                <a:solidFill>
                  <a:srgbClr val="FF0000"/>
                </a:solidFill>
              </a:rPr>
              <a:t>写锁还没释放</a:t>
            </a:r>
            <a:r>
              <a:rPr lang="zh-CN" altLang="en-US" dirty="0"/>
              <a:t>。而事务 </a:t>
            </a:r>
            <a:r>
              <a:rPr lang="en" altLang="zh-CN" dirty="0"/>
              <a:t>B </a:t>
            </a:r>
            <a:r>
              <a:rPr lang="zh-CN" altLang="en-US" dirty="0"/>
              <a:t>是当前读，必须要读最新版本，而且必须加锁，因此就被锁住了，必须等到事务 </a:t>
            </a:r>
            <a:r>
              <a:rPr lang="en" altLang="zh-CN" dirty="0"/>
              <a:t>C’</a:t>
            </a:r>
            <a:r>
              <a:rPr lang="zh-CN" altLang="en-US" dirty="0"/>
              <a:t>释放这个锁，才能继续它的当前读。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76731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1429C4-F80A-0A47-8F31-C31B7EAA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两阶段协议锁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699900C4-2230-9547-90E3-A9FD2A3E58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844" y="2111192"/>
            <a:ext cx="4156406" cy="3115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5ACE7F59-B522-D849-A648-324476253547}"/>
              </a:ext>
            </a:extLst>
          </p:cNvPr>
          <p:cNvSpPr txBox="1"/>
          <p:nvPr/>
        </p:nvSpPr>
        <p:spPr>
          <a:xfrm>
            <a:off x="5271714" y="2983098"/>
            <a:ext cx="68063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事实上，事务 </a:t>
            </a:r>
            <a:r>
              <a:rPr lang="en" altLang="zh-CN" sz="1400" dirty="0"/>
              <a:t>B </a:t>
            </a:r>
            <a:r>
              <a:rPr lang="zh-CN" altLang="en-US" sz="1400" dirty="0"/>
              <a:t>的 </a:t>
            </a:r>
            <a:r>
              <a:rPr lang="en" altLang="zh-CN" sz="1400" dirty="0"/>
              <a:t>update </a:t>
            </a:r>
            <a:r>
              <a:rPr lang="zh-CN" altLang="en-US" sz="1400" dirty="0"/>
              <a:t>语句会被阻塞，直到事务 </a:t>
            </a:r>
            <a:r>
              <a:rPr lang="en" altLang="zh-CN" sz="1400" dirty="0"/>
              <a:t>A </a:t>
            </a:r>
            <a:r>
              <a:rPr lang="zh-CN" altLang="en-US" sz="1400" dirty="0"/>
              <a:t>执行 </a:t>
            </a:r>
            <a:r>
              <a:rPr lang="en" altLang="zh-CN" sz="1400" dirty="0"/>
              <a:t>commit </a:t>
            </a:r>
            <a:r>
              <a:rPr lang="zh-CN" altLang="en-US" sz="1400" dirty="0"/>
              <a:t>之后，事务 </a:t>
            </a:r>
            <a:r>
              <a:rPr lang="en" altLang="zh-CN" sz="1400" dirty="0"/>
              <a:t>B </a:t>
            </a:r>
            <a:r>
              <a:rPr lang="zh-CN" altLang="en-US" sz="1400" dirty="0"/>
              <a:t>才能继续执行</a:t>
            </a:r>
            <a:endParaRPr kumimoji="1" lang="zh-CN" altLang="en-US" sz="14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41589E7-2F84-1E4D-BF48-079573B3D933}"/>
              </a:ext>
            </a:extLst>
          </p:cNvPr>
          <p:cNvSpPr txBox="1"/>
          <p:nvPr/>
        </p:nvSpPr>
        <p:spPr>
          <a:xfrm>
            <a:off x="5271714" y="2182439"/>
            <a:ext cx="68063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在 </a:t>
            </a:r>
            <a:r>
              <a:rPr lang="en" altLang="zh-CN" sz="1400" dirty="0" err="1"/>
              <a:t>InnoDB</a:t>
            </a:r>
            <a:r>
              <a:rPr lang="en" altLang="zh-CN" sz="1400" dirty="0"/>
              <a:t> </a:t>
            </a:r>
            <a:r>
              <a:rPr lang="zh-CN" altLang="en-US" sz="1400" dirty="0"/>
              <a:t>事务中，行锁是在</a:t>
            </a:r>
            <a:r>
              <a:rPr lang="zh-CN" altLang="en-US" sz="1400" dirty="0">
                <a:solidFill>
                  <a:srgbClr val="FF0000"/>
                </a:solidFill>
              </a:rPr>
              <a:t>需要的时候才加上的</a:t>
            </a:r>
            <a:r>
              <a:rPr lang="zh-CN" altLang="en-US" sz="1400" dirty="0"/>
              <a:t>，但并不是不需要了就立刻释放，而是要等到</a:t>
            </a:r>
            <a:r>
              <a:rPr lang="zh-CN" altLang="en-US" sz="1400" dirty="0">
                <a:solidFill>
                  <a:srgbClr val="00B050"/>
                </a:solidFill>
              </a:rPr>
              <a:t>事务结束时才释放</a:t>
            </a:r>
            <a:r>
              <a:rPr lang="zh-CN" altLang="en-US" sz="1400" dirty="0"/>
              <a:t>。这个就是两阶段锁协议。</a:t>
            </a:r>
            <a:endParaRPr kumimoji="1" lang="zh-CN" altLang="en-US" sz="14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6AC9704-BA64-4540-9494-22EBAEB77032}"/>
              </a:ext>
            </a:extLst>
          </p:cNvPr>
          <p:cNvSpPr txBox="1"/>
          <p:nvPr/>
        </p:nvSpPr>
        <p:spPr>
          <a:xfrm>
            <a:off x="5315445" y="3783757"/>
            <a:ext cx="67188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FF0000"/>
                </a:solidFill>
              </a:rPr>
              <a:t>如果你的事务中需要锁多个行，要把最可能造成锁冲突、最可能影响并发度的锁尽量往后放。</a:t>
            </a:r>
            <a:endParaRPr kumimoji="1" lang="zh-CN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2675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8B52E1-EF88-1D40-9FCA-A29807F95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事务的特性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2979FC-238B-4546-B46F-EA179272F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267200"/>
          </a:xfrm>
        </p:spPr>
        <p:txBody>
          <a:bodyPr>
            <a:normAutofit/>
          </a:bodyPr>
          <a:lstStyle/>
          <a:p>
            <a:r>
              <a:rPr kumimoji="1" lang="zh-CN" altLang="en-US" b="1" dirty="0"/>
              <a:t>原子性</a:t>
            </a:r>
            <a:endParaRPr kumimoji="1" lang="en-US" altLang="zh-CN" b="1" dirty="0"/>
          </a:p>
          <a:p>
            <a:pPr lvl="1"/>
            <a:r>
              <a:rPr kumimoji="1" lang="zh-CN" altLang="en-US" dirty="0"/>
              <a:t>事务是一个不可分割的整体，要么全做，要么全不做</a:t>
            </a:r>
            <a:endParaRPr kumimoji="1" lang="en-US" altLang="zh-CN" dirty="0"/>
          </a:p>
          <a:p>
            <a:pPr lvl="1"/>
            <a:endParaRPr kumimoji="1" lang="en-US" altLang="zh-CN" dirty="0"/>
          </a:p>
          <a:p>
            <a:r>
              <a:rPr kumimoji="1" lang="zh-CN" altLang="en-US" b="1" dirty="0"/>
              <a:t>隔离性</a:t>
            </a:r>
            <a:endParaRPr kumimoji="1" lang="en-US" altLang="zh-CN" b="1" dirty="0"/>
          </a:p>
          <a:p>
            <a:pPr lvl="1"/>
            <a:r>
              <a:rPr kumimoji="1" lang="zh-CN" altLang="en-US" dirty="0"/>
              <a:t>事务是隔离的，一个事务的执行不能影响其他事务的执行</a:t>
            </a:r>
            <a:endParaRPr kumimoji="1" lang="en-US" altLang="zh-CN" dirty="0"/>
          </a:p>
          <a:p>
            <a:pPr lvl="1"/>
            <a:endParaRPr kumimoji="1" lang="en-US" altLang="zh-CN" dirty="0"/>
          </a:p>
          <a:p>
            <a:r>
              <a:rPr kumimoji="1" lang="zh-CN" altLang="en-US" dirty="0"/>
              <a:t>持久性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已经提交的事务不能再被修改，这个事务的结果是永久保留的</a:t>
            </a:r>
            <a:endParaRPr kumimoji="1" lang="en-US" altLang="zh-CN" dirty="0"/>
          </a:p>
          <a:p>
            <a:pPr lvl="1"/>
            <a:endParaRPr kumimoji="1" lang="en-US" altLang="zh-CN" dirty="0"/>
          </a:p>
          <a:p>
            <a:r>
              <a:rPr kumimoji="1" lang="zh-CN" altLang="en-US" dirty="0"/>
              <a:t>一致性</a:t>
            </a:r>
            <a:endParaRPr kumimoji="1" lang="en-US" altLang="zh-CN" dirty="0"/>
          </a:p>
          <a:p>
            <a:pPr lvl="1"/>
            <a:r>
              <a:rPr lang="zh-CN" altLang="en-US" dirty="0"/>
              <a:t>数据库中的数据全部符合现实世界中的约束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66673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C1A03A-FEBB-0441-803B-E5DA49D15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事务可重复读的能力实现总结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BE206B-240D-D54A-A156-19019A8C6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可重复读的</a:t>
            </a:r>
            <a:r>
              <a:rPr lang="zh-CN" altLang="en-US" dirty="0">
                <a:solidFill>
                  <a:srgbClr val="FF0000"/>
                </a:solidFill>
              </a:rPr>
              <a:t>核心就是一致性读</a:t>
            </a:r>
            <a:r>
              <a:rPr lang="zh-CN" altLang="en-US" dirty="0"/>
              <a:t>（</a:t>
            </a:r>
            <a:r>
              <a:rPr lang="en" altLang="zh-CN" dirty="0"/>
              <a:t>consistent read</a:t>
            </a:r>
            <a:r>
              <a:rPr lang="zh-CN" altLang="en" dirty="0"/>
              <a:t>）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事务更新数据的时候，</a:t>
            </a:r>
            <a:r>
              <a:rPr lang="zh-CN" altLang="en-US" dirty="0">
                <a:solidFill>
                  <a:srgbClr val="FF0000"/>
                </a:solidFill>
              </a:rPr>
              <a:t>只能用当前读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如果当前的记录的行锁被其他事务占用的话，就</a:t>
            </a:r>
            <a:r>
              <a:rPr lang="zh-CN" altLang="en-US" dirty="0">
                <a:solidFill>
                  <a:srgbClr val="FF0000"/>
                </a:solidFill>
              </a:rPr>
              <a:t>需要进入锁等待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到这里，我们把一致性读、当前读和行锁就串起来了。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55960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8C3C41-C25E-1745-B20B-7D2A688FF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读提交和可重复读的区别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437365-0230-0B48-984D-7821D0F83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在可重复读隔离级别下，只需要在事务开始的时候创建一致性视图，之后事务里的其他查询都共用这个一致性视图；</a:t>
            </a:r>
            <a:endParaRPr lang="en-US" altLang="zh-CN" dirty="0"/>
          </a:p>
          <a:p>
            <a:endParaRPr kumimoji="1" lang="en-US" altLang="zh-CN" dirty="0"/>
          </a:p>
          <a:p>
            <a:r>
              <a:rPr lang="zh-CN" altLang="en-US" dirty="0"/>
              <a:t>在读提交隔离级别下，每一个语句执行前都会重新算出一个新的视图。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73636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20DF53-0E18-2647-9257-3BBB26E3D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幻读</a:t>
            </a:r>
            <a:endParaRPr kumimoji="1" lang="zh-CN" altLang="en-US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18F61206-9193-3241-9B62-A38DB51E4A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710" y="1905000"/>
            <a:ext cx="4783109" cy="2303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DE8A0130-57A0-3243-9D87-7BEA6E92FFAF}"/>
              </a:ext>
            </a:extLst>
          </p:cNvPr>
          <p:cNvSpPr txBox="1"/>
          <p:nvPr/>
        </p:nvSpPr>
        <p:spPr>
          <a:xfrm>
            <a:off x="6096000" y="1905000"/>
            <a:ext cx="59979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如果一个事务先根据某些条件查询出一些记录，之后另一个事务又向表中</a:t>
            </a:r>
            <a:r>
              <a:rPr lang="zh-CN" altLang="en-US" sz="1400" dirty="0">
                <a:solidFill>
                  <a:srgbClr val="FF0000"/>
                </a:solidFill>
              </a:rPr>
              <a:t>插入了符合这些条件的记录</a:t>
            </a:r>
            <a:r>
              <a:rPr lang="zh-CN" altLang="en-US" sz="1400" dirty="0"/>
              <a:t>，原先的事务再次按照该条件查询时，能把另一个事务插入的记录也读出来，那就意味着发生了幻读</a:t>
            </a:r>
            <a:endParaRPr kumimoji="1" lang="zh-CN" altLang="en-US" sz="1400" dirty="0"/>
          </a:p>
          <a:p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CB3AC03-7D2D-5B48-8159-F3F23DFC6634}"/>
              </a:ext>
            </a:extLst>
          </p:cNvPr>
          <p:cNvSpPr txBox="1"/>
          <p:nvPr/>
        </p:nvSpPr>
        <p:spPr>
          <a:xfrm>
            <a:off x="6096000" y="3056870"/>
            <a:ext cx="59979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产生幻读的原因：行锁只能锁住行，但是新插入记录这个动作，</a:t>
            </a:r>
            <a:r>
              <a:rPr lang="zh-CN" altLang="en-US" sz="1400" dirty="0">
                <a:solidFill>
                  <a:srgbClr val="FF0000"/>
                </a:solidFill>
              </a:rPr>
              <a:t>要更新的是记录之间的“间隙”</a:t>
            </a:r>
            <a:r>
              <a:rPr lang="zh-CN" altLang="en-US" sz="1400" dirty="0"/>
              <a:t>。</a:t>
            </a:r>
            <a:endParaRPr kumimoji="1" lang="zh-CN" altLang="en-US" sz="14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1281832-1377-974A-87A2-8B94757CD8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711" y="4220244"/>
            <a:ext cx="6457568" cy="2371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3170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1BF180-5F4A-7548-A9B7-301819C2C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间隙锁 </a:t>
            </a:r>
            <a:r>
              <a:rPr lang="en-US" altLang="zh-CN" dirty="0"/>
              <a:t>(</a:t>
            </a:r>
            <a:r>
              <a:rPr lang="en" altLang="zh-CN" dirty="0"/>
              <a:t>Gap Lock)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920E81-699A-1D4E-9D23-B2443EC9E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为了解决幻读，</a:t>
            </a:r>
            <a:r>
              <a:rPr kumimoji="1" lang="en-US" altLang="zh-CN" dirty="0" err="1"/>
              <a:t>InnoDB</a:t>
            </a:r>
            <a:r>
              <a:rPr kumimoji="1" lang="zh-CN" altLang="en-US" dirty="0"/>
              <a:t>引入了间隙锁。</a:t>
            </a:r>
            <a:endParaRPr kumimoji="1" lang="en-US" altLang="zh-CN" dirty="0"/>
          </a:p>
          <a:p>
            <a:r>
              <a:rPr lang="zh-CN" altLang="en-US" dirty="0"/>
              <a:t>顾名思义，间隙锁，锁的就是两个值之间的空隙。</a:t>
            </a:r>
            <a:endParaRPr lang="en-US" altLang="zh-CN" dirty="0"/>
          </a:p>
          <a:p>
            <a:r>
              <a:rPr lang="zh-CN" altLang="en-US" dirty="0"/>
              <a:t>在一行行扫描的过程中，不仅将给行</a:t>
            </a:r>
            <a:r>
              <a:rPr lang="zh-CN" altLang="en-US" dirty="0">
                <a:solidFill>
                  <a:srgbClr val="FF0000"/>
                </a:solidFill>
              </a:rPr>
              <a:t>加上了行锁</a:t>
            </a:r>
            <a:r>
              <a:rPr lang="zh-CN" altLang="en-US" dirty="0"/>
              <a:t>，还给行两边的空隙，也</a:t>
            </a:r>
            <a:r>
              <a:rPr lang="zh-CN" altLang="en-US" dirty="0">
                <a:solidFill>
                  <a:srgbClr val="FF0000"/>
                </a:solidFill>
              </a:rPr>
              <a:t>加上了间隙锁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跟间隙锁存在冲突关系的，是“往这个间隙中插入一个记录”这个操作。</a:t>
            </a:r>
            <a:r>
              <a:rPr lang="zh-CN" altLang="en-US" dirty="0">
                <a:solidFill>
                  <a:srgbClr val="FF0000"/>
                </a:solidFill>
              </a:rPr>
              <a:t>间隙锁之间都不存在冲突关系。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15822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CA234C-F3F2-4447-9167-321833052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/>
              <a:t>next-key lock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9630BA-5093-194D-BAC5-FD50B6C98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间隙锁和行锁合称 </a:t>
            </a:r>
            <a:r>
              <a:rPr lang="en" altLang="zh-CN" dirty="0"/>
              <a:t>next-key lock</a:t>
            </a:r>
            <a:r>
              <a:rPr lang="zh-CN" altLang="en" dirty="0"/>
              <a:t>，</a:t>
            </a:r>
            <a:r>
              <a:rPr lang="zh-CN" altLang="en-US" dirty="0"/>
              <a:t>每个 </a:t>
            </a:r>
            <a:r>
              <a:rPr lang="en" altLang="zh-CN" dirty="0"/>
              <a:t>next-key lock </a:t>
            </a:r>
            <a:r>
              <a:rPr lang="zh-CN" altLang="en-US" dirty="0"/>
              <a:t>是前开后闭区间。</a:t>
            </a:r>
            <a:endParaRPr lang="en-US" altLang="zh-CN" dirty="0"/>
          </a:p>
          <a:p>
            <a:r>
              <a:rPr kumimoji="1" lang="zh-CN" altLang="en-US" dirty="0"/>
              <a:t>类似于：</a:t>
            </a:r>
            <a:r>
              <a:rPr lang="en" altLang="zh-CN" dirty="0"/>
              <a:t>(-∞,0]</a:t>
            </a:r>
            <a:r>
              <a:rPr lang="zh-CN" altLang="en" dirty="0"/>
              <a:t>、</a:t>
            </a:r>
            <a:r>
              <a:rPr lang="en" altLang="zh-CN" dirty="0"/>
              <a:t>(0,5]</a:t>
            </a:r>
            <a:r>
              <a:rPr lang="zh-CN" altLang="en" dirty="0"/>
              <a:t>、</a:t>
            </a:r>
            <a:r>
              <a:rPr lang="en" altLang="zh-CN" dirty="0"/>
              <a:t>(5,10]</a:t>
            </a:r>
            <a:r>
              <a:rPr lang="zh-CN" altLang="en" dirty="0"/>
              <a:t>、</a:t>
            </a:r>
            <a:r>
              <a:rPr lang="en" altLang="zh-CN" dirty="0"/>
              <a:t>(10,15]</a:t>
            </a:r>
            <a:r>
              <a:rPr lang="zh-CN" altLang="en" dirty="0"/>
              <a:t>、</a:t>
            </a:r>
            <a:r>
              <a:rPr lang="en" altLang="zh-CN" dirty="0"/>
              <a:t>(15,20]</a:t>
            </a:r>
            <a:r>
              <a:rPr lang="zh-CN" altLang="en" dirty="0"/>
              <a:t>、</a:t>
            </a:r>
            <a:r>
              <a:rPr lang="en" altLang="zh-CN" dirty="0"/>
              <a:t>(20, 25]</a:t>
            </a:r>
            <a:r>
              <a:rPr lang="zh-CN" altLang="en" dirty="0"/>
              <a:t>、</a:t>
            </a:r>
            <a:r>
              <a:rPr lang="en" altLang="zh-CN" dirty="0"/>
              <a:t>(25, +supremum]</a:t>
            </a:r>
            <a:endParaRPr kumimoji="1" lang="zh-CN" alt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C0D2D20-6E0F-704C-A0F5-D9AFF29217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1906" y="3177208"/>
            <a:ext cx="4783109" cy="2303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36840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FE6B08-290E-524B-B13A-67C59AE3D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间隙锁和 </a:t>
            </a:r>
            <a:r>
              <a:rPr lang="en" altLang="zh-CN" dirty="0"/>
              <a:t>next-key lock</a:t>
            </a:r>
            <a:r>
              <a:rPr lang="zh-CN" altLang="en" dirty="0"/>
              <a:t>产生</a:t>
            </a:r>
            <a:r>
              <a:rPr lang="zh-CN" altLang="en-US" dirty="0"/>
              <a:t>的问题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EF9A12C-BC5B-2C43-8F07-9266BFF22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096" y="1905000"/>
            <a:ext cx="6484565" cy="2356998"/>
          </a:xfrm>
          <a:prstGeom prst="rect">
            <a:avLst/>
          </a:prstGeom>
        </p:spPr>
      </p:pic>
      <p:pic>
        <p:nvPicPr>
          <p:cNvPr id="9218" name="Picture 2">
            <a:extLst>
              <a:ext uri="{FF2B5EF4-FFF2-40B4-BE49-F238E27FC236}">
                <a16:creationId xmlns:a16="http://schemas.microsoft.com/office/drawing/2014/main" id="{092E186B-F77D-D648-AE48-8D3791566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095" y="4261998"/>
            <a:ext cx="6548175" cy="2497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65C3EE4-1325-6047-92DE-2F1EC36A2B39}"/>
              </a:ext>
            </a:extLst>
          </p:cNvPr>
          <p:cNvSpPr txBox="1"/>
          <p:nvPr/>
        </p:nvSpPr>
        <p:spPr>
          <a:xfrm>
            <a:off x="7398568" y="3855142"/>
            <a:ext cx="4713150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用两个 </a:t>
            </a:r>
            <a:r>
              <a:rPr lang="en" altLang="zh-CN" sz="1600" dirty="0"/>
              <a:t>session </a:t>
            </a:r>
            <a:r>
              <a:rPr lang="zh-CN" altLang="en-US" sz="1600" dirty="0"/>
              <a:t>来模拟并发，并假设 </a:t>
            </a:r>
            <a:r>
              <a:rPr lang="en" altLang="zh-CN" sz="1600" dirty="0"/>
              <a:t>N=9</a:t>
            </a:r>
            <a:endParaRPr lang="en-US" altLang="zh-CN" sz="1600" dirty="0"/>
          </a:p>
          <a:p>
            <a:r>
              <a:rPr kumimoji="1" lang="zh-CN" altLang="en-US" sz="1600" dirty="0"/>
              <a:t>因为</a:t>
            </a:r>
            <a:r>
              <a:rPr kumimoji="1" lang="en-US" altLang="zh-CN" sz="1600" dirty="0"/>
              <a:t>N=9</a:t>
            </a:r>
            <a:r>
              <a:rPr kumimoji="1" lang="zh-CN" altLang="en-US" sz="1600" dirty="0"/>
              <a:t>的记录不存在，</a:t>
            </a:r>
            <a:endParaRPr kumimoji="1" lang="en-US" altLang="zh-CN" sz="1600" dirty="0"/>
          </a:p>
          <a:p>
            <a:r>
              <a:rPr kumimoji="1" lang="en-US" altLang="zh-CN" sz="1600" dirty="0"/>
              <a:t>1</a:t>
            </a:r>
            <a:r>
              <a:rPr kumimoji="1" lang="zh-CN" altLang="en-US" sz="1600" dirty="0"/>
              <a:t>、</a:t>
            </a:r>
            <a:r>
              <a:rPr kumimoji="1" lang="en-US" altLang="zh-CN" sz="1600" dirty="0"/>
              <a:t>A</a:t>
            </a:r>
            <a:r>
              <a:rPr kumimoji="1" lang="zh-CN" altLang="en-US" sz="1600" dirty="0"/>
              <a:t>：加上（</a:t>
            </a:r>
            <a:r>
              <a:rPr kumimoji="1" lang="en-US" altLang="zh-CN" sz="1600" dirty="0"/>
              <a:t>5</a:t>
            </a:r>
            <a:r>
              <a:rPr kumimoji="1" lang="zh-CN" altLang="en-US" sz="1600" dirty="0"/>
              <a:t>，</a:t>
            </a:r>
            <a:r>
              <a:rPr kumimoji="1" lang="en-US" altLang="zh-CN" sz="1600" dirty="0"/>
              <a:t>10</a:t>
            </a:r>
            <a:r>
              <a:rPr kumimoji="1" lang="zh-CN" altLang="en-US" sz="1600" dirty="0"/>
              <a:t>）的间隙锁</a:t>
            </a:r>
            <a:endParaRPr kumimoji="1" lang="en-US" altLang="zh-CN" sz="1600" dirty="0"/>
          </a:p>
          <a:p>
            <a:r>
              <a:rPr kumimoji="1" lang="en-US" altLang="zh-CN" sz="1600" dirty="0"/>
              <a:t>2</a:t>
            </a:r>
            <a:r>
              <a:rPr kumimoji="1" lang="zh-CN" altLang="en-US" sz="1600" dirty="0"/>
              <a:t>、</a:t>
            </a:r>
            <a:r>
              <a:rPr kumimoji="1" lang="en-US" altLang="zh-CN" sz="1600" dirty="0"/>
              <a:t>B</a:t>
            </a:r>
            <a:r>
              <a:rPr kumimoji="1" lang="zh-CN" altLang="en-US" sz="1600" dirty="0"/>
              <a:t>：加上（</a:t>
            </a:r>
            <a:r>
              <a:rPr kumimoji="1" lang="en-US" altLang="zh-CN" sz="1600" dirty="0"/>
              <a:t>5</a:t>
            </a:r>
            <a:r>
              <a:rPr kumimoji="1" lang="zh-CN" altLang="en-US" sz="1600" dirty="0"/>
              <a:t>， </a:t>
            </a:r>
            <a:r>
              <a:rPr kumimoji="1" lang="en-US" altLang="zh-CN" sz="1600" dirty="0"/>
              <a:t>10</a:t>
            </a:r>
            <a:r>
              <a:rPr kumimoji="1" lang="zh-CN" altLang="en-US" sz="1600" dirty="0"/>
              <a:t>）的间隙锁（</a:t>
            </a:r>
            <a:r>
              <a:rPr kumimoji="1" lang="zh-CN" altLang="en-US" sz="1600" dirty="0">
                <a:solidFill>
                  <a:srgbClr val="FF0000"/>
                </a:solidFill>
              </a:rPr>
              <a:t>间隙锁不冲突</a:t>
            </a:r>
            <a:r>
              <a:rPr kumimoji="1" lang="zh-CN" altLang="en-US" sz="1600" dirty="0"/>
              <a:t>）</a:t>
            </a:r>
            <a:endParaRPr kumimoji="1" lang="en-US" altLang="zh-CN" sz="1600" dirty="0"/>
          </a:p>
          <a:p>
            <a:r>
              <a:rPr kumimoji="1" lang="en-US" altLang="zh-CN" sz="1600" dirty="0"/>
              <a:t>3</a:t>
            </a:r>
            <a:r>
              <a:rPr kumimoji="1" lang="zh-CN" altLang="en-US" sz="1600" dirty="0"/>
              <a:t>、</a:t>
            </a:r>
            <a:r>
              <a:rPr kumimoji="1" lang="en-US" altLang="zh-CN" sz="1600" dirty="0"/>
              <a:t>B</a:t>
            </a:r>
            <a:r>
              <a:rPr kumimoji="1" lang="zh-CN" altLang="en-US" sz="1600" dirty="0"/>
              <a:t>：插入（</a:t>
            </a:r>
            <a:r>
              <a:rPr kumimoji="1" lang="en-US" altLang="zh-CN" sz="1600" dirty="0"/>
              <a:t>9</a:t>
            </a:r>
            <a:r>
              <a:rPr kumimoji="1" lang="zh-CN" altLang="en-US" sz="1600" dirty="0"/>
              <a:t>，</a:t>
            </a:r>
            <a:r>
              <a:rPr kumimoji="1" lang="en-US" altLang="zh-CN" sz="1600" dirty="0"/>
              <a:t>9</a:t>
            </a:r>
            <a:r>
              <a:rPr kumimoji="1" lang="zh-CN" altLang="en-US" sz="1600" dirty="0"/>
              <a:t>，</a:t>
            </a:r>
            <a:r>
              <a:rPr kumimoji="1" lang="en-US" altLang="zh-CN" sz="1600" dirty="0"/>
              <a:t>9</a:t>
            </a:r>
            <a:r>
              <a:rPr kumimoji="1" lang="zh-CN" altLang="en-US" sz="1600" dirty="0"/>
              <a:t>）被</a:t>
            </a:r>
            <a:r>
              <a:rPr kumimoji="1" lang="en-US" altLang="zh-CN" sz="1600" dirty="0"/>
              <a:t>A</a:t>
            </a:r>
            <a:r>
              <a:rPr kumimoji="1" lang="zh-CN" altLang="en-US" sz="1600" dirty="0"/>
              <a:t>的间隙锁挡住了</a:t>
            </a:r>
            <a:endParaRPr kumimoji="1" lang="en-US" altLang="zh-CN" sz="1600" dirty="0"/>
          </a:p>
          <a:p>
            <a:r>
              <a:rPr kumimoji="1" lang="en-US" altLang="zh-CN" sz="1600" dirty="0"/>
              <a:t>4</a:t>
            </a:r>
            <a:r>
              <a:rPr kumimoji="1" lang="zh-CN" altLang="en-US" sz="1600" dirty="0"/>
              <a:t>、</a:t>
            </a:r>
            <a:r>
              <a:rPr kumimoji="1" lang="en-US" altLang="zh-CN" sz="1600" dirty="0"/>
              <a:t>A</a:t>
            </a:r>
            <a:r>
              <a:rPr kumimoji="1" lang="zh-CN" altLang="en-US" sz="1600" dirty="0"/>
              <a:t>：插入（</a:t>
            </a:r>
            <a:r>
              <a:rPr kumimoji="1" lang="en-US" altLang="zh-CN" sz="1600" dirty="0"/>
              <a:t>9</a:t>
            </a:r>
            <a:r>
              <a:rPr kumimoji="1" lang="zh-CN" altLang="en-US" sz="1600" dirty="0"/>
              <a:t>，</a:t>
            </a:r>
            <a:r>
              <a:rPr kumimoji="1" lang="en-US" altLang="zh-CN" sz="1600" dirty="0"/>
              <a:t>9</a:t>
            </a:r>
            <a:r>
              <a:rPr kumimoji="1" lang="zh-CN" altLang="en-US" sz="1600" dirty="0"/>
              <a:t>，</a:t>
            </a:r>
            <a:r>
              <a:rPr kumimoji="1" lang="en-US" altLang="zh-CN" sz="1600" dirty="0"/>
              <a:t>9</a:t>
            </a:r>
            <a:r>
              <a:rPr kumimoji="1" lang="zh-CN" altLang="en-US" sz="1600" dirty="0"/>
              <a:t>）被</a:t>
            </a:r>
            <a:r>
              <a:rPr kumimoji="1" lang="en-US" altLang="zh-CN" sz="1600" dirty="0"/>
              <a:t>B</a:t>
            </a:r>
            <a:r>
              <a:rPr kumimoji="1" lang="zh-CN" altLang="en-US" sz="1600" dirty="0"/>
              <a:t>的间隙锁挡住了</a:t>
            </a:r>
            <a:endParaRPr kumimoji="1" lang="en-US" altLang="zh-CN" sz="1600" dirty="0"/>
          </a:p>
          <a:p>
            <a:r>
              <a:rPr kumimoji="1" lang="en-US" altLang="zh-CN" sz="1600" dirty="0"/>
              <a:t>5</a:t>
            </a:r>
            <a:r>
              <a:rPr kumimoji="1" lang="zh-CN" altLang="en-US" sz="1600" dirty="0"/>
              <a:t>、死锁</a:t>
            </a:r>
            <a:endParaRPr kumimoji="1" lang="en-US" altLang="zh-CN" sz="1600" dirty="0"/>
          </a:p>
          <a:p>
            <a:endParaRPr kumimoji="1" lang="zh-CN" altLang="en-US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E4D576E5-771B-0E49-BB45-C8309913E8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9544" y="1905000"/>
            <a:ext cx="3562184" cy="1715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82112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CC2298-85EC-8E4E-930F-1D6211F91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间隙锁和 </a:t>
            </a:r>
            <a:r>
              <a:rPr lang="en" altLang="zh-CN" dirty="0"/>
              <a:t>next-key lock</a:t>
            </a:r>
            <a:r>
              <a:rPr lang="zh-CN" altLang="en" dirty="0"/>
              <a:t>产生</a:t>
            </a:r>
            <a:r>
              <a:rPr lang="zh-CN" altLang="en-US" dirty="0"/>
              <a:t>的问题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C9D7C4-3903-A64F-8FBD-31A3CF76D8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间隙锁的引入，可能会导致同样的语句锁住更大的范围，这其实是影响了并发度的。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95476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1B6F63-D84A-C44E-A94F-96BC99AF0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思考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45CCA5-3101-E442-AEC3-98E171DB3B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基于</a:t>
            </a:r>
            <a:r>
              <a:rPr kumimoji="1" lang="en-US" altLang="zh-CN" dirty="0"/>
              <a:t>undo</a:t>
            </a:r>
            <a:r>
              <a:rPr kumimoji="1" lang="zh-CN" altLang="en-US" dirty="0"/>
              <a:t> </a:t>
            </a:r>
            <a:r>
              <a:rPr kumimoji="1" lang="en-US" altLang="zh-CN" dirty="0"/>
              <a:t>log</a:t>
            </a:r>
            <a:r>
              <a:rPr kumimoji="1" lang="zh-CN" altLang="en-US" dirty="0"/>
              <a:t>的删除机制，讨论一下为什么不要使用长事务。</a:t>
            </a:r>
            <a:endParaRPr kumimoji="1" lang="en-US" altLang="zh-CN" dirty="0"/>
          </a:p>
          <a:p>
            <a:r>
              <a:rPr kumimoji="1" lang="zh-CN" altLang="en-US" dirty="0"/>
              <a:t>类似于下面的操作有没有问题？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事务开始，</a:t>
            </a:r>
            <a:r>
              <a:rPr kumimoji="1" lang="en-US" altLang="zh-CN" dirty="0" err="1"/>
              <a:t>val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getValueInDB</a:t>
            </a:r>
            <a:r>
              <a:rPr kumimoji="1" lang="en-US" altLang="zh-CN" dirty="0"/>
              <a:t>, if (A </a:t>
            </a:r>
            <a:r>
              <a:rPr kumimoji="1" lang="en-US" altLang="zh-CN" dirty="0" err="1"/>
              <a:t>xxxx</a:t>
            </a:r>
            <a:r>
              <a:rPr kumimoji="1" lang="en-US" altLang="zh-CN" dirty="0"/>
              <a:t>) </a:t>
            </a:r>
            <a:r>
              <a:rPr kumimoji="1" lang="en-US" altLang="zh-CN" dirty="0" err="1"/>
              <a:t>UpdateValueInDB</a:t>
            </a:r>
            <a:r>
              <a:rPr kumimoji="1" lang="zh-CN" altLang="en-US" dirty="0"/>
              <a:t>（</a:t>
            </a:r>
            <a:r>
              <a:rPr kumimoji="1" lang="en-US" altLang="zh-CN" dirty="0" err="1"/>
              <a:t>xxxx</a:t>
            </a:r>
            <a:r>
              <a:rPr kumimoji="1" lang="zh-CN" altLang="en-US" dirty="0"/>
              <a:t>），事务结束。</a:t>
            </a:r>
          </a:p>
        </p:txBody>
      </p:sp>
    </p:spTree>
    <p:extLst>
      <p:ext uri="{BB962C8B-B14F-4D97-AF65-F5344CB8AC3E}">
        <p14:creationId xmlns:p14="http://schemas.microsoft.com/office/powerpoint/2010/main" val="28189738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B84909-5407-5944-A9CE-C0F78E960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思考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0E05850C-AAAC-E546-9B0F-22AB97A09F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2229015"/>
            <a:ext cx="8391098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9032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84080A-8DDA-5D4B-A4B2-5936DDA01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2788555"/>
            <a:ext cx="8911687" cy="1280890"/>
          </a:xfrm>
        </p:spPr>
        <p:txBody>
          <a:bodyPr/>
          <a:lstStyle/>
          <a:p>
            <a:pPr algn="ctr"/>
            <a:r>
              <a:rPr kumimoji="1" lang="en-US" altLang="zh-CN" dirty="0"/>
              <a:t>thanks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9514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D6E997-CA67-3246-8112-6C59CCC24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数据库事务的概念</a:t>
            </a:r>
            <a:br>
              <a:rPr lang="zh-CN" altLang="en-US" b="1" dirty="0"/>
            </a:b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187550-7A7F-054B-B66C-FFC351255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定义： 把需要保证原子性、隔离性、一致性和持久性的一个或多个数据库操作称之为一个事务（</a:t>
            </a:r>
            <a:r>
              <a:rPr lang="en" altLang="zh-CN" dirty="0"/>
              <a:t>transaction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r>
              <a:rPr kumimoji="1" lang="zh-CN" altLang="en-US" dirty="0"/>
              <a:t>事务的状态：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活动的：</a:t>
            </a:r>
            <a:r>
              <a:rPr lang="zh-CN" altLang="en-US" dirty="0"/>
              <a:t>事务对应的数据库操作正在执行过程中时。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部分提交的：执行完成，但数据还在内存，没有刷盘。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失败的：</a:t>
            </a:r>
            <a:r>
              <a:rPr lang="zh-CN" altLang="en-US" dirty="0"/>
              <a:t>当事务处在活动的或者部分提交的状态时，遇到错误而无法执行。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中止的：失败状态的事务完成了回滚操作时。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提交的：执行完成并且数据同步到磁盘中。</a:t>
            </a:r>
          </a:p>
        </p:txBody>
      </p:sp>
    </p:spTree>
    <p:extLst>
      <p:ext uri="{BB962C8B-B14F-4D97-AF65-F5344CB8AC3E}">
        <p14:creationId xmlns:p14="http://schemas.microsoft.com/office/powerpoint/2010/main" val="250150622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BD9951-5FDB-3045-BBB8-493C7E77C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0D0EEF63-69AE-874E-ADEA-6BF1E08A71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53051" y="2141552"/>
            <a:ext cx="5965657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900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464E04-8B6F-6E4F-8136-F1C9D0EDE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事务状态转换图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BC6D31BB-24EB-D946-85A1-C8186997B0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2125649"/>
            <a:ext cx="8227350" cy="4108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262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0BEE44-B12C-424B-8120-CBA97D47E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事务特性的总结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A0B21173-650D-934A-BAD1-320C9771F3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9509" y="2009461"/>
            <a:ext cx="9992982" cy="4121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81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3A863A-F711-3D43-A5AC-11613A854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事务的应用</a:t>
            </a:r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8708F090-4714-5049-A8C1-6EEDB695AA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3994" y="2044674"/>
            <a:ext cx="10744011" cy="3004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210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19DA64-BBF5-6B4F-B770-9464A4BD4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事务的应用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CC439E6F-EF69-D24A-AF06-05CF34B9B9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0476" y="2668238"/>
            <a:ext cx="4024119" cy="245774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DFD422F-C367-5040-9589-4558AD3145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8712" y="2668238"/>
            <a:ext cx="4298936" cy="2457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985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357456-5B61-534A-8C1D-9320AF41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事务原子性的保证：</a:t>
            </a:r>
            <a:r>
              <a:rPr kumimoji="1" lang="en-US" altLang="zh-CN" dirty="0"/>
              <a:t>undo</a:t>
            </a:r>
            <a:r>
              <a:rPr kumimoji="1" lang="zh-CN" altLang="en-US" dirty="0"/>
              <a:t> </a:t>
            </a:r>
            <a:r>
              <a:rPr kumimoji="1" lang="en-US" altLang="zh-CN" dirty="0"/>
              <a:t>log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A602CA-5179-3248-8532-7CCA6E2A1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为了实现事务的原子性，</a:t>
            </a:r>
            <a:r>
              <a:rPr lang="en" altLang="zh-CN" dirty="0" err="1"/>
              <a:t>InnoDB</a:t>
            </a:r>
            <a:r>
              <a:rPr lang="zh-CN" altLang="en-US" dirty="0"/>
              <a:t>存储引擎在实际进行增、删、改一条记录时，都需要先把对应的</a:t>
            </a:r>
            <a:r>
              <a:rPr lang="en" altLang="zh-CN" dirty="0"/>
              <a:t>undo</a:t>
            </a:r>
            <a:r>
              <a:rPr lang="zh-CN" altLang="en-US" dirty="0"/>
              <a:t>日志记下来。</a:t>
            </a:r>
            <a:endParaRPr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703893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丝状</Template>
  <TotalTime>1945</TotalTime>
  <Words>2389</Words>
  <Application>Microsoft Macintosh PowerPoint</Application>
  <PresentationFormat>宽屏</PresentationFormat>
  <Paragraphs>181</Paragraphs>
  <Slides>40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44" baseType="lpstr">
      <vt:lpstr>Arial</vt:lpstr>
      <vt:lpstr>Century Gothic</vt:lpstr>
      <vt:lpstr>Wingdings 3</vt:lpstr>
      <vt:lpstr>丝状</vt:lpstr>
      <vt:lpstr>Mysql InnoDB事务的实现</vt:lpstr>
      <vt:lpstr>事务的起源</vt:lpstr>
      <vt:lpstr>事务的特性</vt:lpstr>
      <vt:lpstr>数据库事务的概念 </vt:lpstr>
      <vt:lpstr>事务状态转换图</vt:lpstr>
      <vt:lpstr>事务特性的总结</vt:lpstr>
      <vt:lpstr>事务的应用</vt:lpstr>
      <vt:lpstr>事务的应用</vt:lpstr>
      <vt:lpstr>事务原子性的保证：undo log</vt:lpstr>
      <vt:lpstr>版本链</vt:lpstr>
      <vt:lpstr>Undo log 删除的时机</vt:lpstr>
      <vt:lpstr>事务id的生成 </vt:lpstr>
      <vt:lpstr>事务的隔离性与隔离级别</vt:lpstr>
      <vt:lpstr>并发事务引起的问题</vt:lpstr>
      <vt:lpstr>事务的隔离级别</vt:lpstr>
      <vt:lpstr>事务隔离级别和可能发生的并发问题</vt:lpstr>
      <vt:lpstr>理解隔离级别的例子</vt:lpstr>
      <vt:lpstr>理解隔离级别的例子</vt:lpstr>
      <vt:lpstr>MVCC</vt:lpstr>
      <vt:lpstr>隔离级别与一致性视图 </vt:lpstr>
      <vt:lpstr>一致性视图的实现</vt:lpstr>
      <vt:lpstr>一致性视图的实现</vt:lpstr>
      <vt:lpstr>数据版本的可见性规则</vt:lpstr>
      <vt:lpstr>数据版本的可见性规则</vt:lpstr>
      <vt:lpstr>更新逻辑</vt:lpstr>
      <vt:lpstr>启用当前读</vt:lpstr>
      <vt:lpstr>两阶段协议锁</vt:lpstr>
      <vt:lpstr>两阶段协议锁</vt:lpstr>
      <vt:lpstr>两阶段协议锁</vt:lpstr>
      <vt:lpstr>事务可重复读的能力实现总结</vt:lpstr>
      <vt:lpstr>读提交和可重复读的区别</vt:lpstr>
      <vt:lpstr>幻读</vt:lpstr>
      <vt:lpstr>间隙锁 (Gap Lock)</vt:lpstr>
      <vt:lpstr>next-key lock</vt:lpstr>
      <vt:lpstr>间隙锁和 next-key lock产生的问题</vt:lpstr>
      <vt:lpstr>间隙锁和 next-key lock产生的问题</vt:lpstr>
      <vt:lpstr>思考</vt:lpstr>
      <vt:lpstr>思考</vt:lpstr>
      <vt:lpstr>thanks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Mysql 的事务实现</dc:title>
  <dc:creator>Microsoft Office User</dc:creator>
  <cp:lastModifiedBy>Microsoft Office User</cp:lastModifiedBy>
  <cp:revision>55</cp:revision>
  <dcterms:created xsi:type="dcterms:W3CDTF">2021-04-21T12:35:17Z</dcterms:created>
  <dcterms:modified xsi:type="dcterms:W3CDTF">2021-05-10T09:21:44Z</dcterms:modified>
</cp:coreProperties>
</file>